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embeddedFontLst>
    <p:embeddedFont>
      <p:font typeface="Calibri (MS)" panose="020B0604020202020204" charset="0"/>
      <p:regular r:id="rId39"/>
    </p:embeddedFont>
    <p:embeddedFont>
      <p:font typeface="Calibri (MS) Bold" panose="020B0604020202020204" charset="0"/>
      <p:regular r:id="rId40"/>
    </p:embeddedFont>
    <p:embeddedFont>
      <p:font typeface="Calibri (MS) Italics" panose="020B0604020202020204" charset="0"/>
      <p:regular r:id="rId41"/>
    </p:embeddedFont>
    <p:embeddedFont>
      <p:font typeface="Montserrat" panose="00000500000000000000" pitchFamily="2" charset="0"/>
      <p:regular r:id="rId42"/>
    </p:embeddedFont>
    <p:embeddedFont>
      <p:font typeface="Montserrat Bold" panose="00000800000000000000" charset="0"/>
      <p:regular r:id="rId43"/>
    </p:embeddedFont>
    <p:embeddedFont>
      <p:font typeface="Montserrat Italics" panose="020B0604020202020204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3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jpeg"/><Relationship Id="rId7" Type="http://schemas.openxmlformats.org/officeDocument/2006/relationships/image" Target="../media/image20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5.jpeg"/><Relationship Id="rId7" Type="http://schemas.openxmlformats.org/officeDocument/2006/relationships/image" Target="../media/image25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.jpeg"/><Relationship Id="rId7" Type="http://schemas.openxmlformats.org/officeDocument/2006/relationships/image" Target="../media/image33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6.png"/><Relationship Id="rId7" Type="http://schemas.openxmlformats.org/officeDocument/2006/relationships/image" Target="../media/image40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5.jpeg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29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jpeg"/><Relationship Id="rId7" Type="http://schemas.openxmlformats.org/officeDocument/2006/relationships/image" Target="../media/image34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jpeg"/><Relationship Id="rId7" Type="http://schemas.openxmlformats.org/officeDocument/2006/relationships/image" Target="../media/image48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12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5.jpeg"/><Relationship Id="rId4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8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78538" y="4377538"/>
            <a:ext cx="5909453" cy="5909453"/>
            <a:chOff x="0" y="0"/>
            <a:chExt cx="7879270" cy="78792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879334" cy="7879334"/>
            </a:xfrm>
            <a:custGeom>
              <a:avLst/>
              <a:gdLst/>
              <a:ahLst/>
              <a:cxnLst/>
              <a:rect l="l" t="t" r="r" b="b"/>
              <a:pathLst>
                <a:path w="7879334" h="7879334">
                  <a:moveTo>
                    <a:pt x="0" y="0"/>
                  </a:moveTo>
                  <a:lnTo>
                    <a:pt x="7879334" y="0"/>
                  </a:lnTo>
                  <a:lnTo>
                    <a:pt x="7879334" y="7879334"/>
                  </a:lnTo>
                  <a:lnTo>
                    <a:pt x="0" y="7879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613137" y="1580626"/>
            <a:ext cx="6675120" cy="8706488"/>
            <a:chOff x="0" y="0"/>
            <a:chExt cx="8900160" cy="11608651"/>
          </a:xfrm>
        </p:grpSpPr>
        <p:sp>
          <p:nvSpPr>
            <p:cNvPr id="7" name="Freeform 7"/>
            <p:cNvSpPr/>
            <p:nvPr/>
          </p:nvSpPr>
          <p:spPr>
            <a:xfrm>
              <a:off x="0" y="8024495"/>
              <a:ext cx="7165849" cy="3583940"/>
            </a:xfrm>
            <a:custGeom>
              <a:avLst/>
              <a:gdLst/>
              <a:ahLst/>
              <a:cxnLst/>
              <a:rect l="l" t="t" r="r" b="b"/>
              <a:pathLst>
                <a:path w="7165849" h="3583940">
                  <a:moveTo>
                    <a:pt x="3583940" y="0"/>
                  </a:moveTo>
                  <a:lnTo>
                    <a:pt x="7165849" y="3583940"/>
                  </a:lnTo>
                  <a:lnTo>
                    <a:pt x="0" y="3583940"/>
                  </a:lnTo>
                  <a:lnTo>
                    <a:pt x="3583940" y="0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Freeform 8"/>
            <p:cNvSpPr/>
            <p:nvPr/>
          </p:nvSpPr>
          <p:spPr>
            <a:xfrm>
              <a:off x="4584827" y="0"/>
              <a:ext cx="4314952" cy="8627491"/>
            </a:xfrm>
            <a:custGeom>
              <a:avLst/>
              <a:gdLst/>
              <a:ahLst/>
              <a:cxnLst/>
              <a:rect l="l" t="t" r="r" b="b"/>
              <a:pathLst>
                <a:path w="4314952" h="8627491">
                  <a:moveTo>
                    <a:pt x="4314952" y="0"/>
                  </a:moveTo>
                  <a:lnTo>
                    <a:pt x="4314952" y="8627491"/>
                  </a:lnTo>
                  <a:lnTo>
                    <a:pt x="0" y="4314952"/>
                  </a:lnTo>
                  <a:lnTo>
                    <a:pt x="4314952" y="0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088688" y="2286457"/>
            <a:ext cx="9199883" cy="8001000"/>
            <a:chOff x="0" y="0"/>
            <a:chExt cx="12266511" cy="10668000"/>
          </a:xfrm>
        </p:grpSpPr>
        <p:sp>
          <p:nvSpPr>
            <p:cNvPr id="10" name="Freeform 10"/>
            <p:cNvSpPr/>
            <p:nvPr/>
          </p:nvSpPr>
          <p:spPr>
            <a:xfrm>
              <a:off x="0" y="7083425"/>
              <a:ext cx="7165849" cy="3583940"/>
            </a:xfrm>
            <a:custGeom>
              <a:avLst/>
              <a:gdLst/>
              <a:ahLst/>
              <a:cxnLst/>
              <a:rect l="l" t="t" r="r" b="b"/>
              <a:pathLst>
                <a:path w="7165849" h="3583940">
                  <a:moveTo>
                    <a:pt x="3583940" y="0"/>
                  </a:moveTo>
                  <a:lnTo>
                    <a:pt x="7165849" y="3583940"/>
                  </a:lnTo>
                  <a:lnTo>
                    <a:pt x="0" y="3583940"/>
                  </a:lnTo>
                  <a:lnTo>
                    <a:pt x="3583940" y="0"/>
                  </a:lnTo>
                  <a:close/>
                </a:path>
              </a:pathLst>
            </a:custGeom>
            <a:solidFill>
              <a:srgbClr val="B8994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8924290" y="0"/>
              <a:ext cx="3341497" cy="6747764"/>
            </a:xfrm>
            <a:custGeom>
              <a:avLst/>
              <a:gdLst/>
              <a:ahLst/>
              <a:cxnLst/>
              <a:rect l="l" t="t" r="r" b="b"/>
              <a:pathLst>
                <a:path w="3341497" h="6747764">
                  <a:moveTo>
                    <a:pt x="3341497" y="0"/>
                  </a:moveTo>
                  <a:lnTo>
                    <a:pt x="3341497" y="214122"/>
                  </a:lnTo>
                  <a:lnTo>
                    <a:pt x="184150" y="3371469"/>
                  </a:lnTo>
                  <a:lnTo>
                    <a:pt x="3341497" y="6528816"/>
                  </a:lnTo>
                  <a:lnTo>
                    <a:pt x="3341497" y="6747764"/>
                  </a:lnTo>
                  <a:lnTo>
                    <a:pt x="3340989" y="6747383"/>
                  </a:lnTo>
                  <a:lnTo>
                    <a:pt x="22352" y="3428619"/>
                  </a:lnTo>
                  <a:lnTo>
                    <a:pt x="5588" y="3403092"/>
                  </a:lnTo>
                  <a:lnTo>
                    <a:pt x="0" y="3373882"/>
                  </a:lnTo>
                  <a:lnTo>
                    <a:pt x="5588" y="3344672"/>
                  </a:lnTo>
                  <a:lnTo>
                    <a:pt x="22352" y="3319145"/>
                  </a:lnTo>
                  <a:lnTo>
                    <a:pt x="3340862" y="508"/>
                  </a:lnTo>
                  <a:lnTo>
                    <a:pt x="3341370" y="0"/>
                  </a:lnTo>
                  <a:close/>
                </a:path>
              </a:pathLst>
            </a:custGeom>
            <a:solidFill>
              <a:srgbClr val="B8994F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16051" y="6248619"/>
            <a:ext cx="7672073" cy="4038600"/>
            <a:chOff x="0" y="0"/>
            <a:chExt cx="10229431" cy="5384800"/>
          </a:xfrm>
        </p:grpSpPr>
        <p:sp>
          <p:nvSpPr>
            <p:cNvPr id="13" name="Freeform 13"/>
            <p:cNvSpPr/>
            <p:nvPr/>
          </p:nvSpPr>
          <p:spPr>
            <a:xfrm>
              <a:off x="1330960" y="3869309"/>
              <a:ext cx="1764030" cy="1515237"/>
            </a:xfrm>
            <a:custGeom>
              <a:avLst/>
              <a:gdLst/>
              <a:ahLst/>
              <a:cxnLst/>
              <a:rect l="l" t="t" r="r" b="b"/>
              <a:pathLst>
                <a:path w="1764030" h="1515237">
                  <a:moveTo>
                    <a:pt x="216535" y="0"/>
                  </a:moveTo>
                  <a:lnTo>
                    <a:pt x="245745" y="5588"/>
                  </a:lnTo>
                  <a:lnTo>
                    <a:pt x="271272" y="22352"/>
                  </a:lnTo>
                  <a:lnTo>
                    <a:pt x="1764030" y="1515237"/>
                  </a:lnTo>
                  <a:lnTo>
                    <a:pt x="1547495" y="1515237"/>
                  </a:lnTo>
                  <a:lnTo>
                    <a:pt x="216535" y="184277"/>
                  </a:lnTo>
                  <a:lnTo>
                    <a:pt x="0" y="184277"/>
                  </a:lnTo>
                  <a:lnTo>
                    <a:pt x="161798" y="22479"/>
                  </a:lnTo>
                  <a:lnTo>
                    <a:pt x="187325" y="5715"/>
                  </a:lnTo>
                  <a:lnTo>
                    <a:pt x="216535" y="127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4053586"/>
              <a:ext cx="1547495" cy="1330960"/>
            </a:xfrm>
            <a:custGeom>
              <a:avLst/>
              <a:gdLst/>
              <a:ahLst/>
              <a:cxnLst/>
              <a:rect l="l" t="t" r="r" b="b"/>
              <a:pathLst>
                <a:path w="1547495" h="1330960">
                  <a:moveTo>
                    <a:pt x="1330960" y="0"/>
                  </a:moveTo>
                  <a:lnTo>
                    <a:pt x="1547495" y="0"/>
                  </a:lnTo>
                  <a:lnTo>
                    <a:pt x="216535" y="1330960"/>
                  </a:lnTo>
                  <a:lnTo>
                    <a:pt x="0" y="1330960"/>
                  </a:lnTo>
                  <a:lnTo>
                    <a:pt x="133096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5914136" y="0"/>
              <a:ext cx="4315079" cy="5384546"/>
            </a:xfrm>
            <a:custGeom>
              <a:avLst/>
              <a:gdLst/>
              <a:ahLst/>
              <a:cxnLst/>
              <a:rect l="l" t="t" r="r" b="b"/>
              <a:pathLst>
                <a:path w="4315079" h="5384546">
                  <a:moveTo>
                    <a:pt x="4315079" y="0"/>
                  </a:moveTo>
                  <a:lnTo>
                    <a:pt x="4315079" y="5384546"/>
                  </a:lnTo>
                  <a:lnTo>
                    <a:pt x="1070991" y="5384546"/>
                  </a:lnTo>
                  <a:lnTo>
                    <a:pt x="0" y="4315079"/>
                  </a:lnTo>
                  <a:lnTo>
                    <a:pt x="4315079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0" y="0"/>
            <a:ext cx="3791398" cy="3791398"/>
            <a:chOff x="0" y="0"/>
            <a:chExt cx="5055197" cy="50551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055235" cy="5055235"/>
            </a:xfrm>
            <a:custGeom>
              <a:avLst/>
              <a:gdLst/>
              <a:ahLst/>
              <a:cxnLst/>
              <a:rect l="l" t="t" r="r" b="b"/>
              <a:pathLst>
                <a:path w="5055235" h="5055235">
                  <a:moveTo>
                    <a:pt x="0" y="0"/>
                  </a:moveTo>
                  <a:lnTo>
                    <a:pt x="5055235" y="0"/>
                  </a:lnTo>
                  <a:lnTo>
                    <a:pt x="5055235" y="5055235"/>
                  </a:lnTo>
                  <a:lnTo>
                    <a:pt x="0" y="5055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0" y="10"/>
            <a:ext cx="2891152" cy="2891152"/>
            <a:chOff x="0" y="0"/>
            <a:chExt cx="3854869" cy="385486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854704" cy="3854704"/>
            </a:xfrm>
            <a:custGeom>
              <a:avLst/>
              <a:gdLst/>
              <a:ahLst/>
              <a:cxnLst/>
              <a:rect l="l" t="t" r="r" b="b"/>
              <a:pathLst>
                <a:path w="3854704" h="3854704">
                  <a:moveTo>
                    <a:pt x="3854704" y="0"/>
                  </a:moveTo>
                  <a:lnTo>
                    <a:pt x="2437003" y="0"/>
                  </a:lnTo>
                  <a:lnTo>
                    <a:pt x="780161" y="0"/>
                  </a:lnTo>
                  <a:lnTo>
                    <a:pt x="0" y="0"/>
                  </a:lnTo>
                  <a:lnTo>
                    <a:pt x="0" y="780161"/>
                  </a:lnTo>
                  <a:lnTo>
                    <a:pt x="0" y="2437003"/>
                  </a:lnTo>
                  <a:lnTo>
                    <a:pt x="0" y="3854704"/>
                  </a:lnTo>
                  <a:lnTo>
                    <a:pt x="3854704" y="0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0" y="0"/>
            <a:ext cx="2891152" cy="2891152"/>
            <a:chOff x="0" y="0"/>
            <a:chExt cx="3854869" cy="385486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854704" cy="3854704"/>
            </a:xfrm>
            <a:custGeom>
              <a:avLst/>
              <a:gdLst/>
              <a:ahLst/>
              <a:cxnLst/>
              <a:rect l="l" t="t" r="r" b="b"/>
              <a:pathLst>
                <a:path w="3854704" h="3854704">
                  <a:moveTo>
                    <a:pt x="0" y="3854704"/>
                  </a:moveTo>
                  <a:lnTo>
                    <a:pt x="0" y="0"/>
                  </a:lnTo>
                  <a:lnTo>
                    <a:pt x="3854704" y="0"/>
                  </a:lnTo>
                  <a:lnTo>
                    <a:pt x="0" y="3854704"/>
                  </a:lnTo>
                  <a:close/>
                </a:path>
              </a:pathLst>
            </a:custGeom>
            <a:solidFill>
              <a:srgbClr val="B18F4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0" y="0"/>
            <a:ext cx="1828162" cy="1828162"/>
            <a:chOff x="0" y="0"/>
            <a:chExt cx="2437549" cy="243754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437003" cy="2437003"/>
            </a:xfrm>
            <a:custGeom>
              <a:avLst/>
              <a:gdLst/>
              <a:ahLst/>
              <a:cxnLst/>
              <a:rect l="l" t="t" r="r" b="b"/>
              <a:pathLst>
                <a:path w="2437003" h="2437003">
                  <a:moveTo>
                    <a:pt x="0" y="2437003"/>
                  </a:moveTo>
                  <a:lnTo>
                    <a:pt x="0" y="0"/>
                  </a:lnTo>
                  <a:lnTo>
                    <a:pt x="2437003" y="0"/>
                  </a:lnTo>
                  <a:lnTo>
                    <a:pt x="0" y="2437003"/>
                  </a:lnTo>
                  <a:close/>
                </a:path>
              </a:pathLst>
            </a:custGeom>
            <a:solidFill>
              <a:srgbClr val="B8994F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0" y="0"/>
            <a:ext cx="585473" cy="585473"/>
            <a:chOff x="0" y="0"/>
            <a:chExt cx="780631" cy="78063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80161" cy="780161"/>
            </a:xfrm>
            <a:custGeom>
              <a:avLst/>
              <a:gdLst/>
              <a:ahLst/>
              <a:cxnLst/>
              <a:rect l="l" t="t" r="r" b="b"/>
              <a:pathLst>
                <a:path w="780161" h="780161">
                  <a:moveTo>
                    <a:pt x="0" y="780161"/>
                  </a:moveTo>
                  <a:lnTo>
                    <a:pt x="0" y="0"/>
                  </a:lnTo>
                  <a:lnTo>
                    <a:pt x="780161" y="0"/>
                  </a:lnTo>
                  <a:lnTo>
                    <a:pt x="0" y="780161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5586033" y="-413728"/>
            <a:ext cx="2549856" cy="2309427"/>
            <a:chOff x="0" y="0"/>
            <a:chExt cx="5054600" cy="457799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371600" y="2331720"/>
            <a:ext cx="859536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 spc="250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PALESTRA · REFORMA TRIBUTÁRIA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71600" y="2983230"/>
            <a:ext cx="11585771" cy="169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Normativos internos para aderência ao </a:t>
            </a:r>
            <a:r>
              <a:rPr lang="en-US" sz="6000" b="1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IBS/CBS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71600" y="5440475"/>
            <a:ext cx="8412480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O papel do profissional contábil e dos escritórios de contabilidade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71600" y="7223760"/>
            <a:ext cx="538772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3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Profa. Gisleise Nogueira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-5338448" y="7911684"/>
            <a:ext cx="16459200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099" b="1" spc="167">
                <a:solidFill>
                  <a:srgbClr val="B18F44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PALESTRANTE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Gisleise Nogueira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673026" y="2735266"/>
            <a:ext cx="4816478" cy="1387478"/>
            <a:chOff x="0" y="0"/>
            <a:chExt cx="6421971" cy="184997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21882" cy="1849882"/>
            </a:xfrm>
            <a:custGeom>
              <a:avLst/>
              <a:gdLst/>
              <a:ahLst/>
              <a:cxnLst/>
              <a:rect l="l" t="t" r="r" b="b"/>
              <a:pathLst>
                <a:path w="6421882" h="1849882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6329426" y="0"/>
                  </a:lnTo>
                  <a:cubicBezTo>
                    <a:pt x="6380480" y="0"/>
                    <a:pt x="6421882" y="41402"/>
                    <a:pt x="6421882" y="92456"/>
                  </a:cubicBezTo>
                  <a:lnTo>
                    <a:pt x="6421882" y="1757426"/>
                  </a:lnTo>
                  <a:cubicBezTo>
                    <a:pt x="6421882" y="1808480"/>
                    <a:pt x="6380480" y="1849882"/>
                    <a:pt x="6329426" y="1849882"/>
                  </a:cubicBezTo>
                  <a:lnTo>
                    <a:pt x="92456" y="1849882"/>
                  </a:lnTo>
                  <a:cubicBezTo>
                    <a:pt x="41402" y="1849882"/>
                    <a:pt x="0" y="1808480"/>
                    <a:pt x="0" y="175742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978140" y="3040380"/>
            <a:ext cx="777240" cy="777240"/>
            <a:chOff x="0" y="0"/>
            <a:chExt cx="1036320" cy="10363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36320" cy="1036320"/>
            </a:xfrm>
            <a:custGeom>
              <a:avLst/>
              <a:gdLst/>
              <a:ahLst/>
              <a:cxnLst/>
              <a:rect l="l" t="t" r="r" b="b"/>
              <a:pathLst>
                <a:path w="1036320" h="1036320">
                  <a:moveTo>
                    <a:pt x="0" y="518160"/>
                  </a:moveTo>
                  <a:cubicBezTo>
                    <a:pt x="0" y="232029"/>
                    <a:pt x="232029" y="0"/>
                    <a:pt x="518160" y="0"/>
                  </a:cubicBezTo>
                  <a:cubicBezTo>
                    <a:pt x="804291" y="0"/>
                    <a:pt x="1036320" y="232029"/>
                    <a:pt x="1036320" y="518160"/>
                  </a:cubicBezTo>
                  <a:cubicBezTo>
                    <a:pt x="1036320" y="804291"/>
                    <a:pt x="804291" y="1036320"/>
                    <a:pt x="518160" y="1036320"/>
                  </a:cubicBezTo>
                  <a:cubicBezTo>
                    <a:pt x="232029" y="1036320"/>
                    <a:pt x="0" y="804291"/>
                    <a:pt x="0" y="5181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72450" y="3234690"/>
            <a:ext cx="388620" cy="388620"/>
            <a:chOff x="0" y="0"/>
            <a:chExt cx="518160" cy="518160"/>
          </a:xfrm>
        </p:grpSpPr>
        <p:sp>
          <p:nvSpPr>
            <p:cNvPr id="16" name="Freeform 16" descr="FaGraduationCap.png"/>
            <p:cNvSpPr/>
            <p:nvPr/>
          </p:nvSpPr>
          <p:spPr>
            <a:xfrm>
              <a:off x="0" y="0"/>
              <a:ext cx="518160" cy="518160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0"/>
                  </a:moveTo>
                  <a:lnTo>
                    <a:pt x="518160" y="0"/>
                  </a:lnTo>
                  <a:lnTo>
                    <a:pt x="518160" y="518160"/>
                  </a:lnTo>
                  <a:lnTo>
                    <a:pt x="0" y="518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961120" y="2834640"/>
            <a:ext cx="3337560" cy="1188720"/>
            <a:chOff x="0" y="0"/>
            <a:chExt cx="4450080" cy="15849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450080" cy="1584960"/>
            </a:xfrm>
            <a:custGeom>
              <a:avLst/>
              <a:gdLst/>
              <a:ahLst/>
              <a:cxnLst/>
              <a:rect l="l" t="t" r="r" b="b"/>
              <a:pathLst>
                <a:path w="4450080" h="1584960">
                  <a:moveTo>
                    <a:pt x="0" y="0"/>
                  </a:moveTo>
                  <a:lnTo>
                    <a:pt x="4450080" y="0"/>
                  </a:lnTo>
                  <a:lnTo>
                    <a:pt x="445008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707" b="-470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9525"/>
              <a:ext cx="4450080" cy="15754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08"/>
                </a:lnSpc>
              </a:pPr>
              <a:r>
                <a:rPr lang="en-US" sz="22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Doutora em Sistemas de Informações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702226" y="2735266"/>
            <a:ext cx="4816478" cy="1387478"/>
            <a:chOff x="0" y="0"/>
            <a:chExt cx="6421971" cy="184997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21882" cy="1849882"/>
            </a:xfrm>
            <a:custGeom>
              <a:avLst/>
              <a:gdLst/>
              <a:ahLst/>
              <a:cxnLst/>
              <a:rect l="l" t="t" r="r" b="b"/>
              <a:pathLst>
                <a:path w="6421882" h="1849882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6329426" y="0"/>
                  </a:lnTo>
                  <a:cubicBezTo>
                    <a:pt x="6380480" y="0"/>
                    <a:pt x="6421882" y="41402"/>
                    <a:pt x="6421882" y="92456"/>
                  </a:cubicBezTo>
                  <a:lnTo>
                    <a:pt x="6421882" y="1757426"/>
                  </a:lnTo>
                  <a:cubicBezTo>
                    <a:pt x="6421882" y="1808480"/>
                    <a:pt x="6380480" y="1849882"/>
                    <a:pt x="6329426" y="1849882"/>
                  </a:cubicBezTo>
                  <a:lnTo>
                    <a:pt x="92456" y="1849882"/>
                  </a:lnTo>
                  <a:cubicBezTo>
                    <a:pt x="41402" y="1849882"/>
                    <a:pt x="0" y="1808480"/>
                    <a:pt x="0" y="175742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007340" y="3040380"/>
            <a:ext cx="777240" cy="777240"/>
            <a:chOff x="0" y="0"/>
            <a:chExt cx="1036320" cy="10363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36320" cy="1036320"/>
            </a:xfrm>
            <a:custGeom>
              <a:avLst/>
              <a:gdLst/>
              <a:ahLst/>
              <a:cxnLst/>
              <a:rect l="l" t="t" r="r" b="b"/>
              <a:pathLst>
                <a:path w="1036320" h="1036320">
                  <a:moveTo>
                    <a:pt x="0" y="518160"/>
                  </a:moveTo>
                  <a:cubicBezTo>
                    <a:pt x="0" y="232029"/>
                    <a:pt x="232029" y="0"/>
                    <a:pt x="518160" y="0"/>
                  </a:cubicBezTo>
                  <a:cubicBezTo>
                    <a:pt x="804291" y="0"/>
                    <a:pt x="1036320" y="232029"/>
                    <a:pt x="1036320" y="518160"/>
                  </a:cubicBezTo>
                  <a:cubicBezTo>
                    <a:pt x="1036320" y="804291"/>
                    <a:pt x="804291" y="1036320"/>
                    <a:pt x="518160" y="1036320"/>
                  </a:cubicBezTo>
                  <a:cubicBezTo>
                    <a:pt x="232029" y="1036320"/>
                    <a:pt x="0" y="804291"/>
                    <a:pt x="0" y="5181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201650" y="3234690"/>
            <a:ext cx="388620" cy="388620"/>
            <a:chOff x="0" y="0"/>
            <a:chExt cx="518160" cy="518160"/>
          </a:xfrm>
        </p:grpSpPr>
        <p:sp>
          <p:nvSpPr>
            <p:cNvPr id="25" name="Freeform 25" descr="FaUserGraduate.png"/>
            <p:cNvSpPr/>
            <p:nvPr/>
          </p:nvSpPr>
          <p:spPr>
            <a:xfrm>
              <a:off x="0" y="0"/>
              <a:ext cx="518160" cy="518160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0"/>
                  </a:moveTo>
                  <a:lnTo>
                    <a:pt x="518160" y="0"/>
                  </a:lnTo>
                  <a:lnTo>
                    <a:pt x="518160" y="518160"/>
                  </a:lnTo>
                  <a:lnTo>
                    <a:pt x="0" y="518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990320" y="2834640"/>
            <a:ext cx="3337560" cy="1188720"/>
            <a:chOff x="0" y="0"/>
            <a:chExt cx="4450080" cy="158496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450080" cy="1584960"/>
            </a:xfrm>
            <a:custGeom>
              <a:avLst/>
              <a:gdLst/>
              <a:ahLst/>
              <a:cxnLst/>
              <a:rect l="l" t="t" r="r" b="b"/>
              <a:pathLst>
                <a:path w="4450080" h="1584960">
                  <a:moveTo>
                    <a:pt x="0" y="0"/>
                  </a:moveTo>
                  <a:lnTo>
                    <a:pt x="4450080" y="0"/>
                  </a:lnTo>
                  <a:lnTo>
                    <a:pt x="445008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707" b="-470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9525"/>
              <a:ext cx="4450080" cy="15754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08"/>
                </a:lnSpc>
              </a:pPr>
              <a:r>
                <a:rPr lang="en-US" sz="22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Mestre em Ciências Contábeis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673026" y="4335466"/>
            <a:ext cx="4816478" cy="1387478"/>
            <a:chOff x="0" y="0"/>
            <a:chExt cx="6421971" cy="18499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421882" cy="1849882"/>
            </a:xfrm>
            <a:custGeom>
              <a:avLst/>
              <a:gdLst/>
              <a:ahLst/>
              <a:cxnLst/>
              <a:rect l="l" t="t" r="r" b="b"/>
              <a:pathLst>
                <a:path w="6421882" h="1849882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6329426" y="0"/>
                  </a:lnTo>
                  <a:cubicBezTo>
                    <a:pt x="6380480" y="0"/>
                    <a:pt x="6421882" y="41402"/>
                    <a:pt x="6421882" y="92456"/>
                  </a:cubicBezTo>
                  <a:lnTo>
                    <a:pt x="6421882" y="1757426"/>
                  </a:lnTo>
                  <a:cubicBezTo>
                    <a:pt x="6421882" y="1808480"/>
                    <a:pt x="6380480" y="1849882"/>
                    <a:pt x="6329426" y="1849882"/>
                  </a:cubicBezTo>
                  <a:lnTo>
                    <a:pt x="92456" y="1849882"/>
                  </a:lnTo>
                  <a:cubicBezTo>
                    <a:pt x="41402" y="1849882"/>
                    <a:pt x="0" y="1808480"/>
                    <a:pt x="0" y="175742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978140" y="4640580"/>
            <a:ext cx="777240" cy="777240"/>
            <a:chOff x="0" y="0"/>
            <a:chExt cx="1036320" cy="10363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36320" cy="1036320"/>
            </a:xfrm>
            <a:custGeom>
              <a:avLst/>
              <a:gdLst/>
              <a:ahLst/>
              <a:cxnLst/>
              <a:rect l="l" t="t" r="r" b="b"/>
              <a:pathLst>
                <a:path w="1036320" h="1036320">
                  <a:moveTo>
                    <a:pt x="0" y="518160"/>
                  </a:moveTo>
                  <a:cubicBezTo>
                    <a:pt x="0" y="232029"/>
                    <a:pt x="232029" y="0"/>
                    <a:pt x="518160" y="0"/>
                  </a:cubicBezTo>
                  <a:cubicBezTo>
                    <a:pt x="804291" y="0"/>
                    <a:pt x="1036320" y="232029"/>
                    <a:pt x="1036320" y="518160"/>
                  </a:cubicBezTo>
                  <a:cubicBezTo>
                    <a:pt x="1036320" y="804291"/>
                    <a:pt x="804291" y="1036320"/>
                    <a:pt x="518160" y="1036320"/>
                  </a:cubicBezTo>
                  <a:cubicBezTo>
                    <a:pt x="232029" y="1036320"/>
                    <a:pt x="0" y="804291"/>
                    <a:pt x="0" y="5181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72450" y="4834890"/>
            <a:ext cx="388620" cy="388620"/>
            <a:chOff x="0" y="0"/>
            <a:chExt cx="518160" cy="518160"/>
          </a:xfrm>
        </p:grpSpPr>
        <p:sp>
          <p:nvSpPr>
            <p:cNvPr id="34" name="Freeform 34" descr="FaBriefcase.png"/>
            <p:cNvSpPr/>
            <p:nvPr/>
          </p:nvSpPr>
          <p:spPr>
            <a:xfrm>
              <a:off x="0" y="0"/>
              <a:ext cx="518160" cy="518160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0"/>
                  </a:moveTo>
                  <a:lnTo>
                    <a:pt x="518160" y="0"/>
                  </a:lnTo>
                  <a:lnTo>
                    <a:pt x="518160" y="518160"/>
                  </a:lnTo>
                  <a:lnTo>
                    <a:pt x="0" y="518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961120" y="4434840"/>
            <a:ext cx="3337560" cy="1188720"/>
            <a:chOff x="0" y="0"/>
            <a:chExt cx="4450080" cy="158496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450080" cy="1584960"/>
            </a:xfrm>
            <a:custGeom>
              <a:avLst/>
              <a:gdLst/>
              <a:ahLst/>
              <a:cxnLst/>
              <a:rect l="l" t="t" r="r" b="b"/>
              <a:pathLst>
                <a:path w="4450080" h="1584960">
                  <a:moveTo>
                    <a:pt x="0" y="0"/>
                  </a:moveTo>
                  <a:lnTo>
                    <a:pt x="4450080" y="0"/>
                  </a:lnTo>
                  <a:lnTo>
                    <a:pt x="445008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707" b="-470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9525"/>
              <a:ext cx="4450080" cy="15754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08"/>
                </a:lnSpc>
              </a:pPr>
              <a:r>
                <a:rPr lang="en-US" sz="22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Empresária · Sócia do Portal SPEDBrasil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2702226" y="4335466"/>
            <a:ext cx="4816478" cy="1387478"/>
            <a:chOff x="0" y="0"/>
            <a:chExt cx="6421971" cy="184997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421882" cy="1849882"/>
            </a:xfrm>
            <a:custGeom>
              <a:avLst/>
              <a:gdLst/>
              <a:ahLst/>
              <a:cxnLst/>
              <a:rect l="l" t="t" r="r" b="b"/>
              <a:pathLst>
                <a:path w="6421882" h="1849882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6329426" y="0"/>
                  </a:lnTo>
                  <a:cubicBezTo>
                    <a:pt x="6380480" y="0"/>
                    <a:pt x="6421882" y="41402"/>
                    <a:pt x="6421882" y="92456"/>
                  </a:cubicBezTo>
                  <a:lnTo>
                    <a:pt x="6421882" y="1757426"/>
                  </a:lnTo>
                  <a:cubicBezTo>
                    <a:pt x="6421882" y="1808480"/>
                    <a:pt x="6380480" y="1849882"/>
                    <a:pt x="6329426" y="1849882"/>
                  </a:cubicBezTo>
                  <a:lnTo>
                    <a:pt x="92456" y="1849882"/>
                  </a:lnTo>
                  <a:cubicBezTo>
                    <a:pt x="41402" y="1849882"/>
                    <a:pt x="0" y="1808480"/>
                    <a:pt x="0" y="175742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007340" y="4640580"/>
            <a:ext cx="777240" cy="777240"/>
            <a:chOff x="0" y="0"/>
            <a:chExt cx="1036320" cy="103632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36320" cy="1036320"/>
            </a:xfrm>
            <a:custGeom>
              <a:avLst/>
              <a:gdLst/>
              <a:ahLst/>
              <a:cxnLst/>
              <a:rect l="l" t="t" r="r" b="b"/>
              <a:pathLst>
                <a:path w="1036320" h="1036320">
                  <a:moveTo>
                    <a:pt x="0" y="518160"/>
                  </a:moveTo>
                  <a:cubicBezTo>
                    <a:pt x="0" y="232029"/>
                    <a:pt x="232029" y="0"/>
                    <a:pt x="518160" y="0"/>
                  </a:cubicBezTo>
                  <a:cubicBezTo>
                    <a:pt x="804291" y="0"/>
                    <a:pt x="1036320" y="232029"/>
                    <a:pt x="1036320" y="518160"/>
                  </a:cubicBezTo>
                  <a:cubicBezTo>
                    <a:pt x="1036320" y="804291"/>
                    <a:pt x="804291" y="1036320"/>
                    <a:pt x="518160" y="1036320"/>
                  </a:cubicBezTo>
                  <a:cubicBezTo>
                    <a:pt x="232029" y="1036320"/>
                    <a:pt x="0" y="804291"/>
                    <a:pt x="0" y="5181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201650" y="4834890"/>
            <a:ext cx="388620" cy="388620"/>
            <a:chOff x="0" y="0"/>
            <a:chExt cx="518160" cy="518160"/>
          </a:xfrm>
        </p:grpSpPr>
        <p:sp>
          <p:nvSpPr>
            <p:cNvPr id="43" name="Freeform 43" descr="FaMicroscope.png"/>
            <p:cNvSpPr/>
            <p:nvPr/>
          </p:nvSpPr>
          <p:spPr>
            <a:xfrm>
              <a:off x="0" y="0"/>
              <a:ext cx="518160" cy="518160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0"/>
                  </a:moveTo>
                  <a:lnTo>
                    <a:pt x="518160" y="0"/>
                  </a:lnTo>
                  <a:lnTo>
                    <a:pt x="518160" y="518160"/>
                  </a:lnTo>
                  <a:lnTo>
                    <a:pt x="0" y="518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3990320" y="4434840"/>
            <a:ext cx="3337560" cy="1188720"/>
            <a:chOff x="0" y="0"/>
            <a:chExt cx="4450080" cy="158496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450080" cy="1584960"/>
            </a:xfrm>
            <a:custGeom>
              <a:avLst/>
              <a:gdLst/>
              <a:ahLst/>
              <a:cxnLst/>
              <a:rect l="l" t="t" r="r" b="b"/>
              <a:pathLst>
                <a:path w="4450080" h="1584960">
                  <a:moveTo>
                    <a:pt x="0" y="0"/>
                  </a:moveTo>
                  <a:lnTo>
                    <a:pt x="4450080" y="0"/>
                  </a:lnTo>
                  <a:lnTo>
                    <a:pt x="445008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707" b="-470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9525"/>
              <a:ext cx="4450080" cy="15754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08"/>
                </a:lnSpc>
              </a:pPr>
              <a:r>
                <a:rPr lang="en-US" sz="22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Pesquisadora na PUC-SP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673026" y="5935666"/>
            <a:ext cx="4816478" cy="1387478"/>
            <a:chOff x="0" y="0"/>
            <a:chExt cx="6421971" cy="184997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421882" cy="1849882"/>
            </a:xfrm>
            <a:custGeom>
              <a:avLst/>
              <a:gdLst/>
              <a:ahLst/>
              <a:cxnLst/>
              <a:rect l="l" t="t" r="r" b="b"/>
              <a:pathLst>
                <a:path w="6421882" h="1849882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6329426" y="0"/>
                  </a:lnTo>
                  <a:cubicBezTo>
                    <a:pt x="6380480" y="0"/>
                    <a:pt x="6421882" y="41402"/>
                    <a:pt x="6421882" y="92456"/>
                  </a:cubicBezTo>
                  <a:lnTo>
                    <a:pt x="6421882" y="1757426"/>
                  </a:lnTo>
                  <a:cubicBezTo>
                    <a:pt x="6421882" y="1808480"/>
                    <a:pt x="6380480" y="1849882"/>
                    <a:pt x="6329426" y="1849882"/>
                  </a:cubicBezTo>
                  <a:lnTo>
                    <a:pt x="92456" y="1849882"/>
                  </a:lnTo>
                  <a:cubicBezTo>
                    <a:pt x="41402" y="1849882"/>
                    <a:pt x="0" y="1808480"/>
                    <a:pt x="0" y="175742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978140" y="6240780"/>
            <a:ext cx="777240" cy="777240"/>
            <a:chOff x="0" y="0"/>
            <a:chExt cx="1036320" cy="103632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36320" cy="1036320"/>
            </a:xfrm>
            <a:custGeom>
              <a:avLst/>
              <a:gdLst/>
              <a:ahLst/>
              <a:cxnLst/>
              <a:rect l="l" t="t" r="r" b="b"/>
              <a:pathLst>
                <a:path w="1036320" h="1036320">
                  <a:moveTo>
                    <a:pt x="0" y="518160"/>
                  </a:moveTo>
                  <a:cubicBezTo>
                    <a:pt x="0" y="232029"/>
                    <a:pt x="232029" y="0"/>
                    <a:pt x="518160" y="0"/>
                  </a:cubicBezTo>
                  <a:cubicBezTo>
                    <a:pt x="804291" y="0"/>
                    <a:pt x="1036320" y="232029"/>
                    <a:pt x="1036320" y="518160"/>
                  </a:cubicBezTo>
                  <a:cubicBezTo>
                    <a:pt x="1036320" y="804291"/>
                    <a:pt x="804291" y="1036320"/>
                    <a:pt x="518160" y="1036320"/>
                  </a:cubicBezTo>
                  <a:cubicBezTo>
                    <a:pt x="232029" y="1036320"/>
                    <a:pt x="0" y="804291"/>
                    <a:pt x="0" y="5181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172450" y="6435090"/>
            <a:ext cx="388620" cy="388620"/>
            <a:chOff x="0" y="0"/>
            <a:chExt cx="518160" cy="518160"/>
          </a:xfrm>
        </p:grpSpPr>
        <p:sp>
          <p:nvSpPr>
            <p:cNvPr id="52" name="Freeform 52" descr="FaChalkboardTeacher.png"/>
            <p:cNvSpPr/>
            <p:nvPr/>
          </p:nvSpPr>
          <p:spPr>
            <a:xfrm>
              <a:off x="0" y="0"/>
              <a:ext cx="518160" cy="518160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0"/>
                  </a:moveTo>
                  <a:lnTo>
                    <a:pt x="518160" y="0"/>
                  </a:lnTo>
                  <a:lnTo>
                    <a:pt x="518160" y="518160"/>
                  </a:lnTo>
                  <a:lnTo>
                    <a:pt x="0" y="518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961120" y="5935666"/>
            <a:ext cx="3337560" cy="1379957"/>
            <a:chOff x="0" y="0"/>
            <a:chExt cx="4450080" cy="1839943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450080" cy="1839943"/>
            </a:xfrm>
            <a:custGeom>
              <a:avLst/>
              <a:gdLst/>
              <a:ahLst/>
              <a:cxnLst/>
              <a:rect l="l" t="t" r="r" b="b"/>
              <a:pathLst>
                <a:path w="4450080" h="1839943">
                  <a:moveTo>
                    <a:pt x="0" y="0"/>
                  </a:moveTo>
                  <a:lnTo>
                    <a:pt x="4450080" y="0"/>
                  </a:lnTo>
                  <a:lnTo>
                    <a:pt x="4450080" y="1839943"/>
                  </a:lnTo>
                  <a:lnTo>
                    <a:pt x="0" y="18399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055" b="980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9525"/>
              <a:ext cx="4450080" cy="18304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08"/>
                </a:lnSpc>
              </a:pPr>
              <a:r>
                <a:rPr lang="en-US" sz="22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Professora e Coordenadora em curso de Pós-Graduação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2702226" y="5935666"/>
            <a:ext cx="4816478" cy="1387478"/>
            <a:chOff x="0" y="0"/>
            <a:chExt cx="6421971" cy="184997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6421882" cy="1849882"/>
            </a:xfrm>
            <a:custGeom>
              <a:avLst/>
              <a:gdLst/>
              <a:ahLst/>
              <a:cxnLst/>
              <a:rect l="l" t="t" r="r" b="b"/>
              <a:pathLst>
                <a:path w="6421882" h="1849882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6329426" y="0"/>
                  </a:lnTo>
                  <a:cubicBezTo>
                    <a:pt x="6380480" y="0"/>
                    <a:pt x="6421882" y="41402"/>
                    <a:pt x="6421882" y="92456"/>
                  </a:cubicBezTo>
                  <a:lnTo>
                    <a:pt x="6421882" y="1757426"/>
                  </a:lnTo>
                  <a:cubicBezTo>
                    <a:pt x="6421882" y="1808480"/>
                    <a:pt x="6380480" y="1849882"/>
                    <a:pt x="6329426" y="1849882"/>
                  </a:cubicBezTo>
                  <a:lnTo>
                    <a:pt x="92456" y="1849882"/>
                  </a:lnTo>
                  <a:cubicBezTo>
                    <a:pt x="41402" y="1849882"/>
                    <a:pt x="0" y="1808480"/>
                    <a:pt x="0" y="175742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007340" y="6240780"/>
            <a:ext cx="777240" cy="777240"/>
            <a:chOff x="0" y="0"/>
            <a:chExt cx="1036320" cy="103632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036320" cy="1036320"/>
            </a:xfrm>
            <a:custGeom>
              <a:avLst/>
              <a:gdLst/>
              <a:ahLst/>
              <a:cxnLst/>
              <a:rect l="l" t="t" r="r" b="b"/>
              <a:pathLst>
                <a:path w="1036320" h="1036320">
                  <a:moveTo>
                    <a:pt x="0" y="518160"/>
                  </a:moveTo>
                  <a:cubicBezTo>
                    <a:pt x="0" y="232029"/>
                    <a:pt x="232029" y="0"/>
                    <a:pt x="518160" y="0"/>
                  </a:cubicBezTo>
                  <a:cubicBezTo>
                    <a:pt x="804291" y="0"/>
                    <a:pt x="1036320" y="232029"/>
                    <a:pt x="1036320" y="518160"/>
                  </a:cubicBezTo>
                  <a:cubicBezTo>
                    <a:pt x="1036320" y="804291"/>
                    <a:pt x="804291" y="1036320"/>
                    <a:pt x="518160" y="1036320"/>
                  </a:cubicBezTo>
                  <a:cubicBezTo>
                    <a:pt x="232029" y="1036320"/>
                    <a:pt x="0" y="804291"/>
                    <a:pt x="0" y="5181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3201650" y="6435090"/>
            <a:ext cx="388620" cy="388620"/>
            <a:chOff x="0" y="0"/>
            <a:chExt cx="518160" cy="518160"/>
          </a:xfrm>
        </p:grpSpPr>
        <p:sp>
          <p:nvSpPr>
            <p:cNvPr id="61" name="Freeform 61" descr="FaLandmark.png"/>
            <p:cNvSpPr/>
            <p:nvPr/>
          </p:nvSpPr>
          <p:spPr>
            <a:xfrm>
              <a:off x="0" y="0"/>
              <a:ext cx="518160" cy="518160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0"/>
                  </a:moveTo>
                  <a:lnTo>
                    <a:pt x="518160" y="0"/>
                  </a:lnTo>
                  <a:lnTo>
                    <a:pt x="518160" y="518160"/>
                  </a:lnTo>
                  <a:lnTo>
                    <a:pt x="0" y="518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3990320" y="6035040"/>
            <a:ext cx="3337560" cy="1188720"/>
            <a:chOff x="0" y="0"/>
            <a:chExt cx="4450080" cy="158496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4450080" cy="1584960"/>
            </a:xfrm>
            <a:custGeom>
              <a:avLst/>
              <a:gdLst/>
              <a:ahLst/>
              <a:cxnLst/>
              <a:rect l="l" t="t" r="r" b="b"/>
              <a:pathLst>
                <a:path w="4450080" h="1584960">
                  <a:moveTo>
                    <a:pt x="0" y="0"/>
                  </a:moveTo>
                  <a:lnTo>
                    <a:pt x="4450080" y="0"/>
                  </a:lnTo>
                  <a:lnTo>
                    <a:pt x="445008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707" b="-470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9525"/>
              <a:ext cx="4450080" cy="15754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08"/>
                </a:lnSpc>
              </a:pPr>
              <a:r>
                <a:rPr lang="en-US" sz="22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Conselheira no CRC SP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7673026" y="7535866"/>
            <a:ext cx="4816478" cy="1387478"/>
            <a:chOff x="0" y="0"/>
            <a:chExt cx="6421971" cy="184997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6421882" cy="1849882"/>
            </a:xfrm>
            <a:custGeom>
              <a:avLst/>
              <a:gdLst/>
              <a:ahLst/>
              <a:cxnLst/>
              <a:rect l="l" t="t" r="r" b="b"/>
              <a:pathLst>
                <a:path w="6421882" h="1849882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6329426" y="0"/>
                  </a:lnTo>
                  <a:cubicBezTo>
                    <a:pt x="6380480" y="0"/>
                    <a:pt x="6421882" y="41402"/>
                    <a:pt x="6421882" y="92456"/>
                  </a:cubicBezTo>
                  <a:lnTo>
                    <a:pt x="6421882" y="1757426"/>
                  </a:lnTo>
                  <a:cubicBezTo>
                    <a:pt x="6421882" y="1808480"/>
                    <a:pt x="6380480" y="1849882"/>
                    <a:pt x="6329426" y="1849882"/>
                  </a:cubicBezTo>
                  <a:lnTo>
                    <a:pt x="92456" y="1849882"/>
                  </a:lnTo>
                  <a:cubicBezTo>
                    <a:pt x="41402" y="1849882"/>
                    <a:pt x="0" y="1808480"/>
                    <a:pt x="0" y="175742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7978140" y="7840980"/>
            <a:ext cx="777240" cy="777240"/>
            <a:chOff x="0" y="0"/>
            <a:chExt cx="1036320" cy="103632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036320" cy="1036320"/>
            </a:xfrm>
            <a:custGeom>
              <a:avLst/>
              <a:gdLst/>
              <a:ahLst/>
              <a:cxnLst/>
              <a:rect l="l" t="t" r="r" b="b"/>
              <a:pathLst>
                <a:path w="1036320" h="1036320">
                  <a:moveTo>
                    <a:pt x="0" y="518160"/>
                  </a:moveTo>
                  <a:cubicBezTo>
                    <a:pt x="0" y="232029"/>
                    <a:pt x="232029" y="0"/>
                    <a:pt x="518160" y="0"/>
                  </a:cubicBezTo>
                  <a:cubicBezTo>
                    <a:pt x="804291" y="0"/>
                    <a:pt x="1036320" y="232029"/>
                    <a:pt x="1036320" y="518160"/>
                  </a:cubicBezTo>
                  <a:cubicBezTo>
                    <a:pt x="1036320" y="804291"/>
                    <a:pt x="804291" y="1036320"/>
                    <a:pt x="518160" y="1036320"/>
                  </a:cubicBezTo>
                  <a:cubicBezTo>
                    <a:pt x="232029" y="1036320"/>
                    <a:pt x="0" y="804291"/>
                    <a:pt x="0" y="5181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8172450" y="8035290"/>
            <a:ext cx="388620" cy="388620"/>
            <a:chOff x="0" y="0"/>
            <a:chExt cx="518160" cy="518160"/>
          </a:xfrm>
        </p:grpSpPr>
        <p:sp>
          <p:nvSpPr>
            <p:cNvPr id="70" name="Freeform 70" descr="FaClipboardList.png"/>
            <p:cNvSpPr/>
            <p:nvPr/>
          </p:nvSpPr>
          <p:spPr>
            <a:xfrm>
              <a:off x="0" y="0"/>
              <a:ext cx="518160" cy="518160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0"/>
                  </a:moveTo>
                  <a:lnTo>
                    <a:pt x="518160" y="0"/>
                  </a:lnTo>
                  <a:lnTo>
                    <a:pt x="518160" y="518160"/>
                  </a:lnTo>
                  <a:lnTo>
                    <a:pt x="0" y="518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8961120" y="7635240"/>
            <a:ext cx="3337560" cy="1188720"/>
            <a:chOff x="0" y="0"/>
            <a:chExt cx="4450080" cy="158496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4450080" cy="1584960"/>
            </a:xfrm>
            <a:custGeom>
              <a:avLst/>
              <a:gdLst/>
              <a:ahLst/>
              <a:cxnLst/>
              <a:rect l="l" t="t" r="r" b="b"/>
              <a:pathLst>
                <a:path w="4450080" h="1584960">
                  <a:moveTo>
                    <a:pt x="0" y="0"/>
                  </a:moveTo>
                  <a:lnTo>
                    <a:pt x="4450080" y="0"/>
                  </a:lnTo>
                  <a:lnTo>
                    <a:pt x="445008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707" b="-470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9525"/>
              <a:ext cx="4450080" cy="15754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08"/>
                </a:lnSpc>
              </a:pPr>
              <a:r>
                <a:rPr lang="en-US" sz="22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Coordenadora da Comissão de Reforma Tributária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2702226" y="7535866"/>
            <a:ext cx="4816478" cy="1387478"/>
            <a:chOff x="0" y="0"/>
            <a:chExt cx="6421971" cy="1849971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6421882" cy="1849882"/>
            </a:xfrm>
            <a:custGeom>
              <a:avLst/>
              <a:gdLst/>
              <a:ahLst/>
              <a:cxnLst/>
              <a:rect l="l" t="t" r="r" b="b"/>
              <a:pathLst>
                <a:path w="6421882" h="1849882">
                  <a:moveTo>
                    <a:pt x="0" y="92456"/>
                  </a:moveTo>
                  <a:cubicBezTo>
                    <a:pt x="0" y="41402"/>
                    <a:pt x="41402" y="0"/>
                    <a:pt x="92456" y="0"/>
                  </a:cubicBezTo>
                  <a:lnTo>
                    <a:pt x="6329426" y="0"/>
                  </a:lnTo>
                  <a:cubicBezTo>
                    <a:pt x="6380480" y="0"/>
                    <a:pt x="6421882" y="41402"/>
                    <a:pt x="6421882" y="92456"/>
                  </a:cubicBezTo>
                  <a:lnTo>
                    <a:pt x="6421882" y="1757426"/>
                  </a:lnTo>
                  <a:cubicBezTo>
                    <a:pt x="6421882" y="1808480"/>
                    <a:pt x="6380480" y="1849882"/>
                    <a:pt x="6329426" y="1849882"/>
                  </a:cubicBezTo>
                  <a:lnTo>
                    <a:pt x="92456" y="1849882"/>
                  </a:lnTo>
                  <a:cubicBezTo>
                    <a:pt x="41402" y="1849882"/>
                    <a:pt x="0" y="1808480"/>
                    <a:pt x="0" y="175742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3007340" y="7840980"/>
            <a:ext cx="777240" cy="777240"/>
            <a:chOff x="0" y="0"/>
            <a:chExt cx="1036320" cy="1036320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036320" cy="1036320"/>
            </a:xfrm>
            <a:custGeom>
              <a:avLst/>
              <a:gdLst/>
              <a:ahLst/>
              <a:cxnLst/>
              <a:rect l="l" t="t" r="r" b="b"/>
              <a:pathLst>
                <a:path w="1036320" h="1036320">
                  <a:moveTo>
                    <a:pt x="0" y="518160"/>
                  </a:moveTo>
                  <a:cubicBezTo>
                    <a:pt x="0" y="232029"/>
                    <a:pt x="232029" y="0"/>
                    <a:pt x="518160" y="0"/>
                  </a:cubicBezTo>
                  <a:cubicBezTo>
                    <a:pt x="804291" y="0"/>
                    <a:pt x="1036320" y="232029"/>
                    <a:pt x="1036320" y="518160"/>
                  </a:cubicBezTo>
                  <a:cubicBezTo>
                    <a:pt x="1036320" y="804291"/>
                    <a:pt x="804291" y="1036320"/>
                    <a:pt x="518160" y="1036320"/>
                  </a:cubicBezTo>
                  <a:cubicBezTo>
                    <a:pt x="232029" y="1036320"/>
                    <a:pt x="0" y="804291"/>
                    <a:pt x="0" y="5181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13201650" y="8035290"/>
            <a:ext cx="388620" cy="388620"/>
            <a:chOff x="0" y="0"/>
            <a:chExt cx="518160" cy="518160"/>
          </a:xfrm>
        </p:grpSpPr>
        <p:sp>
          <p:nvSpPr>
            <p:cNvPr id="79" name="Freeform 79" descr="FaHeart.png"/>
            <p:cNvSpPr/>
            <p:nvPr/>
          </p:nvSpPr>
          <p:spPr>
            <a:xfrm>
              <a:off x="0" y="0"/>
              <a:ext cx="518160" cy="518160"/>
            </a:xfrm>
            <a:custGeom>
              <a:avLst/>
              <a:gdLst/>
              <a:ahLst/>
              <a:cxnLst/>
              <a:rect l="l" t="t" r="r" b="b"/>
              <a:pathLst>
                <a:path w="518160" h="518160">
                  <a:moveTo>
                    <a:pt x="0" y="0"/>
                  </a:moveTo>
                  <a:lnTo>
                    <a:pt x="518160" y="0"/>
                  </a:lnTo>
                  <a:lnTo>
                    <a:pt x="518160" y="518160"/>
                  </a:lnTo>
                  <a:lnTo>
                    <a:pt x="0" y="518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3990320" y="7635240"/>
            <a:ext cx="3337560" cy="1188720"/>
            <a:chOff x="0" y="0"/>
            <a:chExt cx="4450080" cy="158496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4450080" cy="1584960"/>
            </a:xfrm>
            <a:custGeom>
              <a:avLst/>
              <a:gdLst/>
              <a:ahLst/>
              <a:cxnLst/>
              <a:rect l="l" t="t" r="r" b="b"/>
              <a:pathLst>
                <a:path w="4450080" h="1584960">
                  <a:moveTo>
                    <a:pt x="0" y="0"/>
                  </a:moveTo>
                  <a:lnTo>
                    <a:pt x="4450080" y="0"/>
                  </a:lnTo>
                  <a:lnTo>
                    <a:pt x="445008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707" b="-470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9525"/>
              <a:ext cx="4450080" cy="15754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08"/>
                </a:lnSpc>
              </a:pPr>
              <a:r>
                <a:rPr lang="en-US" sz="22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Mãe da Sophia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5" name="Freeform 85"/>
          <p:cNvSpPr/>
          <p:nvPr/>
        </p:nvSpPr>
        <p:spPr>
          <a:xfrm>
            <a:off x="-1469124" y="8298900"/>
            <a:ext cx="1259574" cy="1225364"/>
          </a:xfrm>
          <a:custGeom>
            <a:avLst/>
            <a:gdLst/>
            <a:ahLst/>
            <a:cxnLst/>
            <a:rect l="l" t="t" r="r" b="b"/>
            <a:pathLst>
              <a:path w="1259574" h="1225364">
                <a:moveTo>
                  <a:pt x="0" y="0"/>
                </a:moveTo>
                <a:lnTo>
                  <a:pt x="1259574" y="0"/>
                </a:lnTo>
                <a:lnTo>
                  <a:pt x="1259574" y="1225363"/>
                </a:lnTo>
                <a:lnTo>
                  <a:pt x="0" y="122536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/>
          <p:cNvSpPr/>
          <p:nvPr/>
        </p:nvSpPr>
        <p:spPr>
          <a:xfrm>
            <a:off x="2469398" y="6802023"/>
            <a:ext cx="2135927" cy="2077914"/>
          </a:xfrm>
          <a:custGeom>
            <a:avLst/>
            <a:gdLst/>
            <a:ahLst/>
            <a:cxnLst/>
            <a:rect l="l" t="t" r="r" b="b"/>
            <a:pathLst>
              <a:path w="2135927" h="2077914">
                <a:moveTo>
                  <a:pt x="0" y="0"/>
                </a:moveTo>
                <a:lnTo>
                  <a:pt x="2135927" y="0"/>
                </a:lnTo>
                <a:lnTo>
                  <a:pt x="2135927" y="2077914"/>
                </a:lnTo>
                <a:lnTo>
                  <a:pt x="0" y="207791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7" name="Group 87"/>
          <p:cNvGrpSpPr/>
          <p:nvPr/>
        </p:nvGrpSpPr>
        <p:grpSpPr>
          <a:xfrm>
            <a:off x="1148316" y="2245903"/>
            <a:ext cx="4401579" cy="4401579"/>
            <a:chOff x="0" y="0"/>
            <a:chExt cx="812800" cy="812800"/>
          </a:xfrm>
        </p:grpSpPr>
        <p:sp>
          <p:nvSpPr>
            <p:cNvPr id="88" name="Freeform 88" descr="foto_sq.jpg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-6812280" y="9524362"/>
            <a:ext cx="1645920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 spc="127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388340" y="1846538"/>
            <a:ext cx="13716000" cy="6217920"/>
            <a:chOff x="0" y="0"/>
            <a:chExt cx="18288000" cy="829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88000" cy="8290560"/>
            </a:xfrm>
            <a:custGeom>
              <a:avLst/>
              <a:gdLst/>
              <a:ahLst/>
              <a:cxnLst/>
              <a:rect l="l" t="t" r="r" b="b"/>
              <a:pathLst>
                <a:path w="18288000" h="8290560">
                  <a:moveTo>
                    <a:pt x="0" y="0"/>
                  </a:moveTo>
                  <a:lnTo>
                    <a:pt x="18288000" y="0"/>
                  </a:lnTo>
                  <a:lnTo>
                    <a:pt x="18288000" y="8290560"/>
                  </a:lnTo>
                  <a:lnTo>
                    <a:pt x="0" y="829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164" r="-816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18288000" cy="82715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96"/>
                </a:lnSpc>
              </a:pPr>
              <a:r>
                <a:rPr lang="en-US" sz="68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 aderência ao IBS/CBS não será resolvida apenas pelo </a:t>
              </a:r>
              <a:r>
                <a:rPr lang="en-US" sz="6800" b="1">
                  <a:solidFill>
                    <a:srgbClr val="E4C77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tributário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-6812280" y="9524362"/>
            <a:ext cx="1645920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 spc="127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ROTEIRO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que vamos percorrer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466" y="2826706"/>
            <a:ext cx="3924938" cy="5776598"/>
            <a:chOff x="0" y="0"/>
            <a:chExt cx="5233251" cy="770213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233162" cy="7702042"/>
            </a:xfrm>
            <a:custGeom>
              <a:avLst/>
              <a:gdLst/>
              <a:ahLst/>
              <a:cxnLst/>
              <a:rect l="l" t="t" r="r" b="b"/>
              <a:pathLst>
                <a:path w="5233162" h="7702042">
                  <a:moveTo>
                    <a:pt x="0" y="261620"/>
                  </a:moveTo>
                  <a:cubicBezTo>
                    <a:pt x="0" y="117094"/>
                    <a:pt x="117094" y="0"/>
                    <a:pt x="261620" y="0"/>
                  </a:cubicBezTo>
                  <a:lnTo>
                    <a:pt x="4971542" y="0"/>
                  </a:lnTo>
                  <a:cubicBezTo>
                    <a:pt x="5116068" y="0"/>
                    <a:pt x="5233162" y="117094"/>
                    <a:pt x="5233162" y="261620"/>
                  </a:cubicBezTo>
                  <a:lnTo>
                    <a:pt x="5233162" y="7440422"/>
                  </a:lnTo>
                  <a:cubicBezTo>
                    <a:pt x="5233162" y="7584948"/>
                    <a:pt x="5116068" y="7702042"/>
                    <a:pt x="4971542" y="7702042"/>
                  </a:cubicBezTo>
                  <a:lnTo>
                    <a:pt x="261620" y="7702042"/>
                  </a:lnTo>
                  <a:cubicBezTo>
                    <a:pt x="117094" y="7702042"/>
                    <a:pt x="0" y="7584948"/>
                    <a:pt x="0" y="74404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80160" y="3108960"/>
            <a:ext cx="1158240" cy="1095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1" dirty="0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80160" y="4453890"/>
            <a:ext cx="3177540" cy="462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8"/>
              </a:lnSpc>
            </a:pPr>
            <a:r>
              <a:rPr lang="en-US" sz="3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cenário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80160" y="5770245"/>
            <a:ext cx="3177540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Cronograma, novo modelo e por que a aderência é organizacional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80160" y="7772400"/>
            <a:ext cx="1554480" cy="548640"/>
            <a:chOff x="0" y="0"/>
            <a:chExt cx="2072640" cy="7315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72640" cy="731520"/>
            </a:xfrm>
            <a:custGeom>
              <a:avLst/>
              <a:gdLst/>
              <a:ahLst/>
              <a:cxnLst/>
              <a:rect l="l" t="t" r="r" b="b"/>
              <a:pathLst>
                <a:path w="2072640" h="731520">
                  <a:moveTo>
                    <a:pt x="0" y="365760"/>
                  </a:moveTo>
                  <a:cubicBezTo>
                    <a:pt x="0" y="163703"/>
                    <a:pt x="163703" y="0"/>
                    <a:pt x="365760" y="0"/>
                  </a:cubicBezTo>
                  <a:lnTo>
                    <a:pt x="1706880" y="0"/>
                  </a:lnTo>
                  <a:cubicBezTo>
                    <a:pt x="1908937" y="0"/>
                    <a:pt x="2072640" y="163703"/>
                    <a:pt x="2072640" y="365760"/>
                  </a:cubicBezTo>
                  <a:cubicBezTo>
                    <a:pt x="2072640" y="567817"/>
                    <a:pt x="1908937" y="731520"/>
                    <a:pt x="1706880" y="731520"/>
                  </a:cubicBezTo>
                  <a:lnTo>
                    <a:pt x="365760" y="731520"/>
                  </a:lnTo>
                  <a:cubicBezTo>
                    <a:pt x="163703" y="731520"/>
                    <a:pt x="0" y="567817"/>
                    <a:pt x="0" y="3657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80160" y="7772400"/>
            <a:ext cx="1554480" cy="548640"/>
            <a:chOff x="0" y="0"/>
            <a:chExt cx="207264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72640" cy="731520"/>
            </a:xfrm>
            <a:custGeom>
              <a:avLst/>
              <a:gdLst/>
              <a:ahLst/>
              <a:cxnLst/>
              <a:rect l="l" t="t" r="r" b="b"/>
              <a:pathLst>
                <a:path w="2072640" h="731520">
                  <a:moveTo>
                    <a:pt x="0" y="0"/>
                  </a:moveTo>
                  <a:lnTo>
                    <a:pt x="2072640" y="0"/>
                  </a:lnTo>
                  <a:lnTo>
                    <a:pt x="2072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207" b="-520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0726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089846" y="2826706"/>
            <a:ext cx="3924938" cy="5776598"/>
            <a:chOff x="0" y="0"/>
            <a:chExt cx="5233251" cy="770213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233162" cy="7702042"/>
            </a:xfrm>
            <a:custGeom>
              <a:avLst/>
              <a:gdLst/>
              <a:ahLst/>
              <a:cxnLst/>
              <a:rect l="l" t="t" r="r" b="b"/>
              <a:pathLst>
                <a:path w="5233162" h="7702042">
                  <a:moveTo>
                    <a:pt x="0" y="261620"/>
                  </a:moveTo>
                  <a:cubicBezTo>
                    <a:pt x="0" y="117094"/>
                    <a:pt x="117094" y="0"/>
                    <a:pt x="261620" y="0"/>
                  </a:cubicBezTo>
                  <a:lnTo>
                    <a:pt x="4971542" y="0"/>
                  </a:lnTo>
                  <a:cubicBezTo>
                    <a:pt x="5116068" y="0"/>
                    <a:pt x="5233162" y="117094"/>
                    <a:pt x="5233162" y="261620"/>
                  </a:cubicBezTo>
                  <a:lnTo>
                    <a:pt x="5233162" y="7440422"/>
                  </a:lnTo>
                  <a:cubicBezTo>
                    <a:pt x="5233162" y="7584948"/>
                    <a:pt x="5116068" y="7702042"/>
                    <a:pt x="4971542" y="7702042"/>
                  </a:cubicBezTo>
                  <a:lnTo>
                    <a:pt x="261620" y="7702042"/>
                  </a:lnTo>
                  <a:cubicBezTo>
                    <a:pt x="117094" y="7702042"/>
                    <a:pt x="0" y="7584948"/>
                    <a:pt x="0" y="74404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5463540" y="3108960"/>
            <a:ext cx="1242060" cy="1095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1" dirty="0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463540" y="4453890"/>
            <a:ext cx="3177540" cy="462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8"/>
              </a:lnSpc>
            </a:pPr>
            <a:r>
              <a:rPr lang="en-US" sz="3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risco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463540" y="5770245"/>
            <a:ext cx="317754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Múltiplas verdades e o papel do normativo interno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5463540" y="7772400"/>
            <a:ext cx="1554480" cy="548640"/>
            <a:chOff x="0" y="0"/>
            <a:chExt cx="2072640" cy="7315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072640" cy="731520"/>
            </a:xfrm>
            <a:custGeom>
              <a:avLst/>
              <a:gdLst/>
              <a:ahLst/>
              <a:cxnLst/>
              <a:rect l="l" t="t" r="r" b="b"/>
              <a:pathLst>
                <a:path w="2072640" h="731520">
                  <a:moveTo>
                    <a:pt x="0" y="365760"/>
                  </a:moveTo>
                  <a:cubicBezTo>
                    <a:pt x="0" y="163703"/>
                    <a:pt x="163703" y="0"/>
                    <a:pt x="365760" y="0"/>
                  </a:cubicBezTo>
                  <a:lnTo>
                    <a:pt x="1706880" y="0"/>
                  </a:lnTo>
                  <a:cubicBezTo>
                    <a:pt x="1908937" y="0"/>
                    <a:pt x="2072640" y="163703"/>
                    <a:pt x="2072640" y="365760"/>
                  </a:cubicBezTo>
                  <a:cubicBezTo>
                    <a:pt x="2072640" y="567817"/>
                    <a:pt x="1908937" y="731520"/>
                    <a:pt x="1706880" y="731520"/>
                  </a:cubicBezTo>
                  <a:lnTo>
                    <a:pt x="365760" y="731520"/>
                  </a:lnTo>
                  <a:cubicBezTo>
                    <a:pt x="163703" y="731520"/>
                    <a:pt x="0" y="567817"/>
                    <a:pt x="0" y="3657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63540" y="7772400"/>
            <a:ext cx="1554480" cy="548640"/>
            <a:chOff x="0" y="0"/>
            <a:chExt cx="2072640" cy="7315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72640" cy="731520"/>
            </a:xfrm>
            <a:custGeom>
              <a:avLst/>
              <a:gdLst/>
              <a:ahLst/>
              <a:cxnLst/>
              <a:rect l="l" t="t" r="r" b="b"/>
              <a:pathLst>
                <a:path w="2072640" h="731520">
                  <a:moveTo>
                    <a:pt x="0" y="0"/>
                  </a:moveTo>
                  <a:lnTo>
                    <a:pt x="2072640" y="0"/>
                  </a:lnTo>
                  <a:lnTo>
                    <a:pt x="2072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207" b="-520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20726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273226" y="2826706"/>
            <a:ext cx="3924938" cy="5776598"/>
            <a:chOff x="0" y="0"/>
            <a:chExt cx="5233251" cy="770213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233162" cy="7702042"/>
            </a:xfrm>
            <a:custGeom>
              <a:avLst/>
              <a:gdLst/>
              <a:ahLst/>
              <a:cxnLst/>
              <a:rect l="l" t="t" r="r" b="b"/>
              <a:pathLst>
                <a:path w="5233162" h="7702042">
                  <a:moveTo>
                    <a:pt x="0" y="261620"/>
                  </a:moveTo>
                  <a:cubicBezTo>
                    <a:pt x="0" y="117094"/>
                    <a:pt x="117094" y="0"/>
                    <a:pt x="261620" y="0"/>
                  </a:cubicBezTo>
                  <a:lnTo>
                    <a:pt x="4971542" y="0"/>
                  </a:lnTo>
                  <a:cubicBezTo>
                    <a:pt x="5116068" y="0"/>
                    <a:pt x="5233162" y="117094"/>
                    <a:pt x="5233162" y="261620"/>
                  </a:cubicBezTo>
                  <a:lnTo>
                    <a:pt x="5233162" y="7440422"/>
                  </a:lnTo>
                  <a:cubicBezTo>
                    <a:pt x="5233162" y="7584948"/>
                    <a:pt x="5116068" y="7702042"/>
                    <a:pt x="4971542" y="7702042"/>
                  </a:cubicBezTo>
                  <a:lnTo>
                    <a:pt x="261620" y="7702042"/>
                  </a:lnTo>
                  <a:cubicBezTo>
                    <a:pt x="117094" y="7702042"/>
                    <a:pt x="0" y="7584948"/>
                    <a:pt x="0" y="74404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9646920" y="3108960"/>
            <a:ext cx="1162348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1" dirty="0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646920" y="4453890"/>
            <a:ext cx="3177540" cy="919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8"/>
              </a:lnSpc>
            </a:pPr>
            <a:r>
              <a:rPr lang="en-US" sz="3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 normativo à prática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646920" y="5770245"/>
            <a:ext cx="3177540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Caso prático, documentos-pilar, matriz e protocolo de dúvida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9646920" y="7772400"/>
            <a:ext cx="1554480" cy="548640"/>
            <a:chOff x="0" y="0"/>
            <a:chExt cx="207264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072640" cy="731520"/>
            </a:xfrm>
            <a:custGeom>
              <a:avLst/>
              <a:gdLst/>
              <a:ahLst/>
              <a:cxnLst/>
              <a:rect l="l" t="t" r="r" b="b"/>
              <a:pathLst>
                <a:path w="2072640" h="731520">
                  <a:moveTo>
                    <a:pt x="0" y="365760"/>
                  </a:moveTo>
                  <a:cubicBezTo>
                    <a:pt x="0" y="163703"/>
                    <a:pt x="163703" y="0"/>
                    <a:pt x="365760" y="0"/>
                  </a:cubicBezTo>
                  <a:lnTo>
                    <a:pt x="1706880" y="0"/>
                  </a:lnTo>
                  <a:cubicBezTo>
                    <a:pt x="1908937" y="0"/>
                    <a:pt x="2072640" y="163703"/>
                    <a:pt x="2072640" y="365760"/>
                  </a:cubicBezTo>
                  <a:cubicBezTo>
                    <a:pt x="2072640" y="567817"/>
                    <a:pt x="1908937" y="731520"/>
                    <a:pt x="1706880" y="731520"/>
                  </a:cubicBezTo>
                  <a:lnTo>
                    <a:pt x="365760" y="731520"/>
                  </a:lnTo>
                  <a:cubicBezTo>
                    <a:pt x="163703" y="731520"/>
                    <a:pt x="0" y="567817"/>
                    <a:pt x="0" y="3657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646920" y="7772400"/>
            <a:ext cx="1554480" cy="548640"/>
            <a:chOff x="0" y="0"/>
            <a:chExt cx="2072640" cy="73152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072640" cy="731520"/>
            </a:xfrm>
            <a:custGeom>
              <a:avLst/>
              <a:gdLst/>
              <a:ahLst/>
              <a:cxnLst/>
              <a:rect l="l" t="t" r="r" b="b"/>
              <a:pathLst>
                <a:path w="2072640" h="731520">
                  <a:moveTo>
                    <a:pt x="0" y="0"/>
                  </a:moveTo>
                  <a:lnTo>
                    <a:pt x="2072640" y="0"/>
                  </a:lnTo>
                  <a:lnTo>
                    <a:pt x="2072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207" b="-520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20726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456606" y="2826706"/>
            <a:ext cx="3924938" cy="5776598"/>
            <a:chOff x="0" y="0"/>
            <a:chExt cx="5233251" cy="770213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233162" cy="7702042"/>
            </a:xfrm>
            <a:custGeom>
              <a:avLst/>
              <a:gdLst/>
              <a:ahLst/>
              <a:cxnLst/>
              <a:rect l="l" t="t" r="r" b="b"/>
              <a:pathLst>
                <a:path w="5233162" h="7702042">
                  <a:moveTo>
                    <a:pt x="0" y="261620"/>
                  </a:moveTo>
                  <a:cubicBezTo>
                    <a:pt x="0" y="117094"/>
                    <a:pt x="117094" y="0"/>
                    <a:pt x="261620" y="0"/>
                  </a:cubicBezTo>
                  <a:lnTo>
                    <a:pt x="4971542" y="0"/>
                  </a:lnTo>
                  <a:cubicBezTo>
                    <a:pt x="5116068" y="0"/>
                    <a:pt x="5233162" y="117094"/>
                    <a:pt x="5233162" y="261620"/>
                  </a:cubicBezTo>
                  <a:lnTo>
                    <a:pt x="5233162" y="7440422"/>
                  </a:lnTo>
                  <a:cubicBezTo>
                    <a:pt x="5233162" y="7584948"/>
                    <a:pt x="5116068" y="7702042"/>
                    <a:pt x="4971542" y="7702042"/>
                  </a:cubicBezTo>
                  <a:lnTo>
                    <a:pt x="261620" y="7702042"/>
                  </a:lnTo>
                  <a:cubicBezTo>
                    <a:pt x="117094" y="7702042"/>
                    <a:pt x="0" y="7584948"/>
                    <a:pt x="0" y="74404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3830300" y="3108960"/>
            <a:ext cx="1333500" cy="1095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1" dirty="0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3830300" y="4453890"/>
            <a:ext cx="3177540" cy="919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8"/>
              </a:lnSpc>
            </a:pPr>
            <a:r>
              <a:rPr lang="en-US" sz="3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escritório em ação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830300" y="5770245"/>
            <a:ext cx="317754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Serviços, sinais de alerta eplano 30-60-90 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13830300" y="7772400"/>
            <a:ext cx="1554480" cy="548640"/>
            <a:chOff x="0" y="0"/>
            <a:chExt cx="2072640" cy="73152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2072640" cy="731520"/>
            </a:xfrm>
            <a:custGeom>
              <a:avLst/>
              <a:gdLst/>
              <a:ahLst/>
              <a:cxnLst/>
              <a:rect l="l" t="t" r="r" b="b"/>
              <a:pathLst>
                <a:path w="2072640" h="731520">
                  <a:moveTo>
                    <a:pt x="0" y="365760"/>
                  </a:moveTo>
                  <a:cubicBezTo>
                    <a:pt x="0" y="163703"/>
                    <a:pt x="163703" y="0"/>
                    <a:pt x="365760" y="0"/>
                  </a:cubicBezTo>
                  <a:lnTo>
                    <a:pt x="1706880" y="0"/>
                  </a:lnTo>
                  <a:cubicBezTo>
                    <a:pt x="1908937" y="0"/>
                    <a:pt x="2072640" y="163703"/>
                    <a:pt x="2072640" y="365760"/>
                  </a:cubicBezTo>
                  <a:cubicBezTo>
                    <a:pt x="2072640" y="567817"/>
                    <a:pt x="1908937" y="731520"/>
                    <a:pt x="1706880" y="731520"/>
                  </a:cubicBezTo>
                  <a:lnTo>
                    <a:pt x="365760" y="731520"/>
                  </a:lnTo>
                  <a:cubicBezTo>
                    <a:pt x="163703" y="731520"/>
                    <a:pt x="0" y="567817"/>
                    <a:pt x="0" y="3657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3830300" y="7772400"/>
            <a:ext cx="1554480" cy="548640"/>
            <a:chOff x="0" y="0"/>
            <a:chExt cx="2072640" cy="73152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072640" cy="731520"/>
            </a:xfrm>
            <a:custGeom>
              <a:avLst/>
              <a:gdLst/>
              <a:ahLst/>
              <a:cxnLst/>
              <a:rect l="l" t="t" r="r" b="b"/>
              <a:pathLst>
                <a:path w="2072640" h="731520">
                  <a:moveTo>
                    <a:pt x="0" y="0"/>
                  </a:moveTo>
                  <a:lnTo>
                    <a:pt x="2072640" y="0"/>
                  </a:lnTo>
                  <a:lnTo>
                    <a:pt x="2072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207" b="-520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20726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-6812280" y="9524362"/>
            <a:ext cx="1645920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 spc="127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4572000" cy="502920"/>
            <a:chOff x="0" y="0"/>
            <a:chExt cx="60960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96000" cy="670560"/>
            </a:xfrm>
            <a:custGeom>
              <a:avLst/>
              <a:gdLst/>
              <a:ahLst/>
              <a:cxnLst/>
              <a:rect l="l" t="t" r="r" b="b"/>
              <a:pathLst>
                <a:path w="6096000" h="670560">
                  <a:moveTo>
                    <a:pt x="0" y="335280"/>
                  </a:moveTo>
                  <a:cubicBezTo>
                    <a:pt x="0" y="150114"/>
                    <a:pt x="150114" y="0"/>
                    <a:pt x="335280" y="0"/>
                  </a:cubicBezTo>
                  <a:lnTo>
                    <a:pt x="5760720" y="0"/>
                  </a:lnTo>
                  <a:cubicBezTo>
                    <a:pt x="5945886" y="0"/>
                    <a:pt x="6096000" y="150114"/>
                    <a:pt x="6096000" y="335280"/>
                  </a:cubicBezTo>
                  <a:cubicBezTo>
                    <a:pt x="6096000" y="520446"/>
                    <a:pt x="5945886" y="670560"/>
                    <a:pt x="5760720" y="670560"/>
                  </a:cubicBezTo>
                  <a:lnTo>
                    <a:pt x="335280" y="670560"/>
                  </a:lnTo>
                  <a:cubicBezTo>
                    <a:pt x="150114" y="670560"/>
                    <a:pt x="0" y="520446"/>
                    <a:pt x="0" y="3352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5568" y="818388"/>
            <a:ext cx="329184" cy="329184"/>
            <a:chOff x="0" y="0"/>
            <a:chExt cx="438912" cy="438912"/>
          </a:xfrm>
        </p:grpSpPr>
        <p:sp>
          <p:nvSpPr>
            <p:cNvPr id="12" name="Freeform 12" descr="FaExclamationTriangle.png"/>
            <p:cNvSpPr/>
            <p:nvPr/>
          </p:nvSpPr>
          <p:spPr>
            <a:xfrm>
              <a:off x="0" y="0"/>
              <a:ext cx="438912" cy="438912"/>
            </a:xfrm>
            <a:custGeom>
              <a:avLst/>
              <a:gdLst/>
              <a:ahLst/>
              <a:cxnLst/>
              <a:rect l="l" t="t" r="r" b="b"/>
              <a:pathLst>
                <a:path w="438912" h="438912">
                  <a:moveTo>
                    <a:pt x="0" y="0"/>
                  </a:moveTo>
                  <a:lnTo>
                    <a:pt x="438912" y="0"/>
                  </a:lnTo>
                  <a:lnTo>
                    <a:pt x="438912" y="438912"/>
                  </a:lnTo>
                  <a:lnTo>
                    <a:pt x="0" y="438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91640" y="731520"/>
            <a:ext cx="3657600" cy="502920"/>
            <a:chOff x="0" y="0"/>
            <a:chExt cx="4876800" cy="6705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76800" cy="670560"/>
            </a:xfrm>
            <a:custGeom>
              <a:avLst/>
              <a:gdLst/>
              <a:ahLst/>
              <a:cxnLst/>
              <a:rect l="l" t="t" r="r" b="b"/>
              <a:pathLst>
                <a:path w="4876800" h="670560">
                  <a:moveTo>
                    <a:pt x="0" y="0"/>
                  </a:moveTo>
                  <a:lnTo>
                    <a:pt x="4876800" y="0"/>
                  </a:lnTo>
                  <a:lnTo>
                    <a:pt x="48768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8768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PONTO DE ATENÇÃO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2026 a 2033: uma transição de 8 anos</a:t>
            </a:r>
          </a:p>
        </p:txBody>
      </p:sp>
      <p:sp>
        <p:nvSpPr>
          <p:cNvPr id="17" name="AutoShape 17"/>
          <p:cNvSpPr/>
          <p:nvPr/>
        </p:nvSpPr>
        <p:spPr>
          <a:xfrm rot="10800">
            <a:off x="1071839" y="4735830"/>
            <a:ext cx="16144323" cy="0"/>
          </a:xfrm>
          <a:prstGeom prst="line">
            <a:avLst/>
          </a:prstGeom>
          <a:ln w="38100" cap="rnd">
            <a:solidFill>
              <a:srgbClr val="B08F4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8" name="Group 18"/>
          <p:cNvGrpSpPr/>
          <p:nvPr/>
        </p:nvGrpSpPr>
        <p:grpSpPr>
          <a:xfrm>
            <a:off x="1783080" y="2788920"/>
            <a:ext cx="2377440" cy="384048"/>
            <a:chOff x="0" y="0"/>
            <a:chExt cx="3169920" cy="5120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69920" cy="512064"/>
            </a:xfrm>
            <a:custGeom>
              <a:avLst/>
              <a:gdLst/>
              <a:ahLst/>
              <a:cxnLst/>
              <a:rect l="l" t="t" r="r" b="b"/>
              <a:pathLst>
                <a:path w="3169920" h="512064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lnTo>
                    <a:pt x="2913888" y="0"/>
                  </a:lnTo>
                  <a:cubicBezTo>
                    <a:pt x="3055239" y="0"/>
                    <a:pt x="3169920" y="114681"/>
                    <a:pt x="3169920" y="256032"/>
                  </a:cubicBezTo>
                  <a:cubicBezTo>
                    <a:pt x="3169920" y="397383"/>
                    <a:pt x="3055239" y="512064"/>
                    <a:pt x="2913888" y="512064"/>
                  </a:cubicBezTo>
                  <a:lnTo>
                    <a:pt x="256032" y="512064"/>
                  </a:lnTo>
                  <a:cubicBezTo>
                    <a:pt x="114681" y="512064"/>
                    <a:pt x="0" y="397383"/>
                    <a:pt x="0" y="256032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83080" y="2788920"/>
            <a:ext cx="2377440" cy="384048"/>
            <a:chOff x="0" y="0"/>
            <a:chExt cx="3169920" cy="51206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169920" cy="512064"/>
            </a:xfrm>
            <a:custGeom>
              <a:avLst/>
              <a:gdLst/>
              <a:ahLst/>
              <a:cxnLst/>
              <a:rect l="l" t="t" r="r" b="b"/>
              <a:pathLst>
                <a:path w="3169920" h="512064">
                  <a:moveTo>
                    <a:pt x="0" y="0"/>
                  </a:moveTo>
                  <a:lnTo>
                    <a:pt x="3169920" y="0"/>
                  </a:lnTo>
                  <a:lnTo>
                    <a:pt x="316992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0621" b="-7062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169920" cy="5501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500" b="1" spc="100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VOCÊ ESTÁ AQUI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97280" y="3246120"/>
            <a:ext cx="3749040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1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2026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2733675" y="4516755"/>
            <a:ext cx="476250" cy="476250"/>
            <a:chOff x="0" y="0"/>
            <a:chExt cx="635000" cy="635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0" y="317500"/>
                  </a:moveTo>
                  <a:cubicBezTo>
                    <a:pt x="0" y="142113"/>
                    <a:pt x="142113" y="0"/>
                    <a:pt x="317500" y="0"/>
                  </a:cubicBezTo>
                  <a:cubicBezTo>
                    <a:pt x="492887" y="0"/>
                    <a:pt x="635000" y="142113"/>
                    <a:pt x="635000" y="317500"/>
                  </a:cubicBezTo>
                  <a:cubicBezTo>
                    <a:pt x="635000" y="492887"/>
                    <a:pt x="492887" y="635000"/>
                    <a:pt x="317500" y="635000"/>
                  </a:cubicBezTo>
                  <a:cubicBezTo>
                    <a:pt x="142113" y="635000"/>
                    <a:pt x="0" y="492887"/>
                    <a:pt x="0" y="317500"/>
                  </a:cubicBezTo>
                  <a:close/>
                </a:path>
              </a:pathLst>
            </a:custGeom>
            <a:solidFill>
              <a:srgbClr val="E4C77A"/>
            </a:solidFill>
            <a:ln w="19050" cap="sq">
              <a:solidFill>
                <a:srgbClr val="B08F4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97280" y="5286375"/>
            <a:ext cx="3749040" cy="39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Ano de teste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97280" y="6273165"/>
            <a:ext cx="374904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CBS 0,9% e IBS 0,1% destacados nos documentos fiscais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212080" y="3246120"/>
            <a:ext cx="3749040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2027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6848475" y="4516755"/>
            <a:ext cx="476250" cy="476250"/>
            <a:chOff x="0" y="0"/>
            <a:chExt cx="635000" cy="6350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0" y="317500"/>
                  </a:moveTo>
                  <a:cubicBezTo>
                    <a:pt x="0" y="142113"/>
                    <a:pt x="142113" y="0"/>
                    <a:pt x="317500" y="0"/>
                  </a:cubicBezTo>
                  <a:cubicBezTo>
                    <a:pt x="492887" y="0"/>
                    <a:pt x="635000" y="142113"/>
                    <a:pt x="635000" y="317500"/>
                  </a:cubicBezTo>
                  <a:cubicBezTo>
                    <a:pt x="635000" y="492887"/>
                    <a:pt x="492887" y="635000"/>
                    <a:pt x="317500" y="635000"/>
                  </a:cubicBezTo>
                  <a:cubicBezTo>
                    <a:pt x="142113" y="635000"/>
                    <a:pt x="0" y="492887"/>
                    <a:pt x="0" y="317500"/>
                  </a:cubicBezTo>
                  <a:close/>
                </a:path>
              </a:pathLst>
            </a:custGeom>
            <a:solidFill>
              <a:srgbClr val="0B3866"/>
            </a:solidFill>
            <a:ln w="19050" cap="sq">
              <a:solidFill>
                <a:srgbClr val="B08F4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5212080" y="5286375"/>
            <a:ext cx="3749040" cy="39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CBS plena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212080" y="6273165"/>
            <a:ext cx="3749040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PIS e Cofins extintos · IPI zerado (exceto ZFM) · IBS em alíquota reduzida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326880" y="3246120"/>
            <a:ext cx="3749040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2029–32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0963275" y="4516755"/>
            <a:ext cx="476250" cy="476250"/>
            <a:chOff x="0" y="0"/>
            <a:chExt cx="635000" cy="635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0" y="317500"/>
                  </a:moveTo>
                  <a:cubicBezTo>
                    <a:pt x="0" y="142113"/>
                    <a:pt x="142113" y="0"/>
                    <a:pt x="317500" y="0"/>
                  </a:cubicBezTo>
                  <a:cubicBezTo>
                    <a:pt x="492887" y="0"/>
                    <a:pt x="635000" y="142113"/>
                    <a:pt x="635000" y="317500"/>
                  </a:cubicBezTo>
                  <a:cubicBezTo>
                    <a:pt x="635000" y="492887"/>
                    <a:pt x="492887" y="635000"/>
                    <a:pt x="317500" y="635000"/>
                  </a:cubicBezTo>
                  <a:cubicBezTo>
                    <a:pt x="142113" y="635000"/>
                    <a:pt x="0" y="492887"/>
                    <a:pt x="0" y="317500"/>
                  </a:cubicBezTo>
                  <a:close/>
                </a:path>
              </a:pathLst>
            </a:custGeom>
            <a:solidFill>
              <a:srgbClr val="0B3866"/>
            </a:solidFill>
            <a:ln w="19050" cap="sq">
              <a:solidFill>
                <a:srgbClr val="B08F4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9326880" y="5286375"/>
            <a:ext cx="3749040" cy="792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IBS sobe, ICMS e ISS descem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326880" y="6273165"/>
            <a:ext cx="374904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Substituição gradual, com os dois sistemas em convivência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441680" y="3246120"/>
            <a:ext cx="3749040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2033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5078075" y="4516755"/>
            <a:ext cx="476250" cy="476250"/>
            <a:chOff x="0" y="0"/>
            <a:chExt cx="635000" cy="6350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35000" cy="6350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0" y="317500"/>
                  </a:moveTo>
                  <a:cubicBezTo>
                    <a:pt x="0" y="142113"/>
                    <a:pt x="142113" y="0"/>
                    <a:pt x="317500" y="0"/>
                  </a:cubicBezTo>
                  <a:cubicBezTo>
                    <a:pt x="492887" y="0"/>
                    <a:pt x="635000" y="142113"/>
                    <a:pt x="635000" y="317500"/>
                  </a:cubicBezTo>
                  <a:cubicBezTo>
                    <a:pt x="635000" y="492887"/>
                    <a:pt x="492887" y="635000"/>
                    <a:pt x="317500" y="635000"/>
                  </a:cubicBezTo>
                  <a:cubicBezTo>
                    <a:pt x="142113" y="635000"/>
                    <a:pt x="0" y="492887"/>
                    <a:pt x="0" y="317500"/>
                  </a:cubicBezTo>
                  <a:close/>
                </a:path>
              </a:pathLst>
            </a:custGeom>
            <a:solidFill>
              <a:srgbClr val="0B3866"/>
            </a:solidFill>
            <a:ln w="19050" cap="sq">
              <a:solidFill>
                <a:srgbClr val="B08F4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3441680" y="5286375"/>
            <a:ext cx="3749040" cy="39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Modelo pleno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441680" y="6273165"/>
            <a:ext cx="3749040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ICMS e ISS extintos; IBS e CBS como sistema definitivo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914400" y="7818120"/>
            <a:ext cx="16459200" cy="1051560"/>
            <a:chOff x="0" y="0"/>
            <a:chExt cx="21945600" cy="140208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1945600" cy="1402080"/>
            </a:xfrm>
            <a:custGeom>
              <a:avLst/>
              <a:gdLst/>
              <a:ahLst/>
              <a:cxnLst/>
              <a:rect l="l" t="t" r="r" b="b"/>
              <a:pathLst>
                <a:path w="21945600" h="1402080">
                  <a:moveTo>
                    <a:pt x="0" y="168275"/>
                  </a:moveTo>
                  <a:cubicBezTo>
                    <a:pt x="0" y="75311"/>
                    <a:pt x="75311" y="0"/>
                    <a:pt x="168275" y="0"/>
                  </a:cubicBezTo>
                  <a:lnTo>
                    <a:pt x="21777325" y="0"/>
                  </a:lnTo>
                  <a:cubicBezTo>
                    <a:pt x="21870290" y="0"/>
                    <a:pt x="21945600" y="75311"/>
                    <a:pt x="21945600" y="168275"/>
                  </a:cubicBezTo>
                  <a:lnTo>
                    <a:pt x="21945600" y="1233805"/>
                  </a:lnTo>
                  <a:cubicBezTo>
                    <a:pt x="21945600" y="1326769"/>
                    <a:pt x="21870290" y="1402080"/>
                    <a:pt x="21777325" y="1402080"/>
                  </a:cubicBezTo>
                  <a:lnTo>
                    <a:pt x="168275" y="1402080"/>
                  </a:lnTo>
                  <a:cubicBezTo>
                    <a:pt x="75311" y="1402080"/>
                    <a:pt x="0" y="1326769"/>
                    <a:pt x="0" y="1233805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71600" y="7818120"/>
            <a:ext cx="15544800" cy="1051560"/>
            <a:chOff x="0" y="0"/>
            <a:chExt cx="20726400" cy="140208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0726400" cy="1402080"/>
            </a:xfrm>
            <a:custGeom>
              <a:avLst/>
              <a:gdLst/>
              <a:ahLst/>
              <a:cxnLst/>
              <a:rect l="l" t="t" r="r" b="b"/>
              <a:pathLst>
                <a:path w="20726400" h="1402080">
                  <a:moveTo>
                    <a:pt x="0" y="0"/>
                  </a:moveTo>
                  <a:lnTo>
                    <a:pt x="20726400" y="0"/>
                  </a:lnTo>
                  <a:lnTo>
                    <a:pt x="20726400" y="1402080"/>
                  </a:lnTo>
                  <a:lnTo>
                    <a:pt x="0" y="1402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039" b="-23803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20726400" cy="1440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64"/>
                </a:lnSpc>
              </a:pPr>
              <a:r>
                <a:rPr lang="en-US" sz="26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Sistemas antigo e novo convivem até 2033: o escritório vai operar duas lógicas ao mesmo tempo.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-6858000" y="9533887"/>
            <a:ext cx="1645920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b="1" spc="96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1 · O CENÁRIO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novo modelo em cinco ideias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466" y="2826706"/>
            <a:ext cx="3088262" cy="5868038"/>
            <a:chOff x="0" y="0"/>
            <a:chExt cx="4117683" cy="782405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117594" cy="7824089"/>
            </a:xfrm>
            <a:custGeom>
              <a:avLst/>
              <a:gdLst/>
              <a:ahLst/>
              <a:cxnLst/>
              <a:rect l="l" t="t" r="r" b="b"/>
              <a:pathLst>
                <a:path w="4117594" h="7824089">
                  <a:moveTo>
                    <a:pt x="0" y="205867"/>
                  </a:moveTo>
                  <a:cubicBezTo>
                    <a:pt x="0" y="92202"/>
                    <a:pt x="92202" y="0"/>
                    <a:pt x="205867" y="0"/>
                  </a:cubicBezTo>
                  <a:lnTo>
                    <a:pt x="3911727" y="0"/>
                  </a:lnTo>
                  <a:cubicBezTo>
                    <a:pt x="4025392" y="0"/>
                    <a:pt x="4117594" y="92202"/>
                    <a:pt x="4117594" y="205867"/>
                  </a:cubicBezTo>
                  <a:lnTo>
                    <a:pt x="4117594" y="7618222"/>
                  </a:lnTo>
                  <a:cubicBezTo>
                    <a:pt x="4117594" y="7731887"/>
                    <a:pt x="4025392" y="7824089"/>
                    <a:pt x="3911727" y="7824089"/>
                  </a:cubicBezTo>
                  <a:lnTo>
                    <a:pt x="205867" y="7824089"/>
                  </a:lnTo>
                  <a:cubicBezTo>
                    <a:pt x="92202" y="7824089"/>
                    <a:pt x="0" y="7731887"/>
                    <a:pt x="0" y="76182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764792" y="3246120"/>
            <a:ext cx="1371600" cy="1371600"/>
            <a:chOff x="0" y="0"/>
            <a:chExt cx="1828800" cy="1828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28800" cy="1828800"/>
            </a:xfrm>
            <a:custGeom>
              <a:avLst/>
              <a:gdLst/>
              <a:ahLst/>
              <a:cxnLst/>
              <a:rect l="l" t="t" r="r" b="b"/>
              <a:pathLst>
                <a:path w="1828800" h="1828800">
                  <a:moveTo>
                    <a:pt x="0" y="914400"/>
                  </a:moveTo>
                  <a:cubicBezTo>
                    <a:pt x="0" y="409448"/>
                    <a:pt x="409448" y="0"/>
                    <a:pt x="914400" y="0"/>
                  </a:cubicBezTo>
                  <a:cubicBezTo>
                    <a:pt x="1419352" y="0"/>
                    <a:pt x="1828800" y="409448"/>
                    <a:pt x="1828800" y="914400"/>
                  </a:cubicBezTo>
                  <a:cubicBezTo>
                    <a:pt x="1828800" y="1419352"/>
                    <a:pt x="1419352" y="1828800"/>
                    <a:pt x="914400" y="1828800"/>
                  </a:cubicBezTo>
                  <a:cubicBezTo>
                    <a:pt x="409448" y="1828800"/>
                    <a:pt x="0" y="1419352"/>
                    <a:pt x="0" y="9144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107692" y="3589020"/>
            <a:ext cx="685800" cy="685800"/>
            <a:chOff x="0" y="0"/>
            <a:chExt cx="914400" cy="914400"/>
          </a:xfrm>
        </p:grpSpPr>
        <p:sp>
          <p:nvSpPr>
            <p:cNvPr id="18" name="Freeform 18" descr="FaLayerGroup.png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88720" y="5029200"/>
            <a:ext cx="2523744" cy="1005840"/>
            <a:chOff x="0" y="0"/>
            <a:chExt cx="3364992" cy="13411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64992" cy="1341120"/>
            </a:xfrm>
            <a:custGeom>
              <a:avLst/>
              <a:gdLst/>
              <a:ahLst/>
              <a:cxnLst/>
              <a:rect l="l" t="t" r="r" b="b"/>
              <a:pathLst>
                <a:path w="3364992" h="1341120">
                  <a:moveTo>
                    <a:pt x="0" y="0"/>
                  </a:moveTo>
                  <a:lnTo>
                    <a:pt x="3364992" y="0"/>
                  </a:lnTo>
                  <a:lnTo>
                    <a:pt x="3364992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35" r="-113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9050"/>
              <a:ext cx="3364992" cy="13220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19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IVA dual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188720" y="6227445"/>
            <a:ext cx="2523744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CBS (federal) e IBS (estados e municípios) caminham juntos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253170" y="2826706"/>
            <a:ext cx="3088262" cy="5868038"/>
            <a:chOff x="0" y="0"/>
            <a:chExt cx="4117683" cy="782405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117594" cy="7824089"/>
            </a:xfrm>
            <a:custGeom>
              <a:avLst/>
              <a:gdLst/>
              <a:ahLst/>
              <a:cxnLst/>
              <a:rect l="l" t="t" r="r" b="b"/>
              <a:pathLst>
                <a:path w="4117594" h="7824089">
                  <a:moveTo>
                    <a:pt x="0" y="205867"/>
                  </a:moveTo>
                  <a:cubicBezTo>
                    <a:pt x="0" y="92202"/>
                    <a:pt x="92202" y="0"/>
                    <a:pt x="205867" y="0"/>
                  </a:cubicBezTo>
                  <a:lnTo>
                    <a:pt x="3911727" y="0"/>
                  </a:lnTo>
                  <a:cubicBezTo>
                    <a:pt x="4025392" y="0"/>
                    <a:pt x="4117594" y="92202"/>
                    <a:pt x="4117594" y="205867"/>
                  </a:cubicBezTo>
                  <a:lnTo>
                    <a:pt x="4117594" y="7618222"/>
                  </a:lnTo>
                  <a:cubicBezTo>
                    <a:pt x="4117594" y="7731887"/>
                    <a:pt x="4025392" y="7824089"/>
                    <a:pt x="3911727" y="7824089"/>
                  </a:cubicBezTo>
                  <a:lnTo>
                    <a:pt x="205867" y="7824089"/>
                  </a:lnTo>
                  <a:cubicBezTo>
                    <a:pt x="92202" y="7824089"/>
                    <a:pt x="0" y="7731887"/>
                    <a:pt x="0" y="76182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111496" y="3246120"/>
            <a:ext cx="1371600" cy="1371600"/>
            <a:chOff x="0" y="0"/>
            <a:chExt cx="1828800" cy="1828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28800" cy="1828800"/>
            </a:xfrm>
            <a:custGeom>
              <a:avLst/>
              <a:gdLst/>
              <a:ahLst/>
              <a:cxnLst/>
              <a:rect l="l" t="t" r="r" b="b"/>
              <a:pathLst>
                <a:path w="1828800" h="1828800">
                  <a:moveTo>
                    <a:pt x="0" y="914400"/>
                  </a:moveTo>
                  <a:cubicBezTo>
                    <a:pt x="0" y="409448"/>
                    <a:pt x="409448" y="0"/>
                    <a:pt x="914400" y="0"/>
                  </a:cubicBezTo>
                  <a:cubicBezTo>
                    <a:pt x="1419352" y="0"/>
                    <a:pt x="1828800" y="409448"/>
                    <a:pt x="1828800" y="914400"/>
                  </a:cubicBezTo>
                  <a:cubicBezTo>
                    <a:pt x="1828800" y="1419352"/>
                    <a:pt x="1419352" y="1828800"/>
                    <a:pt x="914400" y="1828800"/>
                  </a:cubicBezTo>
                  <a:cubicBezTo>
                    <a:pt x="409448" y="1828800"/>
                    <a:pt x="0" y="1419352"/>
                    <a:pt x="0" y="9144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454396" y="3589020"/>
            <a:ext cx="685800" cy="685800"/>
            <a:chOff x="0" y="0"/>
            <a:chExt cx="914400" cy="914400"/>
          </a:xfrm>
        </p:grpSpPr>
        <p:sp>
          <p:nvSpPr>
            <p:cNvPr id="28" name="Freeform 28" descr="FaExchangeAlt.png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535424" y="5029200"/>
            <a:ext cx="2523744" cy="1024509"/>
            <a:chOff x="0" y="0"/>
            <a:chExt cx="3364992" cy="136601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364992" cy="1366012"/>
            </a:xfrm>
            <a:custGeom>
              <a:avLst/>
              <a:gdLst/>
              <a:ahLst/>
              <a:cxnLst/>
              <a:rect l="l" t="t" r="r" b="b"/>
              <a:pathLst>
                <a:path w="3364992" h="1366012">
                  <a:moveTo>
                    <a:pt x="0" y="0"/>
                  </a:moveTo>
                  <a:lnTo>
                    <a:pt x="3364992" y="0"/>
                  </a:lnTo>
                  <a:lnTo>
                    <a:pt x="3364992" y="1366012"/>
                  </a:lnTo>
                  <a:lnTo>
                    <a:pt x="0" y="13660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35" r="-1135" b="182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9050"/>
              <a:ext cx="3364992" cy="1346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19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Crédito amplo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4535424" y="6227445"/>
            <a:ext cx="2523744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Regra geral: crédito sobre aquisições da atividade, salvo vedações legais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7599874" y="2826706"/>
            <a:ext cx="3088262" cy="5868038"/>
            <a:chOff x="0" y="0"/>
            <a:chExt cx="4117683" cy="782405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117594" cy="7824089"/>
            </a:xfrm>
            <a:custGeom>
              <a:avLst/>
              <a:gdLst/>
              <a:ahLst/>
              <a:cxnLst/>
              <a:rect l="l" t="t" r="r" b="b"/>
              <a:pathLst>
                <a:path w="4117594" h="7824089">
                  <a:moveTo>
                    <a:pt x="0" y="205867"/>
                  </a:moveTo>
                  <a:cubicBezTo>
                    <a:pt x="0" y="92202"/>
                    <a:pt x="92202" y="0"/>
                    <a:pt x="205867" y="0"/>
                  </a:cubicBezTo>
                  <a:lnTo>
                    <a:pt x="3911727" y="0"/>
                  </a:lnTo>
                  <a:cubicBezTo>
                    <a:pt x="4025392" y="0"/>
                    <a:pt x="4117594" y="92202"/>
                    <a:pt x="4117594" y="205867"/>
                  </a:cubicBezTo>
                  <a:lnTo>
                    <a:pt x="4117594" y="7618222"/>
                  </a:lnTo>
                  <a:cubicBezTo>
                    <a:pt x="4117594" y="7731887"/>
                    <a:pt x="4025392" y="7824089"/>
                    <a:pt x="3911727" y="7824089"/>
                  </a:cubicBezTo>
                  <a:lnTo>
                    <a:pt x="205867" y="7824089"/>
                  </a:lnTo>
                  <a:cubicBezTo>
                    <a:pt x="92202" y="7824089"/>
                    <a:pt x="0" y="7731887"/>
                    <a:pt x="0" y="76182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458200" y="3246120"/>
            <a:ext cx="1371600" cy="1371600"/>
            <a:chOff x="0" y="0"/>
            <a:chExt cx="1828800" cy="1828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28800" cy="1828800"/>
            </a:xfrm>
            <a:custGeom>
              <a:avLst/>
              <a:gdLst/>
              <a:ahLst/>
              <a:cxnLst/>
              <a:rect l="l" t="t" r="r" b="b"/>
              <a:pathLst>
                <a:path w="1828800" h="1828800">
                  <a:moveTo>
                    <a:pt x="0" y="914400"/>
                  </a:moveTo>
                  <a:cubicBezTo>
                    <a:pt x="0" y="409448"/>
                    <a:pt x="409448" y="0"/>
                    <a:pt x="914400" y="0"/>
                  </a:cubicBezTo>
                  <a:cubicBezTo>
                    <a:pt x="1419352" y="0"/>
                    <a:pt x="1828800" y="409448"/>
                    <a:pt x="1828800" y="914400"/>
                  </a:cubicBezTo>
                  <a:cubicBezTo>
                    <a:pt x="1828800" y="1419352"/>
                    <a:pt x="1419352" y="1828800"/>
                    <a:pt x="914400" y="1828800"/>
                  </a:cubicBezTo>
                  <a:cubicBezTo>
                    <a:pt x="409448" y="1828800"/>
                    <a:pt x="0" y="1419352"/>
                    <a:pt x="0" y="9144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801100" y="3589020"/>
            <a:ext cx="685800" cy="685800"/>
            <a:chOff x="0" y="0"/>
            <a:chExt cx="914400" cy="914400"/>
          </a:xfrm>
        </p:grpSpPr>
        <p:sp>
          <p:nvSpPr>
            <p:cNvPr id="38" name="Freeform 38" descr="FaMapMarkedAlt.png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882128" y="5029200"/>
            <a:ext cx="2523744" cy="1024509"/>
            <a:chOff x="0" y="0"/>
            <a:chExt cx="3364992" cy="136601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364992" cy="1366012"/>
            </a:xfrm>
            <a:custGeom>
              <a:avLst/>
              <a:gdLst/>
              <a:ahLst/>
              <a:cxnLst/>
              <a:rect l="l" t="t" r="r" b="b"/>
              <a:pathLst>
                <a:path w="3364992" h="1366012">
                  <a:moveTo>
                    <a:pt x="0" y="0"/>
                  </a:moveTo>
                  <a:lnTo>
                    <a:pt x="3364992" y="0"/>
                  </a:lnTo>
                  <a:lnTo>
                    <a:pt x="3364992" y="1366012"/>
                  </a:lnTo>
                  <a:lnTo>
                    <a:pt x="0" y="13660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35" r="-1135" b="182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19050"/>
              <a:ext cx="3364992" cy="1346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19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Tributação no destino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7882128" y="6227445"/>
            <a:ext cx="2523744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O imposto pertence ao local do consumo, não ao da origem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10946578" y="2826706"/>
            <a:ext cx="3088262" cy="5868038"/>
            <a:chOff x="0" y="0"/>
            <a:chExt cx="4117683" cy="782405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117594" cy="7824089"/>
            </a:xfrm>
            <a:custGeom>
              <a:avLst/>
              <a:gdLst/>
              <a:ahLst/>
              <a:cxnLst/>
              <a:rect l="l" t="t" r="r" b="b"/>
              <a:pathLst>
                <a:path w="4117594" h="7824089">
                  <a:moveTo>
                    <a:pt x="0" y="205867"/>
                  </a:moveTo>
                  <a:cubicBezTo>
                    <a:pt x="0" y="92202"/>
                    <a:pt x="92202" y="0"/>
                    <a:pt x="205867" y="0"/>
                  </a:cubicBezTo>
                  <a:lnTo>
                    <a:pt x="3911727" y="0"/>
                  </a:lnTo>
                  <a:cubicBezTo>
                    <a:pt x="4025392" y="0"/>
                    <a:pt x="4117594" y="92202"/>
                    <a:pt x="4117594" y="205867"/>
                  </a:cubicBezTo>
                  <a:lnTo>
                    <a:pt x="4117594" y="7618222"/>
                  </a:lnTo>
                  <a:cubicBezTo>
                    <a:pt x="4117594" y="7731887"/>
                    <a:pt x="4025392" y="7824089"/>
                    <a:pt x="3911727" y="7824089"/>
                  </a:cubicBezTo>
                  <a:lnTo>
                    <a:pt x="205867" y="7824089"/>
                  </a:lnTo>
                  <a:cubicBezTo>
                    <a:pt x="92202" y="7824089"/>
                    <a:pt x="0" y="7731887"/>
                    <a:pt x="0" y="76182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1804904" y="3246120"/>
            <a:ext cx="1371600" cy="1371600"/>
            <a:chOff x="0" y="0"/>
            <a:chExt cx="1828800" cy="1828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28800" cy="1828800"/>
            </a:xfrm>
            <a:custGeom>
              <a:avLst/>
              <a:gdLst/>
              <a:ahLst/>
              <a:cxnLst/>
              <a:rect l="l" t="t" r="r" b="b"/>
              <a:pathLst>
                <a:path w="1828800" h="1828800">
                  <a:moveTo>
                    <a:pt x="0" y="914400"/>
                  </a:moveTo>
                  <a:cubicBezTo>
                    <a:pt x="0" y="409448"/>
                    <a:pt x="409448" y="0"/>
                    <a:pt x="914400" y="0"/>
                  </a:cubicBezTo>
                  <a:cubicBezTo>
                    <a:pt x="1419352" y="0"/>
                    <a:pt x="1828800" y="409448"/>
                    <a:pt x="1828800" y="914400"/>
                  </a:cubicBezTo>
                  <a:cubicBezTo>
                    <a:pt x="1828800" y="1419352"/>
                    <a:pt x="1419352" y="1828800"/>
                    <a:pt x="914400" y="1828800"/>
                  </a:cubicBezTo>
                  <a:cubicBezTo>
                    <a:pt x="409448" y="1828800"/>
                    <a:pt x="0" y="1419352"/>
                    <a:pt x="0" y="9144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2147804" y="3589020"/>
            <a:ext cx="685800" cy="685800"/>
            <a:chOff x="0" y="0"/>
            <a:chExt cx="914400" cy="914400"/>
          </a:xfrm>
        </p:grpSpPr>
        <p:sp>
          <p:nvSpPr>
            <p:cNvPr id="48" name="Freeform 48" descr="FaCodeBranch.png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1228832" y="5029200"/>
            <a:ext cx="2523744" cy="1024509"/>
            <a:chOff x="0" y="0"/>
            <a:chExt cx="3364992" cy="136601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364992" cy="1366012"/>
            </a:xfrm>
            <a:custGeom>
              <a:avLst/>
              <a:gdLst/>
              <a:ahLst/>
              <a:cxnLst/>
              <a:rect l="l" t="t" r="r" b="b"/>
              <a:pathLst>
                <a:path w="3364992" h="1366012">
                  <a:moveTo>
                    <a:pt x="0" y="0"/>
                  </a:moveTo>
                  <a:lnTo>
                    <a:pt x="3364992" y="0"/>
                  </a:lnTo>
                  <a:lnTo>
                    <a:pt x="3364992" y="1366012"/>
                  </a:lnTo>
                  <a:lnTo>
                    <a:pt x="0" y="13660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35" r="-1135" b="182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19050"/>
              <a:ext cx="3364992" cy="1346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19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Split payment</a:t>
              </a:r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11228832" y="6227445"/>
            <a:ext cx="2523744" cy="180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Imposto segregado na liquidação financeira da operação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14293282" y="2826706"/>
            <a:ext cx="3088262" cy="5868038"/>
            <a:chOff x="0" y="0"/>
            <a:chExt cx="4117683" cy="782405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117594" cy="7824089"/>
            </a:xfrm>
            <a:custGeom>
              <a:avLst/>
              <a:gdLst/>
              <a:ahLst/>
              <a:cxnLst/>
              <a:rect l="l" t="t" r="r" b="b"/>
              <a:pathLst>
                <a:path w="4117594" h="7824089">
                  <a:moveTo>
                    <a:pt x="0" y="205867"/>
                  </a:moveTo>
                  <a:cubicBezTo>
                    <a:pt x="0" y="92202"/>
                    <a:pt x="92202" y="0"/>
                    <a:pt x="205867" y="0"/>
                  </a:cubicBezTo>
                  <a:lnTo>
                    <a:pt x="3911727" y="0"/>
                  </a:lnTo>
                  <a:cubicBezTo>
                    <a:pt x="4025392" y="0"/>
                    <a:pt x="4117594" y="92202"/>
                    <a:pt x="4117594" y="205867"/>
                  </a:cubicBezTo>
                  <a:lnTo>
                    <a:pt x="4117594" y="7618222"/>
                  </a:lnTo>
                  <a:cubicBezTo>
                    <a:pt x="4117594" y="7731887"/>
                    <a:pt x="4025392" y="7824089"/>
                    <a:pt x="3911727" y="7824089"/>
                  </a:cubicBezTo>
                  <a:lnTo>
                    <a:pt x="205867" y="7824089"/>
                  </a:lnTo>
                  <a:cubicBezTo>
                    <a:pt x="92202" y="7824089"/>
                    <a:pt x="0" y="7731887"/>
                    <a:pt x="0" y="76182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5151608" y="3246120"/>
            <a:ext cx="1371600" cy="1371600"/>
            <a:chOff x="0" y="0"/>
            <a:chExt cx="1828800" cy="18288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28800" cy="1828800"/>
            </a:xfrm>
            <a:custGeom>
              <a:avLst/>
              <a:gdLst/>
              <a:ahLst/>
              <a:cxnLst/>
              <a:rect l="l" t="t" r="r" b="b"/>
              <a:pathLst>
                <a:path w="1828800" h="1828800">
                  <a:moveTo>
                    <a:pt x="0" y="914400"/>
                  </a:moveTo>
                  <a:cubicBezTo>
                    <a:pt x="0" y="409448"/>
                    <a:pt x="409448" y="0"/>
                    <a:pt x="914400" y="0"/>
                  </a:cubicBezTo>
                  <a:cubicBezTo>
                    <a:pt x="1419352" y="0"/>
                    <a:pt x="1828800" y="409448"/>
                    <a:pt x="1828800" y="914400"/>
                  </a:cubicBezTo>
                  <a:cubicBezTo>
                    <a:pt x="1828800" y="1419352"/>
                    <a:pt x="1419352" y="1828800"/>
                    <a:pt x="914400" y="1828800"/>
                  </a:cubicBezTo>
                  <a:cubicBezTo>
                    <a:pt x="409448" y="1828800"/>
                    <a:pt x="0" y="1419352"/>
                    <a:pt x="0" y="9144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5494508" y="3589020"/>
            <a:ext cx="685800" cy="685800"/>
            <a:chOff x="0" y="0"/>
            <a:chExt cx="914400" cy="914400"/>
          </a:xfrm>
        </p:grpSpPr>
        <p:sp>
          <p:nvSpPr>
            <p:cNvPr id="58" name="Freeform 58" descr="FaFileInvoiceDollar.png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0"/>
                  </a:moveTo>
                  <a:lnTo>
                    <a:pt x="914400" y="0"/>
                  </a:lnTo>
                  <a:lnTo>
                    <a:pt x="9144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4353770" y="5010531"/>
            <a:ext cx="2967285" cy="1024509"/>
            <a:chOff x="0" y="0"/>
            <a:chExt cx="3956380" cy="136601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3956380" cy="1366012"/>
            </a:xfrm>
            <a:custGeom>
              <a:avLst/>
              <a:gdLst/>
              <a:ahLst/>
              <a:cxnLst/>
              <a:rect l="l" t="t" r="r" b="b"/>
              <a:pathLst>
                <a:path w="3956380" h="1366012">
                  <a:moveTo>
                    <a:pt x="0" y="0"/>
                  </a:moveTo>
                  <a:lnTo>
                    <a:pt x="3956380" y="0"/>
                  </a:lnTo>
                  <a:lnTo>
                    <a:pt x="3956380" y="1366012"/>
                  </a:lnTo>
                  <a:lnTo>
                    <a:pt x="0" y="13660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65" r="13981" b="182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19050"/>
              <a:ext cx="3956380" cy="13469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19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Novos campos fiscais</a:t>
              </a:r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14630910" y="6176010"/>
            <a:ext cx="2523744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Documentos passam a carregar classificação e destaque de IBS/CBS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-6880860" y="9703432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1 · O CENÁRIO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Não é só alíquota. É uma mudança em: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691640" y="3337560"/>
            <a:ext cx="1737360" cy="1737360"/>
            <a:chOff x="0" y="0"/>
            <a:chExt cx="2316480" cy="23164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16480" cy="2316480"/>
            </a:xfrm>
            <a:custGeom>
              <a:avLst/>
              <a:gdLst/>
              <a:ahLst/>
              <a:cxnLst/>
              <a:rect l="l" t="t" r="r" b="b"/>
              <a:pathLst>
                <a:path w="2316480" h="2316480">
                  <a:moveTo>
                    <a:pt x="0" y="1158240"/>
                  </a:moveTo>
                  <a:cubicBezTo>
                    <a:pt x="0" y="518541"/>
                    <a:pt x="518541" y="0"/>
                    <a:pt x="1158240" y="0"/>
                  </a:cubicBezTo>
                  <a:cubicBezTo>
                    <a:pt x="1797939" y="0"/>
                    <a:pt x="2316480" y="518541"/>
                    <a:pt x="2316480" y="1158240"/>
                  </a:cubicBezTo>
                  <a:cubicBezTo>
                    <a:pt x="2316480" y="1797939"/>
                    <a:pt x="1797939" y="2316480"/>
                    <a:pt x="1158240" y="2316480"/>
                  </a:cubicBezTo>
                  <a:cubicBezTo>
                    <a:pt x="518541" y="2316480"/>
                    <a:pt x="0" y="1797939"/>
                    <a:pt x="0" y="115824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125980" y="3771900"/>
            <a:ext cx="868680" cy="868680"/>
            <a:chOff x="0" y="0"/>
            <a:chExt cx="1158240" cy="1158240"/>
          </a:xfrm>
        </p:grpSpPr>
        <p:sp>
          <p:nvSpPr>
            <p:cNvPr id="16" name="Freeform 16" descr="FaProjectDiagram.png"/>
            <p:cNvSpPr/>
            <p:nvPr/>
          </p:nvSpPr>
          <p:spPr>
            <a:xfrm>
              <a:off x="0" y="0"/>
              <a:ext cx="1158240" cy="1158240"/>
            </a:xfrm>
            <a:custGeom>
              <a:avLst/>
              <a:gdLst/>
              <a:ahLst/>
              <a:cxnLst/>
              <a:rect l="l" t="t" r="r" b="b"/>
              <a:pathLst>
                <a:path w="1158240" h="1158240">
                  <a:moveTo>
                    <a:pt x="0" y="0"/>
                  </a:moveTo>
                  <a:lnTo>
                    <a:pt x="1158240" y="0"/>
                  </a:lnTo>
                  <a:lnTo>
                    <a:pt x="1158240" y="1158240"/>
                  </a:lnTo>
                  <a:lnTo>
                    <a:pt x="0" y="11582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97280" y="5414010"/>
            <a:ext cx="2926080" cy="86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9"/>
              </a:lnSpc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Fluxo de aprovação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983480" y="3337560"/>
            <a:ext cx="1737360" cy="1737360"/>
            <a:chOff x="0" y="0"/>
            <a:chExt cx="2316480" cy="23164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16480" cy="2316480"/>
            </a:xfrm>
            <a:custGeom>
              <a:avLst/>
              <a:gdLst/>
              <a:ahLst/>
              <a:cxnLst/>
              <a:rect l="l" t="t" r="r" b="b"/>
              <a:pathLst>
                <a:path w="2316480" h="2316480">
                  <a:moveTo>
                    <a:pt x="0" y="1158240"/>
                  </a:moveTo>
                  <a:cubicBezTo>
                    <a:pt x="0" y="518541"/>
                    <a:pt x="518541" y="0"/>
                    <a:pt x="1158240" y="0"/>
                  </a:cubicBezTo>
                  <a:cubicBezTo>
                    <a:pt x="1797939" y="0"/>
                    <a:pt x="2316480" y="518541"/>
                    <a:pt x="2316480" y="1158240"/>
                  </a:cubicBezTo>
                  <a:cubicBezTo>
                    <a:pt x="2316480" y="1797939"/>
                    <a:pt x="1797939" y="2316480"/>
                    <a:pt x="1158240" y="2316480"/>
                  </a:cubicBezTo>
                  <a:cubicBezTo>
                    <a:pt x="518541" y="2316480"/>
                    <a:pt x="0" y="1797939"/>
                    <a:pt x="0" y="115824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417820" y="3771900"/>
            <a:ext cx="868680" cy="868680"/>
            <a:chOff x="0" y="0"/>
            <a:chExt cx="1158240" cy="1158240"/>
          </a:xfrm>
        </p:grpSpPr>
        <p:sp>
          <p:nvSpPr>
            <p:cNvPr id="21" name="Freeform 21" descr="FaBalanceScale.png"/>
            <p:cNvSpPr/>
            <p:nvPr/>
          </p:nvSpPr>
          <p:spPr>
            <a:xfrm>
              <a:off x="0" y="0"/>
              <a:ext cx="1158240" cy="1158240"/>
            </a:xfrm>
            <a:custGeom>
              <a:avLst/>
              <a:gdLst/>
              <a:ahLst/>
              <a:cxnLst/>
              <a:rect l="l" t="t" r="r" b="b"/>
              <a:pathLst>
                <a:path w="1158240" h="1158240">
                  <a:moveTo>
                    <a:pt x="0" y="0"/>
                  </a:moveTo>
                  <a:lnTo>
                    <a:pt x="1158240" y="0"/>
                  </a:lnTo>
                  <a:lnTo>
                    <a:pt x="1158240" y="1158240"/>
                  </a:lnTo>
                  <a:lnTo>
                    <a:pt x="0" y="11582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389120" y="5414010"/>
            <a:ext cx="2926080" cy="86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9"/>
              </a:lnSpc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Critérios de decisão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8275320" y="3337560"/>
            <a:ext cx="1737360" cy="1737360"/>
            <a:chOff x="0" y="0"/>
            <a:chExt cx="2316480" cy="23164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316480" cy="2316480"/>
            </a:xfrm>
            <a:custGeom>
              <a:avLst/>
              <a:gdLst/>
              <a:ahLst/>
              <a:cxnLst/>
              <a:rect l="l" t="t" r="r" b="b"/>
              <a:pathLst>
                <a:path w="2316480" h="2316480">
                  <a:moveTo>
                    <a:pt x="0" y="1158240"/>
                  </a:moveTo>
                  <a:cubicBezTo>
                    <a:pt x="0" y="518541"/>
                    <a:pt x="518541" y="0"/>
                    <a:pt x="1158240" y="0"/>
                  </a:cubicBezTo>
                  <a:cubicBezTo>
                    <a:pt x="1797939" y="0"/>
                    <a:pt x="2316480" y="518541"/>
                    <a:pt x="2316480" y="1158240"/>
                  </a:cubicBezTo>
                  <a:cubicBezTo>
                    <a:pt x="2316480" y="1797939"/>
                    <a:pt x="1797939" y="2316480"/>
                    <a:pt x="1158240" y="2316480"/>
                  </a:cubicBezTo>
                  <a:cubicBezTo>
                    <a:pt x="518541" y="2316480"/>
                    <a:pt x="0" y="1797939"/>
                    <a:pt x="0" y="115824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709660" y="3771900"/>
            <a:ext cx="868680" cy="868680"/>
            <a:chOff x="0" y="0"/>
            <a:chExt cx="1158240" cy="1158240"/>
          </a:xfrm>
        </p:grpSpPr>
        <p:sp>
          <p:nvSpPr>
            <p:cNvPr id="26" name="Freeform 26" descr="FaSitemap.png"/>
            <p:cNvSpPr/>
            <p:nvPr/>
          </p:nvSpPr>
          <p:spPr>
            <a:xfrm>
              <a:off x="0" y="0"/>
              <a:ext cx="1158240" cy="1158240"/>
            </a:xfrm>
            <a:custGeom>
              <a:avLst/>
              <a:gdLst/>
              <a:ahLst/>
              <a:cxnLst/>
              <a:rect l="l" t="t" r="r" b="b"/>
              <a:pathLst>
                <a:path w="1158240" h="1158240">
                  <a:moveTo>
                    <a:pt x="0" y="0"/>
                  </a:moveTo>
                  <a:lnTo>
                    <a:pt x="1158240" y="0"/>
                  </a:lnTo>
                  <a:lnTo>
                    <a:pt x="1158240" y="1158240"/>
                  </a:lnTo>
                  <a:lnTo>
                    <a:pt x="0" y="11582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680960" y="5414010"/>
            <a:ext cx="2926080" cy="86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9"/>
              </a:lnSpc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Arquitetura de processos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1567160" y="3337560"/>
            <a:ext cx="1737360" cy="1737360"/>
            <a:chOff x="0" y="0"/>
            <a:chExt cx="2316480" cy="231648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316480" cy="2316480"/>
            </a:xfrm>
            <a:custGeom>
              <a:avLst/>
              <a:gdLst/>
              <a:ahLst/>
              <a:cxnLst/>
              <a:rect l="l" t="t" r="r" b="b"/>
              <a:pathLst>
                <a:path w="2316480" h="2316480">
                  <a:moveTo>
                    <a:pt x="0" y="1158240"/>
                  </a:moveTo>
                  <a:cubicBezTo>
                    <a:pt x="0" y="518541"/>
                    <a:pt x="518541" y="0"/>
                    <a:pt x="1158240" y="0"/>
                  </a:cubicBezTo>
                  <a:cubicBezTo>
                    <a:pt x="1797939" y="0"/>
                    <a:pt x="2316480" y="518541"/>
                    <a:pt x="2316480" y="1158240"/>
                  </a:cubicBezTo>
                  <a:cubicBezTo>
                    <a:pt x="2316480" y="1797939"/>
                    <a:pt x="1797939" y="2316480"/>
                    <a:pt x="1158240" y="2316480"/>
                  </a:cubicBezTo>
                  <a:cubicBezTo>
                    <a:pt x="518541" y="2316480"/>
                    <a:pt x="0" y="1797939"/>
                    <a:pt x="0" y="115824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001500" y="3771900"/>
            <a:ext cx="868680" cy="868680"/>
            <a:chOff x="0" y="0"/>
            <a:chExt cx="1158240" cy="1158240"/>
          </a:xfrm>
        </p:grpSpPr>
        <p:sp>
          <p:nvSpPr>
            <p:cNvPr id="31" name="Freeform 31" descr="FaUsers.png"/>
            <p:cNvSpPr/>
            <p:nvPr/>
          </p:nvSpPr>
          <p:spPr>
            <a:xfrm>
              <a:off x="0" y="0"/>
              <a:ext cx="1158240" cy="1158240"/>
            </a:xfrm>
            <a:custGeom>
              <a:avLst/>
              <a:gdLst/>
              <a:ahLst/>
              <a:cxnLst/>
              <a:rect l="l" t="t" r="r" b="b"/>
              <a:pathLst>
                <a:path w="1158240" h="1158240">
                  <a:moveTo>
                    <a:pt x="0" y="0"/>
                  </a:moveTo>
                  <a:lnTo>
                    <a:pt x="1158240" y="0"/>
                  </a:lnTo>
                  <a:lnTo>
                    <a:pt x="1158240" y="1158240"/>
                  </a:lnTo>
                  <a:lnTo>
                    <a:pt x="0" y="11582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695622" y="5414010"/>
            <a:ext cx="3569018" cy="86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9"/>
              </a:lnSpc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Responsabilidade entre áreas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4859000" y="3337560"/>
            <a:ext cx="1737360" cy="1737360"/>
            <a:chOff x="0" y="0"/>
            <a:chExt cx="2316480" cy="231648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316480" cy="2316480"/>
            </a:xfrm>
            <a:custGeom>
              <a:avLst/>
              <a:gdLst/>
              <a:ahLst/>
              <a:cxnLst/>
              <a:rect l="l" t="t" r="r" b="b"/>
              <a:pathLst>
                <a:path w="2316480" h="2316480">
                  <a:moveTo>
                    <a:pt x="0" y="1158240"/>
                  </a:moveTo>
                  <a:cubicBezTo>
                    <a:pt x="0" y="518541"/>
                    <a:pt x="518541" y="0"/>
                    <a:pt x="1158240" y="0"/>
                  </a:cubicBezTo>
                  <a:cubicBezTo>
                    <a:pt x="1797939" y="0"/>
                    <a:pt x="2316480" y="518541"/>
                    <a:pt x="2316480" y="1158240"/>
                  </a:cubicBezTo>
                  <a:cubicBezTo>
                    <a:pt x="2316480" y="1797939"/>
                    <a:pt x="1797939" y="2316480"/>
                    <a:pt x="1158240" y="2316480"/>
                  </a:cubicBezTo>
                  <a:cubicBezTo>
                    <a:pt x="518541" y="2316480"/>
                    <a:pt x="0" y="1797939"/>
                    <a:pt x="0" y="115824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5293340" y="3771900"/>
            <a:ext cx="868680" cy="868680"/>
            <a:chOff x="0" y="0"/>
            <a:chExt cx="1158240" cy="1158240"/>
          </a:xfrm>
        </p:grpSpPr>
        <p:sp>
          <p:nvSpPr>
            <p:cNvPr id="36" name="Freeform 36" descr="FaShieldAlt.png"/>
            <p:cNvSpPr/>
            <p:nvPr/>
          </p:nvSpPr>
          <p:spPr>
            <a:xfrm>
              <a:off x="0" y="0"/>
              <a:ext cx="1158240" cy="1158240"/>
            </a:xfrm>
            <a:custGeom>
              <a:avLst/>
              <a:gdLst/>
              <a:ahLst/>
              <a:cxnLst/>
              <a:rect l="l" t="t" r="r" b="b"/>
              <a:pathLst>
                <a:path w="1158240" h="1158240">
                  <a:moveTo>
                    <a:pt x="0" y="0"/>
                  </a:moveTo>
                  <a:lnTo>
                    <a:pt x="1158240" y="0"/>
                  </a:lnTo>
                  <a:lnTo>
                    <a:pt x="1158240" y="1158240"/>
                  </a:lnTo>
                  <a:lnTo>
                    <a:pt x="0" y="11582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4264640" y="5414010"/>
            <a:ext cx="2926080" cy="432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9"/>
              </a:lnSpc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Governança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904875" y="7397115"/>
            <a:ext cx="16478250" cy="1299210"/>
            <a:chOff x="0" y="0"/>
            <a:chExt cx="21971000" cy="173228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1971000" cy="1732280"/>
            </a:xfrm>
            <a:custGeom>
              <a:avLst/>
              <a:gdLst/>
              <a:ahLst/>
              <a:cxnLst/>
              <a:rect l="l" t="t" r="r" b="b"/>
              <a:pathLst>
                <a:path w="21971000" h="1732280">
                  <a:moveTo>
                    <a:pt x="0" y="173228"/>
                  </a:moveTo>
                  <a:cubicBezTo>
                    <a:pt x="0" y="77597"/>
                    <a:pt x="77597" y="0"/>
                    <a:pt x="173228" y="0"/>
                  </a:cubicBezTo>
                  <a:lnTo>
                    <a:pt x="21797772" y="0"/>
                  </a:lnTo>
                  <a:cubicBezTo>
                    <a:pt x="21893403" y="0"/>
                    <a:pt x="21971000" y="77597"/>
                    <a:pt x="21971000" y="173228"/>
                  </a:cubicBezTo>
                  <a:lnTo>
                    <a:pt x="21971000" y="1559052"/>
                  </a:lnTo>
                  <a:cubicBezTo>
                    <a:pt x="21971000" y="1654683"/>
                    <a:pt x="21893403" y="1732280"/>
                    <a:pt x="21797772" y="1732280"/>
                  </a:cubicBezTo>
                  <a:lnTo>
                    <a:pt x="173228" y="1732280"/>
                  </a:lnTo>
                  <a:cubicBezTo>
                    <a:pt x="77597" y="1732280"/>
                    <a:pt x="0" y="1654683"/>
                    <a:pt x="0" y="1559052"/>
                  </a:cubicBezTo>
                  <a:close/>
                </a:path>
              </a:pathLst>
            </a:custGeom>
            <a:solidFill>
              <a:srgbClr val="12539A"/>
            </a:solidFill>
            <a:ln w="19050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463040" y="7406640"/>
            <a:ext cx="15361920" cy="1280160"/>
            <a:chOff x="0" y="0"/>
            <a:chExt cx="20482560" cy="170688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0482561" cy="1706880"/>
            </a:xfrm>
            <a:custGeom>
              <a:avLst/>
              <a:gdLst/>
              <a:ahLst/>
              <a:cxnLst/>
              <a:rect l="l" t="t" r="r" b="b"/>
              <a:pathLst>
                <a:path w="20482561" h="1706880">
                  <a:moveTo>
                    <a:pt x="0" y="0"/>
                  </a:moveTo>
                  <a:lnTo>
                    <a:pt x="20482561" y="0"/>
                  </a:lnTo>
                  <a:lnTo>
                    <a:pt x="20482561" y="1706880"/>
                  </a:lnTo>
                  <a:lnTo>
                    <a:pt x="0" y="1706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3820" b="-18382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66675"/>
              <a:ext cx="20482560" cy="17735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 tributo é o gatilho. A mudança é </a:t>
              </a:r>
              <a:r>
                <a:rPr lang="en-US" sz="36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organizacional</a:t>
              </a:r>
              <a:r>
                <a:rPr lang="en-US" sz="36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.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-6880860" y="9703432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68647" y="2034540"/>
            <a:ext cx="14950707" cy="6217920"/>
            <a:chOff x="0" y="0"/>
            <a:chExt cx="19934276" cy="829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934276" cy="8290560"/>
            </a:xfrm>
            <a:custGeom>
              <a:avLst/>
              <a:gdLst/>
              <a:ahLst/>
              <a:cxnLst/>
              <a:rect l="l" t="t" r="r" b="b"/>
              <a:pathLst>
                <a:path w="19934276" h="8290560">
                  <a:moveTo>
                    <a:pt x="0" y="0"/>
                  </a:moveTo>
                  <a:lnTo>
                    <a:pt x="19934276" y="0"/>
                  </a:lnTo>
                  <a:lnTo>
                    <a:pt x="19934276" y="8290560"/>
                  </a:lnTo>
                  <a:lnTo>
                    <a:pt x="0" y="829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961" r="-76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19934276" cy="82905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O risco maior não está apenas na lei.</a:t>
              </a:r>
            </a:p>
            <a:p>
              <a:pPr algn="ctr">
                <a:lnSpc>
                  <a:spcPts val="7200"/>
                </a:lnSpc>
              </a:pPr>
              <a:r>
                <a:rPr lang="en-US" sz="6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Está em </a:t>
              </a:r>
              <a:r>
                <a:rPr lang="en-US" sz="6000" b="1">
                  <a:solidFill>
                    <a:srgbClr val="E4C77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interpretar</a:t>
              </a:r>
              <a:r>
                <a:rPr lang="en-US" sz="6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, </a:t>
              </a:r>
              <a:r>
                <a:rPr lang="en-US" sz="6000" b="1">
                  <a:solidFill>
                    <a:srgbClr val="E4C77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parametrizar</a:t>
              </a:r>
              <a:r>
                <a:rPr lang="en-US" sz="6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e </a:t>
              </a:r>
              <a:r>
                <a:rPr lang="en-US" sz="6000" b="1">
                  <a:solidFill>
                    <a:srgbClr val="E4C77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executar</a:t>
              </a:r>
              <a:r>
                <a:rPr lang="en-US" sz="6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de forma desalinhada.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6858000" y="9661841"/>
            <a:ext cx="1645920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 b="1" spc="119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859000" y="151109"/>
            <a:ext cx="3235543" cy="1322411"/>
            <a:chOff x="0" y="0"/>
            <a:chExt cx="6121400" cy="25019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21400" cy="2501900"/>
            </a:xfrm>
            <a:custGeom>
              <a:avLst/>
              <a:gdLst/>
              <a:ahLst/>
              <a:cxnLst/>
              <a:rect l="l" t="t" r="r" b="b"/>
              <a:pathLst>
                <a:path w="6121400" h="2501900">
                  <a:moveTo>
                    <a:pt x="0" y="0"/>
                  </a:moveTo>
                  <a:lnTo>
                    <a:pt x="6121400" y="0"/>
                  </a:lnTo>
                  <a:lnTo>
                    <a:pt x="6121400" y="2501900"/>
                  </a:lnTo>
                  <a:lnTo>
                    <a:pt x="0" y="2501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7" b="-5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260808"/>
            <a:ext cx="3227384" cy="3762375"/>
          </a:xfrm>
          <a:custGeom>
            <a:avLst/>
            <a:gdLst/>
            <a:ahLst/>
            <a:cxnLst/>
            <a:rect l="l" t="t" r="r" b="b"/>
            <a:pathLst>
              <a:path w="3227384" h="3762375">
                <a:moveTo>
                  <a:pt x="0" y="0"/>
                </a:moveTo>
                <a:lnTo>
                  <a:pt x="3227384" y="0"/>
                </a:lnTo>
                <a:lnTo>
                  <a:pt x="3227384" y="3762375"/>
                </a:lnTo>
                <a:lnTo>
                  <a:pt x="0" y="3762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5064997" y="3265999"/>
            <a:ext cx="3223470" cy="3759203"/>
          </a:xfrm>
          <a:custGeom>
            <a:avLst/>
            <a:gdLst/>
            <a:ahLst/>
            <a:cxnLst/>
            <a:rect l="l" t="t" r="r" b="b"/>
            <a:pathLst>
              <a:path w="3223470" h="3759203">
                <a:moveTo>
                  <a:pt x="0" y="0"/>
                </a:moveTo>
                <a:lnTo>
                  <a:pt x="3223470" y="0"/>
                </a:lnTo>
                <a:lnTo>
                  <a:pt x="3223470" y="3759203"/>
                </a:lnTo>
                <a:lnTo>
                  <a:pt x="0" y="3759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3429000" y="2743200"/>
            <a:ext cx="1143000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b="1" spc="250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BLOCO 02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429000" y="4044715"/>
            <a:ext cx="11430000" cy="1162236"/>
            <a:chOff x="0" y="0"/>
            <a:chExt cx="15240000" cy="154964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240000" cy="1549647"/>
            </a:xfrm>
            <a:custGeom>
              <a:avLst/>
              <a:gdLst/>
              <a:ahLst/>
              <a:cxnLst/>
              <a:rect l="l" t="t" r="r" b="b"/>
              <a:pathLst>
                <a:path w="15240000" h="1549647">
                  <a:moveTo>
                    <a:pt x="0" y="0"/>
                  </a:moveTo>
                  <a:lnTo>
                    <a:pt x="15240000" y="0"/>
                  </a:lnTo>
                  <a:lnTo>
                    <a:pt x="15240000" y="1549647"/>
                  </a:lnTo>
                  <a:lnTo>
                    <a:pt x="0" y="15496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419" b="-13883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23825"/>
              <a:ext cx="15240000" cy="16734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959"/>
                </a:lnSpc>
              </a:pPr>
              <a:r>
                <a:rPr lang="en-US" sz="57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 risco: múltiplas verdades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634997" y="5145600"/>
            <a:ext cx="114300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</a:pPr>
            <a:r>
              <a:rPr lang="en-US" sz="3199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Quando cada área interpreta a norma do seu jeito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400" y="9858375"/>
            <a:ext cx="164592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699" b="1" spc="135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2 · O RISCO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empresa operando com “múltiplas verdades”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466" y="2780986"/>
            <a:ext cx="5319398" cy="2164718"/>
            <a:chOff x="0" y="0"/>
            <a:chExt cx="7092531" cy="288629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092442" cy="2886202"/>
            </a:xfrm>
            <a:custGeom>
              <a:avLst/>
              <a:gdLst/>
              <a:ahLst/>
              <a:cxnLst/>
              <a:rect l="l" t="t" r="r" b="b"/>
              <a:pathLst>
                <a:path w="7092442" h="2886202">
                  <a:moveTo>
                    <a:pt x="0" y="144272"/>
                  </a:moveTo>
                  <a:cubicBezTo>
                    <a:pt x="0" y="64643"/>
                    <a:pt x="64643" y="0"/>
                    <a:pt x="144272" y="0"/>
                  </a:cubicBezTo>
                  <a:lnTo>
                    <a:pt x="6948170" y="0"/>
                  </a:lnTo>
                  <a:cubicBezTo>
                    <a:pt x="7027926" y="0"/>
                    <a:pt x="7092442" y="64643"/>
                    <a:pt x="7092442" y="144272"/>
                  </a:cubicBezTo>
                  <a:lnTo>
                    <a:pt x="7092442" y="2741930"/>
                  </a:lnTo>
                  <a:cubicBezTo>
                    <a:pt x="7092442" y="2821686"/>
                    <a:pt x="7027799" y="2886202"/>
                    <a:pt x="6948170" y="2886202"/>
                  </a:cubicBezTo>
                  <a:lnTo>
                    <a:pt x="144272" y="2886202"/>
                  </a:lnTo>
                  <a:cubicBezTo>
                    <a:pt x="64643" y="2886329"/>
                    <a:pt x="0" y="2821686"/>
                    <a:pt x="0" y="274193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0160" y="3360420"/>
            <a:ext cx="1005840" cy="1005840"/>
            <a:chOff x="0" y="0"/>
            <a:chExt cx="1341120" cy="13411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41120" cy="1341120"/>
            </a:xfrm>
            <a:custGeom>
              <a:avLst/>
              <a:gdLst/>
              <a:ahLst/>
              <a:cxnLst/>
              <a:rect l="l" t="t" r="r" b="b"/>
              <a:pathLst>
                <a:path w="1341120" h="1341120">
                  <a:moveTo>
                    <a:pt x="0" y="670560"/>
                  </a:moveTo>
                  <a:cubicBezTo>
                    <a:pt x="0" y="300228"/>
                    <a:pt x="300228" y="0"/>
                    <a:pt x="670560" y="0"/>
                  </a:cubicBezTo>
                  <a:cubicBezTo>
                    <a:pt x="1040892" y="0"/>
                    <a:pt x="1341120" y="300228"/>
                    <a:pt x="1341120" y="670560"/>
                  </a:cubicBezTo>
                  <a:cubicBezTo>
                    <a:pt x="1341120" y="1040892"/>
                    <a:pt x="1040892" y="1341120"/>
                    <a:pt x="670560" y="1341120"/>
                  </a:cubicBezTo>
                  <a:cubicBezTo>
                    <a:pt x="300228" y="1341120"/>
                    <a:pt x="0" y="1040892"/>
                    <a:pt x="0" y="6705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31620" y="3611880"/>
            <a:ext cx="502920" cy="502920"/>
            <a:chOff x="0" y="0"/>
            <a:chExt cx="670560" cy="670560"/>
          </a:xfrm>
        </p:grpSpPr>
        <p:sp>
          <p:nvSpPr>
            <p:cNvPr id="18" name="Freeform 18" descr="FaFileAlt.png"/>
            <p:cNvSpPr/>
            <p:nvPr/>
          </p:nvSpPr>
          <p:spPr>
            <a:xfrm>
              <a:off x="0" y="0"/>
              <a:ext cx="670560" cy="670560"/>
            </a:xfrm>
            <a:custGeom>
              <a:avLst/>
              <a:gdLst/>
              <a:ahLst/>
              <a:cxnLst/>
              <a:rect l="l" t="t" r="r" b="b"/>
              <a:pathLst>
                <a:path w="670560" h="670560">
                  <a:moveTo>
                    <a:pt x="0" y="0"/>
                  </a:moveTo>
                  <a:lnTo>
                    <a:pt x="670560" y="0"/>
                  </a:lnTo>
                  <a:lnTo>
                    <a:pt x="670560" y="670560"/>
                  </a:lnTo>
                  <a:lnTo>
                    <a:pt x="0" y="67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560320" y="3108960"/>
            <a:ext cx="3474720" cy="640080"/>
            <a:chOff x="0" y="0"/>
            <a:chExt cx="4632960" cy="8534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32960" cy="853440"/>
            </a:xfrm>
            <a:custGeom>
              <a:avLst/>
              <a:gdLst/>
              <a:ahLst/>
              <a:cxnLst/>
              <a:rect l="l" t="t" r="r" b="b"/>
              <a:pathLst>
                <a:path w="4632960" h="853440">
                  <a:moveTo>
                    <a:pt x="0" y="0"/>
                  </a:moveTo>
                  <a:lnTo>
                    <a:pt x="4632960" y="0"/>
                  </a:lnTo>
                  <a:lnTo>
                    <a:pt x="463296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5775" b="-5577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4632960" cy="9105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Fiscal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560320" y="3813810"/>
            <a:ext cx="3474720" cy="342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entende de um jeito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6484306" y="2780986"/>
            <a:ext cx="5319398" cy="2164718"/>
            <a:chOff x="0" y="0"/>
            <a:chExt cx="7092531" cy="288629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092442" cy="2886202"/>
            </a:xfrm>
            <a:custGeom>
              <a:avLst/>
              <a:gdLst/>
              <a:ahLst/>
              <a:cxnLst/>
              <a:rect l="l" t="t" r="r" b="b"/>
              <a:pathLst>
                <a:path w="7092442" h="2886202">
                  <a:moveTo>
                    <a:pt x="0" y="144272"/>
                  </a:moveTo>
                  <a:cubicBezTo>
                    <a:pt x="0" y="64643"/>
                    <a:pt x="64643" y="0"/>
                    <a:pt x="144272" y="0"/>
                  </a:cubicBezTo>
                  <a:lnTo>
                    <a:pt x="6948170" y="0"/>
                  </a:lnTo>
                  <a:cubicBezTo>
                    <a:pt x="7027926" y="0"/>
                    <a:pt x="7092442" y="64643"/>
                    <a:pt x="7092442" y="144272"/>
                  </a:cubicBezTo>
                  <a:lnTo>
                    <a:pt x="7092442" y="2741930"/>
                  </a:lnTo>
                  <a:cubicBezTo>
                    <a:pt x="7092442" y="2821686"/>
                    <a:pt x="7027799" y="2886202"/>
                    <a:pt x="6948170" y="2886202"/>
                  </a:cubicBezTo>
                  <a:lnTo>
                    <a:pt x="144272" y="2886202"/>
                  </a:lnTo>
                  <a:cubicBezTo>
                    <a:pt x="64643" y="2886329"/>
                    <a:pt x="0" y="2821686"/>
                    <a:pt x="0" y="274193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858000" y="3360420"/>
            <a:ext cx="1005840" cy="1005840"/>
            <a:chOff x="0" y="0"/>
            <a:chExt cx="1341120" cy="134112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41120" cy="1341120"/>
            </a:xfrm>
            <a:custGeom>
              <a:avLst/>
              <a:gdLst/>
              <a:ahLst/>
              <a:cxnLst/>
              <a:rect l="l" t="t" r="r" b="b"/>
              <a:pathLst>
                <a:path w="1341120" h="1341120">
                  <a:moveTo>
                    <a:pt x="0" y="670560"/>
                  </a:moveTo>
                  <a:cubicBezTo>
                    <a:pt x="0" y="300228"/>
                    <a:pt x="300228" y="0"/>
                    <a:pt x="670560" y="0"/>
                  </a:cubicBezTo>
                  <a:cubicBezTo>
                    <a:pt x="1040892" y="0"/>
                    <a:pt x="1341120" y="300228"/>
                    <a:pt x="1341120" y="670560"/>
                  </a:cubicBezTo>
                  <a:cubicBezTo>
                    <a:pt x="1341120" y="1040892"/>
                    <a:pt x="1040892" y="1341120"/>
                    <a:pt x="670560" y="1341120"/>
                  </a:cubicBezTo>
                  <a:cubicBezTo>
                    <a:pt x="300228" y="1341120"/>
                    <a:pt x="0" y="1040892"/>
                    <a:pt x="0" y="6705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109460" y="3611880"/>
            <a:ext cx="502920" cy="502920"/>
            <a:chOff x="0" y="0"/>
            <a:chExt cx="670560" cy="670560"/>
          </a:xfrm>
        </p:grpSpPr>
        <p:sp>
          <p:nvSpPr>
            <p:cNvPr id="28" name="Freeform 28" descr="FaGavel.png"/>
            <p:cNvSpPr/>
            <p:nvPr/>
          </p:nvSpPr>
          <p:spPr>
            <a:xfrm>
              <a:off x="0" y="0"/>
              <a:ext cx="670560" cy="670560"/>
            </a:xfrm>
            <a:custGeom>
              <a:avLst/>
              <a:gdLst/>
              <a:ahLst/>
              <a:cxnLst/>
              <a:rect l="l" t="t" r="r" b="b"/>
              <a:pathLst>
                <a:path w="670560" h="670560">
                  <a:moveTo>
                    <a:pt x="0" y="0"/>
                  </a:moveTo>
                  <a:lnTo>
                    <a:pt x="670560" y="0"/>
                  </a:lnTo>
                  <a:lnTo>
                    <a:pt x="670560" y="670560"/>
                  </a:lnTo>
                  <a:lnTo>
                    <a:pt x="0" y="67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138160" y="3108960"/>
            <a:ext cx="3474720" cy="640080"/>
            <a:chOff x="0" y="0"/>
            <a:chExt cx="4632960" cy="8534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632960" cy="853440"/>
            </a:xfrm>
            <a:custGeom>
              <a:avLst/>
              <a:gdLst/>
              <a:ahLst/>
              <a:cxnLst/>
              <a:rect l="l" t="t" r="r" b="b"/>
              <a:pathLst>
                <a:path w="4632960" h="853440">
                  <a:moveTo>
                    <a:pt x="0" y="0"/>
                  </a:moveTo>
                  <a:lnTo>
                    <a:pt x="4632960" y="0"/>
                  </a:lnTo>
                  <a:lnTo>
                    <a:pt x="463296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5775" b="-5577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4632960" cy="9105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Jurídico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8138160" y="3813810"/>
            <a:ext cx="3474720" cy="342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sustenta outro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2062146" y="2780986"/>
            <a:ext cx="5319398" cy="2164718"/>
            <a:chOff x="0" y="0"/>
            <a:chExt cx="7092531" cy="288629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092442" cy="2886202"/>
            </a:xfrm>
            <a:custGeom>
              <a:avLst/>
              <a:gdLst/>
              <a:ahLst/>
              <a:cxnLst/>
              <a:rect l="l" t="t" r="r" b="b"/>
              <a:pathLst>
                <a:path w="7092442" h="2886202">
                  <a:moveTo>
                    <a:pt x="0" y="144272"/>
                  </a:moveTo>
                  <a:cubicBezTo>
                    <a:pt x="0" y="64643"/>
                    <a:pt x="64643" y="0"/>
                    <a:pt x="144272" y="0"/>
                  </a:cubicBezTo>
                  <a:lnTo>
                    <a:pt x="6948170" y="0"/>
                  </a:lnTo>
                  <a:cubicBezTo>
                    <a:pt x="7027926" y="0"/>
                    <a:pt x="7092442" y="64643"/>
                    <a:pt x="7092442" y="144272"/>
                  </a:cubicBezTo>
                  <a:lnTo>
                    <a:pt x="7092442" y="2741930"/>
                  </a:lnTo>
                  <a:cubicBezTo>
                    <a:pt x="7092442" y="2821686"/>
                    <a:pt x="7027799" y="2886202"/>
                    <a:pt x="6948170" y="2886202"/>
                  </a:cubicBezTo>
                  <a:lnTo>
                    <a:pt x="144272" y="2886202"/>
                  </a:lnTo>
                  <a:cubicBezTo>
                    <a:pt x="64643" y="2886329"/>
                    <a:pt x="0" y="2821686"/>
                    <a:pt x="0" y="274193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2435840" y="3360420"/>
            <a:ext cx="1005840" cy="1005840"/>
            <a:chOff x="0" y="0"/>
            <a:chExt cx="1341120" cy="134112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341120" cy="1341120"/>
            </a:xfrm>
            <a:custGeom>
              <a:avLst/>
              <a:gdLst/>
              <a:ahLst/>
              <a:cxnLst/>
              <a:rect l="l" t="t" r="r" b="b"/>
              <a:pathLst>
                <a:path w="1341120" h="1341120">
                  <a:moveTo>
                    <a:pt x="0" y="670560"/>
                  </a:moveTo>
                  <a:cubicBezTo>
                    <a:pt x="0" y="300228"/>
                    <a:pt x="300228" y="0"/>
                    <a:pt x="670560" y="0"/>
                  </a:cubicBezTo>
                  <a:cubicBezTo>
                    <a:pt x="1040892" y="0"/>
                    <a:pt x="1341120" y="300228"/>
                    <a:pt x="1341120" y="670560"/>
                  </a:cubicBezTo>
                  <a:cubicBezTo>
                    <a:pt x="1341120" y="1040892"/>
                    <a:pt x="1040892" y="1341120"/>
                    <a:pt x="670560" y="1341120"/>
                  </a:cubicBezTo>
                  <a:cubicBezTo>
                    <a:pt x="300228" y="1341120"/>
                    <a:pt x="0" y="1040892"/>
                    <a:pt x="0" y="6705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2687300" y="3611880"/>
            <a:ext cx="502920" cy="502920"/>
            <a:chOff x="0" y="0"/>
            <a:chExt cx="670560" cy="670560"/>
          </a:xfrm>
        </p:grpSpPr>
        <p:sp>
          <p:nvSpPr>
            <p:cNvPr id="38" name="Freeform 38" descr="FaChartLine.png"/>
            <p:cNvSpPr/>
            <p:nvPr/>
          </p:nvSpPr>
          <p:spPr>
            <a:xfrm>
              <a:off x="0" y="0"/>
              <a:ext cx="670560" cy="670560"/>
            </a:xfrm>
            <a:custGeom>
              <a:avLst/>
              <a:gdLst/>
              <a:ahLst/>
              <a:cxnLst/>
              <a:rect l="l" t="t" r="r" b="b"/>
              <a:pathLst>
                <a:path w="670560" h="670560">
                  <a:moveTo>
                    <a:pt x="0" y="0"/>
                  </a:moveTo>
                  <a:lnTo>
                    <a:pt x="670560" y="0"/>
                  </a:lnTo>
                  <a:lnTo>
                    <a:pt x="670560" y="670560"/>
                  </a:lnTo>
                  <a:lnTo>
                    <a:pt x="0" y="67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3716000" y="3108960"/>
            <a:ext cx="3474720" cy="640080"/>
            <a:chOff x="0" y="0"/>
            <a:chExt cx="4632960" cy="85344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632960" cy="853440"/>
            </a:xfrm>
            <a:custGeom>
              <a:avLst/>
              <a:gdLst/>
              <a:ahLst/>
              <a:cxnLst/>
              <a:rect l="l" t="t" r="r" b="b"/>
              <a:pathLst>
                <a:path w="4632960" h="853440">
                  <a:moveTo>
                    <a:pt x="0" y="0"/>
                  </a:moveTo>
                  <a:lnTo>
                    <a:pt x="4632960" y="0"/>
                  </a:lnTo>
                  <a:lnTo>
                    <a:pt x="463296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5775" b="-5577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4632960" cy="9105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Financeiro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3716000" y="3813810"/>
            <a:ext cx="3474720" cy="685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mede impacto por outra lógica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906466" y="5204146"/>
            <a:ext cx="5319398" cy="2164718"/>
            <a:chOff x="0" y="0"/>
            <a:chExt cx="7092531" cy="288629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7092442" cy="2886202"/>
            </a:xfrm>
            <a:custGeom>
              <a:avLst/>
              <a:gdLst/>
              <a:ahLst/>
              <a:cxnLst/>
              <a:rect l="l" t="t" r="r" b="b"/>
              <a:pathLst>
                <a:path w="7092442" h="2886202">
                  <a:moveTo>
                    <a:pt x="0" y="144272"/>
                  </a:moveTo>
                  <a:cubicBezTo>
                    <a:pt x="0" y="64643"/>
                    <a:pt x="64643" y="0"/>
                    <a:pt x="144272" y="0"/>
                  </a:cubicBezTo>
                  <a:lnTo>
                    <a:pt x="6948170" y="0"/>
                  </a:lnTo>
                  <a:cubicBezTo>
                    <a:pt x="7027926" y="0"/>
                    <a:pt x="7092442" y="64643"/>
                    <a:pt x="7092442" y="144272"/>
                  </a:cubicBezTo>
                  <a:lnTo>
                    <a:pt x="7092442" y="2741930"/>
                  </a:lnTo>
                  <a:cubicBezTo>
                    <a:pt x="7092442" y="2821686"/>
                    <a:pt x="7027799" y="2886202"/>
                    <a:pt x="6948170" y="2886202"/>
                  </a:cubicBezTo>
                  <a:lnTo>
                    <a:pt x="144272" y="2886202"/>
                  </a:lnTo>
                  <a:cubicBezTo>
                    <a:pt x="64643" y="2886329"/>
                    <a:pt x="0" y="2821686"/>
                    <a:pt x="0" y="274193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80160" y="5783580"/>
            <a:ext cx="1005840" cy="1005840"/>
            <a:chOff x="0" y="0"/>
            <a:chExt cx="1341120" cy="134112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341120" cy="1341120"/>
            </a:xfrm>
            <a:custGeom>
              <a:avLst/>
              <a:gdLst/>
              <a:ahLst/>
              <a:cxnLst/>
              <a:rect l="l" t="t" r="r" b="b"/>
              <a:pathLst>
                <a:path w="1341120" h="1341120">
                  <a:moveTo>
                    <a:pt x="0" y="670560"/>
                  </a:moveTo>
                  <a:cubicBezTo>
                    <a:pt x="0" y="300228"/>
                    <a:pt x="300228" y="0"/>
                    <a:pt x="670560" y="0"/>
                  </a:cubicBezTo>
                  <a:cubicBezTo>
                    <a:pt x="1040892" y="0"/>
                    <a:pt x="1341120" y="300228"/>
                    <a:pt x="1341120" y="670560"/>
                  </a:cubicBezTo>
                  <a:cubicBezTo>
                    <a:pt x="1341120" y="1040892"/>
                    <a:pt x="1040892" y="1341120"/>
                    <a:pt x="670560" y="1341120"/>
                  </a:cubicBezTo>
                  <a:cubicBezTo>
                    <a:pt x="300228" y="1341120"/>
                    <a:pt x="0" y="1040892"/>
                    <a:pt x="0" y="6705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531620" y="6035040"/>
            <a:ext cx="502920" cy="502920"/>
            <a:chOff x="0" y="0"/>
            <a:chExt cx="670560" cy="670560"/>
          </a:xfrm>
        </p:grpSpPr>
        <p:sp>
          <p:nvSpPr>
            <p:cNvPr id="48" name="Freeform 48" descr="FaShoppingCart.png"/>
            <p:cNvSpPr/>
            <p:nvPr/>
          </p:nvSpPr>
          <p:spPr>
            <a:xfrm>
              <a:off x="0" y="0"/>
              <a:ext cx="670560" cy="670560"/>
            </a:xfrm>
            <a:custGeom>
              <a:avLst/>
              <a:gdLst/>
              <a:ahLst/>
              <a:cxnLst/>
              <a:rect l="l" t="t" r="r" b="b"/>
              <a:pathLst>
                <a:path w="670560" h="670560">
                  <a:moveTo>
                    <a:pt x="0" y="0"/>
                  </a:moveTo>
                  <a:lnTo>
                    <a:pt x="670560" y="0"/>
                  </a:lnTo>
                  <a:lnTo>
                    <a:pt x="670560" y="670560"/>
                  </a:lnTo>
                  <a:lnTo>
                    <a:pt x="0" y="67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2560320" y="5532120"/>
            <a:ext cx="3474720" cy="640080"/>
            <a:chOff x="0" y="0"/>
            <a:chExt cx="4632960" cy="85344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4632960" cy="853440"/>
            </a:xfrm>
            <a:custGeom>
              <a:avLst/>
              <a:gdLst/>
              <a:ahLst/>
              <a:cxnLst/>
              <a:rect l="l" t="t" r="r" b="b"/>
              <a:pathLst>
                <a:path w="4632960" h="853440">
                  <a:moveTo>
                    <a:pt x="0" y="0"/>
                  </a:moveTo>
                  <a:lnTo>
                    <a:pt x="4632960" y="0"/>
                  </a:lnTo>
                  <a:lnTo>
                    <a:pt x="463296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5775" b="-5577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57150"/>
              <a:ext cx="4632960" cy="9105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Comercial</a:t>
              </a:r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2560320" y="6236970"/>
            <a:ext cx="3474720" cy="685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precifica sem refletir a carga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6484306" y="5204146"/>
            <a:ext cx="5319398" cy="2164718"/>
            <a:chOff x="0" y="0"/>
            <a:chExt cx="7092531" cy="288629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092442" cy="2886202"/>
            </a:xfrm>
            <a:custGeom>
              <a:avLst/>
              <a:gdLst/>
              <a:ahLst/>
              <a:cxnLst/>
              <a:rect l="l" t="t" r="r" b="b"/>
              <a:pathLst>
                <a:path w="7092442" h="2886202">
                  <a:moveTo>
                    <a:pt x="0" y="144272"/>
                  </a:moveTo>
                  <a:cubicBezTo>
                    <a:pt x="0" y="64643"/>
                    <a:pt x="64643" y="0"/>
                    <a:pt x="144272" y="0"/>
                  </a:cubicBezTo>
                  <a:lnTo>
                    <a:pt x="6948170" y="0"/>
                  </a:lnTo>
                  <a:cubicBezTo>
                    <a:pt x="7027926" y="0"/>
                    <a:pt x="7092442" y="64643"/>
                    <a:pt x="7092442" y="144272"/>
                  </a:cubicBezTo>
                  <a:lnTo>
                    <a:pt x="7092442" y="2741930"/>
                  </a:lnTo>
                  <a:cubicBezTo>
                    <a:pt x="7092442" y="2821686"/>
                    <a:pt x="7027799" y="2886202"/>
                    <a:pt x="6948170" y="2886202"/>
                  </a:cubicBezTo>
                  <a:lnTo>
                    <a:pt x="144272" y="2886202"/>
                  </a:lnTo>
                  <a:cubicBezTo>
                    <a:pt x="64643" y="2886329"/>
                    <a:pt x="0" y="2821686"/>
                    <a:pt x="0" y="274193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858000" y="5783580"/>
            <a:ext cx="1005840" cy="1005840"/>
            <a:chOff x="0" y="0"/>
            <a:chExt cx="1341120" cy="134112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341120" cy="1341120"/>
            </a:xfrm>
            <a:custGeom>
              <a:avLst/>
              <a:gdLst/>
              <a:ahLst/>
              <a:cxnLst/>
              <a:rect l="l" t="t" r="r" b="b"/>
              <a:pathLst>
                <a:path w="1341120" h="1341120">
                  <a:moveTo>
                    <a:pt x="0" y="670560"/>
                  </a:moveTo>
                  <a:cubicBezTo>
                    <a:pt x="0" y="300228"/>
                    <a:pt x="300228" y="0"/>
                    <a:pt x="670560" y="0"/>
                  </a:cubicBezTo>
                  <a:cubicBezTo>
                    <a:pt x="1040892" y="0"/>
                    <a:pt x="1341120" y="300228"/>
                    <a:pt x="1341120" y="670560"/>
                  </a:cubicBezTo>
                  <a:cubicBezTo>
                    <a:pt x="1341120" y="1040892"/>
                    <a:pt x="1040892" y="1341120"/>
                    <a:pt x="670560" y="1341120"/>
                  </a:cubicBezTo>
                  <a:cubicBezTo>
                    <a:pt x="300228" y="1341120"/>
                    <a:pt x="0" y="1040892"/>
                    <a:pt x="0" y="6705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7109460" y="6035040"/>
            <a:ext cx="502920" cy="502920"/>
            <a:chOff x="0" y="0"/>
            <a:chExt cx="670560" cy="670560"/>
          </a:xfrm>
        </p:grpSpPr>
        <p:sp>
          <p:nvSpPr>
            <p:cNvPr id="58" name="Freeform 58" descr="FaLaptopCode.png"/>
            <p:cNvSpPr/>
            <p:nvPr/>
          </p:nvSpPr>
          <p:spPr>
            <a:xfrm>
              <a:off x="0" y="0"/>
              <a:ext cx="670560" cy="670560"/>
            </a:xfrm>
            <a:custGeom>
              <a:avLst/>
              <a:gdLst/>
              <a:ahLst/>
              <a:cxnLst/>
              <a:rect l="l" t="t" r="r" b="b"/>
              <a:pathLst>
                <a:path w="670560" h="670560">
                  <a:moveTo>
                    <a:pt x="0" y="0"/>
                  </a:moveTo>
                  <a:lnTo>
                    <a:pt x="670560" y="0"/>
                  </a:lnTo>
                  <a:lnTo>
                    <a:pt x="670560" y="670560"/>
                  </a:lnTo>
                  <a:lnTo>
                    <a:pt x="0" y="67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138160" y="5532120"/>
            <a:ext cx="3474720" cy="640080"/>
            <a:chOff x="0" y="0"/>
            <a:chExt cx="4632960" cy="85344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632960" cy="853440"/>
            </a:xfrm>
            <a:custGeom>
              <a:avLst/>
              <a:gdLst/>
              <a:ahLst/>
              <a:cxnLst/>
              <a:rect l="l" t="t" r="r" b="b"/>
              <a:pathLst>
                <a:path w="4632960" h="853440">
                  <a:moveTo>
                    <a:pt x="0" y="0"/>
                  </a:moveTo>
                  <a:lnTo>
                    <a:pt x="4632960" y="0"/>
                  </a:lnTo>
                  <a:lnTo>
                    <a:pt x="463296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5775" b="-5577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57150"/>
              <a:ext cx="4632960" cy="9105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Tecnologia</a:t>
              </a:r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8138160" y="6236970"/>
            <a:ext cx="3474720" cy="685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implementa regra sem diretriz formal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12062146" y="5204146"/>
            <a:ext cx="5319398" cy="2164718"/>
            <a:chOff x="0" y="0"/>
            <a:chExt cx="7092531" cy="288629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7092442" cy="2886202"/>
            </a:xfrm>
            <a:custGeom>
              <a:avLst/>
              <a:gdLst/>
              <a:ahLst/>
              <a:cxnLst/>
              <a:rect l="l" t="t" r="r" b="b"/>
              <a:pathLst>
                <a:path w="7092442" h="2886202">
                  <a:moveTo>
                    <a:pt x="0" y="144272"/>
                  </a:moveTo>
                  <a:cubicBezTo>
                    <a:pt x="0" y="64643"/>
                    <a:pt x="64643" y="0"/>
                    <a:pt x="144272" y="0"/>
                  </a:cubicBezTo>
                  <a:lnTo>
                    <a:pt x="6948170" y="0"/>
                  </a:lnTo>
                  <a:cubicBezTo>
                    <a:pt x="7027926" y="0"/>
                    <a:pt x="7092442" y="64643"/>
                    <a:pt x="7092442" y="144272"/>
                  </a:cubicBezTo>
                  <a:lnTo>
                    <a:pt x="7092442" y="2741930"/>
                  </a:lnTo>
                  <a:cubicBezTo>
                    <a:pt x="7092442" y="2821686"/>
                    <a:pt x="7027799" y="2886202"/>
                    <a:pt x="6948170" y="2886202"/>
                  </a:cubicBezTo>
                  <a:lnTo>
                    <a:pt x="144272" y="2886202"/>
                  </a:lnTo>
                  <a:cubicBezTo>
                    <a:pt x="64643" y="2886329"/>
                    <a:pt x="0" y="2821686"/>
                    <a:pt x="0" y="274193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2435840" y="5783580"/>
            <a:ext cx="1005840" cy="1005840"/>
            <a:chOff x="0" y="0"/>
            <a:chExt cx="1341120" cy="134112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341120" cy="1341120"/>
            </a:xfrm>
            <a:custGeom>
              <a:avLst/>
              <a:gdLst/>
              <a:ahLst/>
              <a:cxnLst/>
              <a:rect l="l" t="t" r="r" b="b"/>
              <a:pathLst>
                <a:path w="1341120" h="1341120">
                  <a:moveTo>
                    <a:pt x="0" y="670560"/>
                  </a:moveTo>
                  <a:cubicBezTo>
                    <a:pt x="0" y="300228"/>
                    <a:pt x="300228" y="0"/>
                    <a:pt x="670560" y="0"/>
                  </a:cubicBezTo>
                  <a:cubicBezTo>
                    <a:pt x="1040892" y="0"/>
                    <a:pt x="1341120" y="300228"/>
                    <a:pt x="1341120" y="670560"/>
                  </a:cubicBezTo>
                  <a:cubicBezTo>
                    <a:pt x="1341120" y="1040892"/>
                    <a:pt x="1040892" y="1341120"/>
                    <a:pt x="670560" y="1341120"/>
                  </a:cubicBezTo>
                  <a:cubicBezTo>
                    <a:pt x="300228" y="1341120"/>
                    <a:pt x="0" y="1040892"/>
                    <a:pt x="0" y="6705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2687300" y="6035040"/>
            <a:ext cx="502920" cy="502920"/>
            <a:chOff x="0" y="0"/>
            <a:chExt cx="670560" cy="670560"/>
          </a:xfrm>
        </p:grpSpPr>
        <p:sp>
          <p:nvSpPr>
            <p:cNvPr id="68" name="Freeform 68" descr="FaHandshake.png"/>
            <p:cNvSpPr/>
            <p:nvPr/>
          </p:nvSpPr>
          <p:spPr>
            <a:xfrm>
              <a:off x="0" y="0"/>
              <a:ext cx="670560" cy="670560"/>
            </a:xfrm>
            <a:custGeom>
              <a:avLst/>
              <a:gdLst/>
              <a:ahLst/>
              <a:cxnLst/>
              <a:rect l="l" t="t" r="r" b="b"/>
              <a:pathLst>
                <a:path w="670560" h="670560">
                  <a:moveTo>
                    <a:pt x="0" y="0"/>
                  </a:moveTo>
                  <a:lnTo>
                    <a:pt x="670560" y="0"/>
                  </a:lnTo>
                  <a:lnTo>
                    <a:pt x="670560" y="670560"/>
                  </a:lnTo>
                  <a:lnTo>
                    <a:pt x="0" y="670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3716000" y="5532120"/>
            <a:ext cx="3474720" cy="640080"/>
            <a:chOff x="0" y="0"/>
            <a:chExt cx="4632960" cy="85344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4632960" cy="853440"/>
            </a:xfrm>
            <a:custGeom>
              <a:avLst/>
              <a:gdLst/>
              <a:ahLst/>
              <a:cxnLst/>
              <a:rect l="l" t="t" r="r" b="b"/>
              <a:pathLst>
                <a:path w="4632960" h="853440">
                  <a:moveTo>
                    <a:pt x="0" y="0"/>
                  </a:moveTo>
                  <a:lnTo>
                    <a:pt x="4632960" y="0"/>
                  </a:lnTo>
                  <a:lnTo>
                    <a:pt x="4632960" y="853440"/>
                  </a:lnTo>
                  <a:lnTo>
                    <a:pt x="0" y="853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5775" b="-5577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57150"/>
              <a:ext cx="4632960" cy="9105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Compras</a:t>
              </a:r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13716000" y="6236970"/>
            <a:ext cx="3474720" cy="685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negocia sem premissa tributária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914400" y="7772400"/>
            <a:ext cx="16459200" cy="1005840"/>
            <a:chOff x="0" y="0"/>
            <a:chExt cx="21945600" cy="134112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21945600" cy="1341120"/>
            </a:xfrm>
            <a:custGeom>
              <a:avLst/>
              <a:gdLst/>
              <a:ahLst/>
              <a:cxnLst/>
              <a:rect l="l" t="t" r="r" b="b"/>
              <a:pathLst>
                <a:path w="21945600" h="1341120">
                  <a:moveTo>
                    <a:pt x="0" y="0"/>
                  </a:moveTo>
                  <a:lnTo>
                    <a:pt x="21945600" y="0"/>
                  </a:lnTo>
                  <a:lnTo>
                    <a:pt x="2194560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8846" b="-26884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66675"/>
              <a:ext cx="21945600" cy="14077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079"/>
                </a:lnSpc>
              </a:pPr>
              <a:r>
                <a:rPr lang="en-US" sz="33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 o escritório costuma ser chamado quando as verdades </a:t>
              </a:r>
              <a:r>
                <a:rPr lang="en-US" sz="3399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já divergiram</a:t>
              </a:r>
              <a:r>
                <a:rPr lang="en-US" sz="33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.</a:t>
              </a:r>
            </a:p>
          </p:txBody>
        </p:sp>
      </p:grpSp>
      <p:sp>
        <p:nvSpPr>
          <p:cNvPr id="76" name="TextBox 76"/>
          <p:cNvSpPr txBox="1"/>
          <p:nvPr/>
        </p:nvSpPr>
        <p:spPr>
          <a:xfrm>
            <a:off x="-6949440" y="9661841"/>
            <a:ext cx="1645920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 b="1" spc="119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77" name="Group 77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09874" y="2034540"/>
            <a:ext cx="14173200" cy="6217920"/>
            <a:chOff x="0" y="0"/>
            <a:chExt cx="18897600" cy="829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897600" cy="8290560"/>
            </a:xfrm>
            <a:custGeom>
              <a:avLst/>
              <a:gdLst/>
              <a:ahLst/>
              <a:cxnLst/>
              <a:rect l="l" t="t" r="r" b="b"/>
              <a:pathLst>
                <a:path w="18897600" h="8290560">
                  <a:moveTo>
                    <a:pt x="0" y="0"/>
                  </a:moveTo>
                  <a:lnTo>
                    <a:pt x="18897600" y="0"/>
                  </a:lnTo>
                  <a:lnTo>
                    <a:pt x="18897600" y="8290560"/>
                  </a:lnTo>
                  <a:lnTo>
                    <a:pt x="0" y="829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288" r="-628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18897600" cy="82810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526"/>
                </a:lnSpc>
              </a:pPr>
              <a:r>
                <a:rPr lang="en-US" sz="63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Sem normativo interno, a empresa terceiriza a </a:t>
              </a:r>
              <a:r>
                <a:rPr lang="en-US" sz="6399" b="1">
                  <a:solidFill>
                    <a:srgbClr val="E4C77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interpretação</a:t>
              </a:r>
              <a:r>
                <a:rPr lang="en-US" sz="63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para o </a:t>
              </a:r>
              <a:r>
                <a:rPr lang="en-US" sz="6399" b="1">
                  <a:solidFill>
                    <a:srgbClr val="E4C77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improviso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7010190" y="9751376"/>
            <a:ext cx="1645920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 b="1" spc="119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4572000" cy="502920"/>
            <a:chOff x="0" y="0"/>
            <a:chExt cx="60960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96000" cy="670560"/>
            </a:xfrm>
            <a:custGeom>
              <a:avLst/>
              <a:gdLst/>
              <a:ahLst/>
              <a:cxnLst/>
              <a:rect l="l" t="t" r="r" b="b"/>
              <a:pathLst>
                <a:path w="6096000" h="670560">
                  <a:moveTo>
                    <a:pt x="0" y="335280"/>
                  </a:moveTo>
                  <a:cubicBezTo>
                    <a:pt x="0" y="150114"/>
                    <a:pt x="150114" y="0"/>
                    <a:pt x="335280" y="0"/>
                  </a:cubicBezTo>
                  <a:lnTo>
                    <a:pt x="5760720" y="0"/>
                  </a:lnTo>
                  <a:cubicBezTo>
                    <a:pt x="5945886" y="0"/>
                    <a:pt x="6096000" y="150114"/>
                    <a:pt x="6096000" y="335280"/>
                  </a:cubicBezTo>
                  <a:cubicBezTo>
                    <a:pt x="6096000" y="520446"/>
                    <a:pt x="5945886" y="670560"/>
                    <a:pt x="5760720" y="670560"/>
                  </a:cubicBezTo>
                  <a:lnTo>
                    <a:pt x="335280" y="670560"/>
                  </a:lnTo>
                  <a:cubicBezTo>
                    <a:pt x="150114" y="670560"/>
                    <a:pt x="0" y="520446"/>
                    <a:pt x="0" y="3352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5568" y="818388"/>
            <a:ext cx="329184" cy="329184"/>
            <a:chOff x="0" y="0"/>
            <a:chExt cx="438912" cy="438912"/>
          </a:xfrm>
        </p:grpSpPr>
        <p:sp>
          <p:nvSpPr>
            <p:cNvPr id="12" name="Freeform 12" descr="FaExclamationTriangle.png"/>
            <p:cNvSpPr/>
            <p:nvPr/>
          </p:nvSpPr>
          <p:spPr>
            <a:xfrm>
              <a:off x="0" y="0"/>
              <a:ext cx="438912" cy="438912"/>
            </a:xfrm>
            <a:custGeom>
              <a:avLst/>
              <a:gdLst/>
              <a:ahLst/>
              <a:cxnLst/>
              <a:rect l="l" t="t" r="r" b="b"/>
              <a:pathLst>
                <a:path w="438912" h="438912">
                  <a:moveTo>
                    <a:pt x="0" y="0"/>
                  </a:moveTo>
                  <a:lnTo>
                    <a:pt x="438912" y="0"/>
                  </a:lnTo>
                  <a:lnTo>
                    <a:pt x="438912" y="438912"/>
                  </a:lnTo>
                  <a:lnTo>
                    <a:pt x="0" y="438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91640" y="731520"/>
            <a:ext cx="3657600" cy="502920"/>
            <a:chOff x="0" y="0"/>
            <a:chExt cx="4876800" cy="6705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76800" cy="670560"/>
            </a:xfrm>
            <a:custGeom>
              <a:avLst/>
              <a:gdLst/>
              <a:ahLst/>
              <a:cxnLst/>
              <a:rect l="l" t="t" r="r" b="b"/>
              <a:pathLst>
                <a:path w="4876800" h="670560">
                  <a:moveTo>
                    <a:pt x="0" y="0"/>
                  </a:moveTo>
                  <a:lnTo>
                    <a:pt x="4876800" y="0"/>
                  </a:lnTo>
                  <a:lnTo>
                    <a:pt x="48768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8768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PONTO DE ATENÇÃO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escritório carrega dois papéis e dois riscos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06466" y="2780986"/>
            <a:ext cx="8062598" cy="5045078"/>
            <a:chOff x="0" y="0"/>
            <a:chExt cx="10750131" cy="672677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750042" cy="6726683"/>
            </a:xfrm>
            <a:custGeom>
              <a:avLst/>
              <a:gdLst/>
              <a:ahLst/>
              <a:cxnLst/>
              <a:rect l="l" t="t" r="r" b="b"/>
              <a:pathLst>
                <a:path w="10750042" h="6726683">
                  <a:moveTo>
                    <a:pt x="0" y="336296"/>
                  </a:moveTo>
                  <a:cubicBezTo>
                    <a:pt x="0" y="150622"/>
                    <a:pt x="150622" y="0"/>
                    <a:pt x="336296" y="0"/>
                  </a:cubicBezTo>
                  <a:lnTo>
                    <a:pt x="10413746" y="0"/>
                  </a:lnTo>
                  <a:cubicBezTo>
                    <a:pt x="10599547" y="0"/>
                    <a:pt x="10750042" y="150622"/>
                    <a:pt x="10750042" y="336296"/>
                  </a:cubicBezTo>
                  <a:lnTo>
                    <a:pt x="10750042" y="6390386"/>
                  </a:lnTo>
                  <a:cubicBezTo>
                    <a:pt x="10750042" y="6576187"/>
                    <a:pt x="10599420" y="6726682"/>
                    <a:pt x="10413746" y="6726682"/>
                  </a:cubicBezTo>
                  <a:lnTo>
                    <a:pt x="336296" y="6726682"/>
                  </a:lnTo>
                  <a:cubicBezTo>
                    <a:pt x="150622" y="6726809"/>
                    <a:pt x="0" y="6576187"/>
                    <a:pt x="0" y="639038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4440" y="3154680"/>
            <a:ext cx="1188720" cy="1188720"/>
            <a:chOff x="0" y="0"/>
            <a:chExt cx="1584960" cy="15849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84960" cy="1584960"/>
            </a:xfrm>
            <a:custGeom>
              <a:avLst/>
              <a:gdLst/>
              <a:ahLst/>
              <a:cxnLst/>
              <a:rect l="l" t="t" r="r" b="b"/>
              <a:pathLst>
                <a:path w="1584960" h="1584960">
                  <a:moveTo>
                    <a:pt x="0" y="792480"/>
                  </a:moveTo>
                  <a:cubicBezTo>
                    <a:pt x="0" y="354838"/>
                    <a:pt x="354838" y="0"/>
                    <a:pt x="792480" y="0"/>
                  </a:cubicBezTo>
                  <a:cubicBezTo>
                    <a:pt x="1230122" y="0"/>
                    <a:pt x="1584960" y="354838"/>
                    <a:pt x="1584960" y="792480"/>
                  </a:cubicBezTo>
                  <a:cubicBezTo>
                    <a:pt x="1584960" y="1230122"/>
                    <a:pt x="1230122" y="1584960"/>
                    <a:pt x="792480" y="1584960"/>
                  </a:cubicBezTo>
                  <a:cubicBezTo>
                    <a:pt x="354838" y="1584960"/>
                    <a:pt x="0" y="1230122"/>
                    <a:pt x="0" y="7924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31620" y="3451860"/>
            <a:ext cx="594360" cy="594360"/>
            <a:chOff x="0" y="0"/>
            <a:chExt cx="792480" cy="792480"/>
          </a:xfrm>
        </p:grpSpPr>
        <p:sp>
          <p:nvSpPr>
            <p:cNvPr id="22" name="Freeform 22" descr="FaBuilding.png"/>
            <p:cNvSpPr/>
            <p:nvPr/>
          </p:nvSpPr>
          <p:spPr>
            <a:xfrm>
              <a:off x="0" y="0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80" h="792480">
                  <a:moveTo>
                    <a:pt x="0" y="0"/>
                  </a:moveTo>
                  <a:lnTo>
                    <a:pt x="792480" y="0"/>
                  </a:lnTo>
                  <a:lnTo>
                    <a:pt x="792480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697480" y="3200400"/>
            <a:ext cx="5943600" cy="1097280"/>
            <a:chOff x="0" y="0"/>
            <a:chExt cx="7924800" cy="1463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924800" cy="1463040"/>
            </a:xfrm>
            <a:custGeom>
              <a:avLst/>
              <a:gdLst/>
              <a:ahLst/>
              <a:cxnLst/>
              <a:rect l="l" t="t" r="r" b="b"/>
              <a:pathLst>
                <a:path w="7924800" h="1463040">
                  <a:moveTo>
                    <a:pt x="0" y="0"/>
                  </a:moveTo>
                  <a:lnTo>
                    <a:pt x="7924800" y="0"/>
                  </a:lnTo>
                  <a:lnTo>
                    <a:pt x="79248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5543" b="-5554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7924800" cy="15106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75"/>
                </a:lnSpc>
              </a:pPr>
              <a:r>
                <a:rPr lang="en-US" sz="33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 escritório como empresa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828800" y="4438650"/>
            <a:ext cx="6254496" cy="329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5755" lvl="1" indent="-162877" algn="l">
              <a:lnSpc>
                <a:spcPts val="323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Honorários com a nova carga tributária</a:t>
            </a:r>
          </a:p>
          <a:p>
            <a:pPr marL="325755" lvl="1" indent="-162877" algn="l">
              <a:lnSpc>
                <a:spcPts val="323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Contratos e cláusulas de responsabilidade</a:t>
            </a:r>
          </a:p>
          <a:p>
            <a:pPr marL="325755" lvl="1" indent="-162877" algn="l">
              <a:lnSpc>
                <a:spcPts val="323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Sistemas, cadastros e emissão própria</a:t>
            </a:r>
          </a:p>
          <a:p>
            <a:pPr marL="325755" lvl="1" indent="-162877" algn="l">
              <a:lnSpc>
                <a:spcPts val="323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Equipe treinada, critérios uniformes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318946" y="2780986"/>
            <a:ext cx="8062598" cy="5045078"/>
            <a:chOff x="0" y="0"/>
            <a:chExt cx="10750131" cy="672677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750042" cy="6726683"/>
            </a:xfrm>
            <a:custGeom>
              <a:avLst/>
              <a:gdLst/>
              <a:ahLst/>
              <a:cxnLst/>
              <a:rect l="l" t="t" r="r" b="b"/>
              <a:pathLst>
                <a:path w="10750042" h="6726683">
                  <a:moveTo>
                    <a:pt x="0" y="336296"/>
                  </a:moveTo>
                  <a:cubicBezTo>
                    <a:pt x="0" y="150622"/>
                    <a:pt x="150622" y="0"/>
                    <a:pt x="336296" y="0"/>
                  </a:cubicBezTo>
                  <a:lnTo>
                    <a:pt x="10413746" y="0"/>
                  </a:lnTo>
                  <a:cubicBezTo>
                    <a:pt x="10599547" y="0"/>
                    <a:pt x="10750042" y="150622"/>
                    <a:pt x="10750042" y="336296"/>
                  </a:cubicBezTo>
                  <a:lnTo>
                    <a:pt x="10750042" y="6390386"/>
                  </a:lnTo>
                  <a:cubicBezTo>
                    <a:pt x="10750042" y="6576187"/>
                    <a:pt x="10599420" y="6726682"/>
                    <a:pt x="10413746" y="6726682"/>
                  </a:cubicBezTo>
                  <a:lnTo>
                    <a:pt x="336296" y="6726682"/>
                  </a:lnTo>
                  <a:cubicBezTo>
                    <a:pt x="150622" y="6726809"/>
                    <a:pt x="0" y="6576187"/>
                    <a:pt x="0" y="639038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646920" y="3154680"/>
            <a:ext cx="1188720" cy="1188720"/>
            <a:chOff x="0" y="0"/>
            <a:chExt cx="1584960" cy="158496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584960" cy="1584960"/>
            </a:xfrm>
            <a:custGeom>
              <a:avLst/>
              <a:gdLst/>
              <a:ahLst/>
              <a:cxnLst/>
              <a:rect l="l" t="t" r="r" b="b"/>
              <a:pathLst>
                <a:path w="1584960" h="1584960">
                  <a:moveTo>
                    <a:pt x="0" y="792480"/>
                  </a:moveTo>
                  <a:cubicBezTo>
                    <a:pt x="0" y="354838"/>
                    <a:pt x="354838" y="0"/>
                    <a:pt x="792480" y="0"/>
                  </a:cubicBezTo>
                  <a:cubicBezTo>
                    <a:pt x="1230122" y="0"/>
                    <a:pt x="1584960" y="354838"/>
                    <a:pt x="1584960" y="792480"/>
                  </a:cubicBezTo>
                  <a:cubicBezTo>
                    <a:pt x="1584960" y="1230122"/>
                    <a:pt x="1230122" y="1584960"/>
                    <a:pt x="792480" y="1584960"/>
                  </a:cubicBezTo>
                  <a:cubicBezTo>
                    <a:pt x="354838" y="1584960"/>
                    <a:pt x="0" y="1230122"/>
                    <a:pt x="0" y="7924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44100" y="3451860"/>
            <a:ext cx="594360" cy="594360"/>
            <a:chOff x="0" y="0"/>
            <a:chExt cx="792480" cy="792480"/>
          </a:xfrm>
        </p:grpSpPr>
        <p:sp>
          <p:nvSpPr>
            <p:cNvPr id="32" name="Freeform 32" descr="FaUserTie.png"/>
            <p:cNvSpPr/>
            <p:nvPr/>
          </p:nvSpPr>
          <p:spPr>
            <a:xfrm>
              <a:off x="0" y="0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80" h="792480">
                  <a:moveTo>
                    <a:pt x="0" y="0"/>
                  </a:moveTo>
                  <a:lnTo>
                    <a:pt x="792480" y="0"/>
                  </a:lnTo>
                  <a:lnTo>
                    <a:pt x="792480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109960" y="3200400"/>
            <a:ext cx="5943600" cy="1097280"/>
            <a:chOff x="0" y="0"/>
            <a:chExt cx="7924800" cy="1463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924800" cy="1463040"/>
            </a:xfrm>
            <a:custGeom>
              <a:avLst/>
              <a:gdLst/>
              <a:ahLst/>
              <a:cxnLst/>
              <a:rect l="l" t="t" r="r" b="b"/>
              <a:pathLst>
                <a:path w="7924800" h="1463040">
                  <a:moveTo>
                    <a:pt x="0" y="0"/>
                  </a:moveTo>
                  <a:lnTo>
                    <a:pt x="7924800" y="0"/>
                  </a:lnTo>
                  <a:lnTo>
                    <a:pt x="79248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5543" b="-5554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7924800" cy="15106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75"/>
                </a:lnSpc>
              </a:pPr>
              <a:r>
                <a:rPr lang="en-US" sz="33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 escritório como consultor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9875520" y="4754880"/>
            <a:ext cx="6949440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Interpretação entregue ao cliente</a:t>
            </a:r>
          </a:p>
          <a:p>
            <a:pPr marL="361950" lvl="1" indent="-180975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Parametrização validada em sistemas</a:t>
            </a:r>
          </a:p>
          <a:p>
            <a:pPr marL="361950" lvl="1" indent="-180975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Orientação registrada e rastreável</a:t>
            </a:r>
          </a:p>
          <a:p>
            <a:pPr marL="361950" lvl="1" indent="-180975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Alertas quando a norma muda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914400" y="8092440"/>
            <a:ext cx="16459200" cy="731520"/>
            <a:chOff x="0" y="0"/>
            <a:chExt cx="21945600" cy="97536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945600" cy="975360"/>
            </a:xfrm>
            <a:custGeom>
              <a:avLst/>
              <a:gdLst/>
              <a:ahLst/>
              <a:cxnLst/>
              <a:rect l="l" t="t" r="r" b="b"/>
              <a:pathLst>
                <a:path w="21945600" h="97536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88413" b="-38841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66675"/>
              <a:ext cx="21945600" cy="10420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Primeiro organize a sua casa. Depois, oriente o cliente com a mesma disciplina.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-6858000" y="9661841"/>
            <a:ext cx="1645920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 b="1" spc="119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2 · O RISCO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Um normativo interno deve: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466" y="2780986"/>
            <a:ext cx="8108318" cy="1707518"/>
            <a:chOff x="0" y="0"/>
            <a:chExt cx="10811091" cy="227669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1002" cy="2276602"/>
            </a:xfrm>
            <a:custGeom>
              <a:avLst/>
              <a:gdLst/>
              <a:ahLst/>
              <a:cxnLst/>
              <a:rect l="l" t="t" r="r" b="b"/>
              <a:pathLst>
                <a:path w="10811002" h="2276602">
                  <a:moveTo>
                    <a:pt x="0" y="113792"/>
                  </a:moveTo>
                  <a:cubicBezTo>
                    <a:pt x="0" y="50927"/>
                    <a:pt x="50927" y="0"/>
                    <a:pt x="113792" y="0"/>
                  </a:cubicBezTo>
                  <a:lnTo>
                    <a:pt x="10697210" y="0"/>
                  </a:lnTo>
                  <a:cubicBezTo>
                    <a:pt x="10760075" y="0"/>
                    <a:pt x="10811002" y="50927"/>
                    <a:pt x="10811002" y="113792"/>
                  </a:cubicBezTo>
                  <a:lnTo>
                    <a:pt x="10811002" y="2162810"/>
                  </a:lnTo>
                  <a:cubicBezTo>
                    <a:pt x="10811002" y="2225675"/>
                    <a:pt x="10760075" y="2276602"/>
                    <a:pt x="10697210" y="2276602"/>
                  </a:cubicBezTo>
                  <a:lnTo>
                    <a:pt x="113792" y="2276602"/>
                  </a:lnTo>
                  <a:cubicBezTo>
                    <a:pt x="50927" y="2276602"/>
                    <a:pt x="0" y="2225675"/>
                    <a:pt x="0" y="216281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25880" y="2788920"/>
            <a:ext cx="1371600" cy="1691640"/>
            <a:chOff x="0" y="0"/>
            <a:chExt cx="1828800" cy="22555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28800" cy="2255520"/>
            </a:xfrm>
            <a:custGeom>
              <a:avLst/>
              <a:gdLst/>
              <a:ahLst/>
              <a:cxnLst/>
              <a:rect l="l" t="t" r="r" b="b"/>
              <a:pathLst>
                <a:path w="1828800" h="2255520">
                  <a:moveTo>
                    <a:pt x="0" y="0"/>
                  </a:moveTo>
                  <a:lnTo>
                    <a:pt x="1828800" y="0"/>
                  </a:lnTo>
                  <a:lnTo>
                    <a:pt x="1828800" y="2255520"/>
                  </a:lnTo>
                  <a:lnTo>
                    <a:pt x="0" y="2255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8241" r="-10824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85725"/>
              <a:ext cx="1828800" cy="23412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834640" y="2880360"/>
            <a:ext cx="5897880" cy="1508760"/>
            <a:chOff x="0" y="0"/>
            <a:chExt cx="7863840" cy="20116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863839" cy="2011680"/>
            </a:xfrm>
            <a:custGeom>
              <a:avLst/>
              <a:gdLst/>
              <a:ahLst/>
              <a:cxnLst/>
              <a:rect l="l" t="t" r="r" b="b"/>
              <a:pathLst>
                <a:path w="7863839" h="2011680">
                  <a:moveTo>
                    <a:pt x="0" y="0"/>
                  </a:moveTo>
                  <a:lnTo>
                    <a:pt x="7863839" y="0"/>
                  </a:lnTo>
                  <a:lnTo>
                    <a:pt x="7863839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68" b="-261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7863840" cy="1992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19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Transformar leitura jurídica em regra aplicável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06466" y="4746946"/>
            <a:ext cx="8108318" cy="1707518"/>
            <a:chOff x="0" y="0"/>
            <a:chExt cx="10811091" cy="227669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811002" cy="2276602"/>
            </a:xfrm>
            <a:custGeom>
              <a:avLst/>
              <a:gdLst/>
              <a:ahLst/>
              <a:cxnLst/>
              <a:rect l="l" t="t" r="r" b="b"/>
              <a:pathLst>
                <a:path w="10811002" h="2276602">
                  <a:moveTo>
                    <a:pt x="0" y="113792"/>
                  </a:moveTo>
                  <a:cubicBezTo>
                    <a:pt x="0" y="50927"/>
                    <a:pt x="50927" y="0"/>
                    <a:pt x="113792" y="0"/>
                  </a:cubicBezTo>
                  <a:lnTo>
                    <a:pt x="10697210" y="0"/>
                  </a:lnTo>
                  <a:cubicBezTo>
                    <a:pt x="10760075" y="0"/>
                    <a:pt x="10811002" y="50927"/>
                    <a:pt x="10811002" y="113792"/>
                  </a:cubicBezTo>
                  <a:lnTo>
                    <a:pt x="10811002" y="2162810"/>
                  </a:lnTo>
                  <a:cubicBezTo>
                    <a:pt x="10811002" y="2225675"/>
                    <a:pt x="10760075" y="2276602"/>
                    <a:pt x="10697210" y="2276602"/>
                  </a:cubicBezTo>
                  <a:lnTo>
                    <a:pt x="113792" y="2276602"/>
                  </a:lnTo>
                  <a:cubicBezTo>
                    <a:pt x="50927" y="2276602"/>
                    <a:pt x="0" y="2225675"/>
                    <a:pt x="0" y="216281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25880" y="4754880"/>
            <a:ext cx="1371600" cy="1691640"/>
            <a:chOff x="0" y="0"/>
            <a:chExt cx="1828800" cy="225552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28800" cy="2255520"/>
            </a:xfrm>
            <a:custGeom>
              <a:avLst/>
              <a:gdLst/>
              <a:ahLst/>
              <a:cxnLst/>
              <a:rect l="l" t="t" r="r" b="b"/>
              <a:pathLst>
                <a:path w="1828800" h="2255520">
                  <a:moveTo>
                    <a:pt x="0" y="0"/>
                  </a:moveTo>
                  <a:lnTo>
                    <a:pt x="1828800" y="0"/>
                  </a:lnTo>
                  <a:lnTo>
                    <a:pt x="1828800" y="2255520"/>
                  </a:lnTo>
                  <a:lnTo>
                    <a:pt x="0" y="2255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8241" r="-10824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85725"/>
              <a:ext cx="1828800" cy="23412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02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834640" y="4846320"/>
            <a:ext cx="5897880" cy="1508760"/>
            <a:chOff x="0" y="0"/>
            <a:chExt cx="7863840" cy="20116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863839" cy="2011680"/>
            </a:xfrm>
            <a:custGeom>
              <a:avLst/>
              <a:gdLst/>
              <a:ahLst/>
              <a:cxnLst/>
              <a:rect l="l" t="t" r="r" b="b"/>
              <a:pathLst>
                <a:path w="7863839" h="2011680">
                  <a:moveTo>
                    <a:pt x="0" y="0"/>
                  </a:moveTo>
                  <a:lnTo>
                    <a:pt x="7863839" y="0"/>
                  </a:lnTo>
                  <a:lnTo>
                    <a:pt x="7863839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68" b="-261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9050"/>
              <a:ext cx="7863840" cy="1992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19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Uniformizar critérios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06466" y="6712906"/>
            <a:ext cx="8108318" cy="1707518"/>
            <a:chOff x="0" y="0"/>
            <a:chExt cx="10811091" cy="227669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811002" cy="2276602"/>
            </a:xfrm>
            <a:custGeom>
              <a:avLst/>
              <a:gdLst/>
              <a:ahLst/>
              <a:cxnLst/>
              <a:rect l="l" t="t" r="r" b="b"/>
              <a:pathLst>
                <a:path w="10811002" h="2276602">
                  <a:moveTo>
                    <a:pt x="0" y="113792"/>
                  </a:moveTo>
                  <a:cubicBezTo>
                    <a:pt x="0" y="50927"/>
                    <a:pt x="50927" y="0"/>
                    <a:pt x="113792" y="0"/>
                  </a:cubicBezTo>
                  <a:lnTo>
                    <a:pt x="10697210" y="0"/>
                  </a:lnTo>
                  <a:cubicBezTo>
                    <a:pt x="10760075" y="0"/>
                    <a:pt x="10811002" y="50927"/>
                    <a:pt x="10811002" y="113792"/>
                  </a:cubicBezTo>
                  <a:lnTo>
                    <a:pt x="10811002" y="2162810"/>
                  </a:lnTo>
                  <a:cubicBezTo>
                    <a:pt x="10811002" y="2225675"/>
                    <a:pt x="10760075" y="2276602"/>
                    <a:pt x="10697210" y="2276602"/>
                  </a:cubicBezTo>
                  <a:lnTo>
                    <a:pt x="113792" y="2276602"/>
                  </a:lnTo>
                  <a:cubicBezTo>
                    <a:pt x="50927" y="2276602"/>
                    <a:pt x="0" y="2225675"/>
                    <a:pt x="0" y="216281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25880" y="6720840"/>
            <a:ext cx="1371600" cy="1691640"/>
            <a:chOff x="0" y="0"/>
            <a:chExt cx="1828800" cy="22555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28800" cy="2255520"/>
            </a:xfrm>
            <a:custGeom>
              <a:avLst/>
              <a:gdLst/>
              <a:ahLst/>
              <a:cxnLst/>
              <a:rect l="l" t="t" r="r" b="b"/>
              <a:pathLst>
                <a:path w="1828800" h="2255520">
                  <a:moveTo>
                    <a:pt x="0" y="0"/>
                  </a:moveTo>
                  <a:lnTo>
                    <a:pt x="1828800" y="0"/>
                  </a:lnTo>
                  <a:lnTo>
                    <a:pt x="1828800" y="2255520"/>
                  </a:lnTo>
                  <a:lnTo>
                    <a:pt x="0" y="2255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8241" r="-10824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85725"/>
              <a:ext cx="1828800" cy="23412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03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834640" y="6812280"/>
            <a:ext cx="5897880" cy="1508760"/>
            <a:chOff x="0" y="0"/>
            <a:chExt cx="7863840" cy="201168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863839" cy="2011680"/>
            </a:xfrm>
            <a:custGeom>
              <a:avLst/>
              <a:gdLst/>
              <a:ahLst/>
              <a:cxnLst/>
              <a:rect l="l" t="t" r="r" b="b"/>
              <a:pathLst>
                <a:path w="7863839" h="2011680">
                  <a:moveTo>
                    <a:pt x="0" y="0"/>
                  </a:moveTo>
                  <a:lnTo>
                    <a:pt x="7863839" y="0"/>
                  </a:lnTo>
                  <a:lnTo>
                    <a:pt x="7863839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68" b="-261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19050"/>
              <a:ext cx="7863840" cy="1992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19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Reduzir subjetividade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273226" y="2780986"/>
            <a:ext cx="8108318" cy="1707518"/>
            <a:chOff x="0" y="0"/>
            <a:chExt cx="10811091" cy="227669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811002" cy="2276602"/>
            </a:xfrm>
            <a:custGeom>
              <a:avLst/>
              <a:gdLst/>
              <a:ahLst/>
              <a:cxnLst/>
              <a:rect l="l" t="t" r="r" b="b"/>
              <a:pathLst>
                <a:path w="10811002" h="2276602">
                  <a:moveTo>
                    <a:pt x="0" y="113792"/>
                  </a:moveTo>
                  <a:cubicBezTo>
                    <a:pt x="0" y="50927"/>
                    <a:pt x="50927" y="0"/>
                    <a:pt x="113792" y="0"/>
                  </a:cubicBezTo>
                  <a:lnTo>
                    <a:pt x="10697210" y="0"/>
                  </a:lnTo>
                  <a:cubicBezTo>
                    <a:pt x="10760075" y="0"/>
                    <a:pt x="10811002" y="50927"/>
                    <a:pt x="10811002" y="113792"/>
                  </a:cubicBezTo>
                  <a:lnTo>
                    <a:pt x="10811002" y="2162810"/>
                  </a:lnTo>
                  <a:cubicBezTo>
                    <a:pt x="10811002" y="2225675"/>
                    <a:pt x="10760075" y="2276602"/>
                    <a:pt x="10697210" y="2276602"/>
                  </a:cubicBezTo>
                  <a:lnTo>
                    <a:pt x="113792" y="2276602"/>
                  </a:lnTo>
                  <a:cubicBezTo>
                    <a:pt x="50927" y="2276602"/>
                    <a:pt x="0" y="2225675"/>
                    <a:pt x="0" y="216281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692640" y="2788920"/>
            <a:ext cx="1371600" cy="1691640"/>
            <a:chOff x="0" y="0"/>
            <a:chExt cx="1828800" cy="225552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28800" cy="2255520"/>
            </a:xfrm>
            <a:custGeom>
              <a:avLst/>
              <a:gdLst/>
              <a:ahLst/>
              <a:cxnLst/>
              <a:rect l="l" t="t" r="r" b="b"/>
              <a:pathLst>
                <a:path w="1828800" h="2255520">
                  <a:moveTo>
                    <a:pt x="0" y="0"/>
                  </a:moveTo>
                  <a:lnTo>
                    <a:pt x="1828800" y="0"/>
                  </a:lnTo>
                  <a:lnTo>
                    <a:pt x="1828800" y="2255520"/>
                  </a:lnTo>
                  <a:lnTo>
                    <a:pt x="0" y="2255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8241" r="-10824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85725"/>
              <a:ext cx="1828800" cy="23412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04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201400" y="2880360"/>
            <a:ext cx="5897880" cy="1508760"/>
            <a:chOff x="0" y="0"/>
            <a:chExt cx="7863840" cy="201168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7863839" cy="2011680"/>
            </a:xfrm>
            <a:custGeom>
              <a:avLst/>
              <a:gdLst/>
              <a:ahLst/>
              <a:cxnLst/>
              <a:rect l="l" t="t" r="r" b="b"/>
              <a:pathLst>
                <a:path w="7863839" h="2011680">
                  <a:moveTo>
                    <a:pt x="0" y="0"/>
                  </a:moveTo>
                  <a:lnTo>
                    <a:pt x="7863839" y="0"/>
                  </a:lnTo>
                  <a:lnTo>
                    <a:pt x="7863839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68" b="-261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19050"/>
              <a:ext cx="7863840" cy="1992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19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Definir responsáveis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273226" y="4746946"/>
            <a:ext cx="8108318" cy="1707518"/>
            <a:chOff x="0" y="0"/>
            <a:chExt cx="10811091" cy="227669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811002" cy="2276602"/>
            </a:xfrm>
            <a:custGeom>
              <a:avLst/>
              <a:gdLst/>
              <a:ahLst/>
              <a:cxnLst/>
              <a:rect l="l" t="t" r="r" b="b"/>
              <a:pathLst>
                <a:path w="10811002" h="2276602">
                  <a:moveTo>
                    <a:pt x="0" y="113792"/>
                  </a:moveTo>
                  <a:cubicBezTo>
                    <a:pt x="0" y="50927"/>
                    <a:pt x="50927" y="0"/>
                    <a:pt x="113792" y="0"/>
                  </a:cubicBezTo>
                  <a:lnTo>
                    <a:pt x="10697210" y="0"/>
                  </a:lnTo>
                  <a:cubicBezTo>
                    <a:pt x="10760075" y="0"/>
                    <a:pt x="10811002" y="50927"/>
                    <a:pt x="10811002" y="113792"/>
                  </a:cubicBezTo>
                  <a:lnTo>
                    <a:pt x="10811002" y="2162810"/>
                  </a:lnTo>
                  <a:cubicBezTo>
                    <a:pt x="10811002" y="2225675"/>
                    <a:pt x="10760075" y="2276602"/>
                    <a:pt x="10697210" y="2276602"/>
                  </a:cubicBezTo>
                  <a:lnTo>
                    <a:pt x="113792" y="2276602"/>
                  </a:lnTo>
                  <a:cubicBezTo>
                    <a:pt x="50927" y="2276602"/>
                    <a:pt x="0" y="2225675"/>
                    <a:pt x="0" y="216281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9692640" y="4754880"/>
            <a:ext cx="1371600" cy="1691640"/>
            <a:chOff x="0" y="0"/>
            <a:chExt cx="1828800" cy="225552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28800" cy="2255520"/>
            </a:xfrm>
            <a:custGeom>
              <a:avLst/>
              <a:gdLst/>
              <a:ahLst/>
              <a:cxnLst/>
              <a:rect l="l" t="t" r="r" b="b"/>
              <a:pathLst>
                <a:path w="1828800" h="2255520">
                  <a:moveTo>
                    <a:pt x="0" y="0"/>
                  </a:moveTo>
                  <a:lnTo>
                    <a:pt x="1828800" y="0"/>
                  </a:lnTo>
                  <a:lnTo>
                    <a:pt x="1828800" y="2255520"/>
                  </a:lnTo>
                  <a:lnTo>
                    <a:pt x="0" y="2255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8241" r="-10824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85725"/>
              <a:ext cx="1828800" cy="23412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05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201400" y="4846320"/>
            <a:ext cx="5897880" cy="1508760"/>
            <a:chOff x="0" y="0"/>
            <a:chExt cx="7863840" cy="201168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863839" cy="2011680"/>
            </a:xfrm>
            <a:custGeom>
              <a:avLst/>
              <a:gdLst/>
              <a:ahLst/>
              <a:cxnLst/>
              <a:rect l="l" t="t" r="r" b="b"/>
              <a:pathLst>
                <a:path w="7863839" h="2011680">
                  <a:moveTo>
                    <a:pt x="0" y="0"/>
                  </a:moveTo>
                  <a:lnTo>
                    <a:pt x="7863839" y="0"/>
                  </a:lnTo>
                  <a:lnTo>
                    <a:pt x="7863839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68" b="-261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19050"/>
              <a:ext cx="7863840" cy="1992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19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Documentar exceções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273226" y="6712906"/>
            <a:ext cx="8108318" cy="1707518"/>
            <a:chOff x="0" y="0"/>
            <a:chExt cx="10811091" cy="227669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0811002" cy="2276602"/>
            </a:xfrm>
            <a:custGeom>
              <a:avLst/>
              <a:gdLst/>
              <a:ahLst/>
              <a:cxnLst/>
              <a:rect l="l" t="t" r="r" b="b"/>
              <a:pathLst>
                <a:path w="10811002" h="2276602">
                  <a:moveTo>
                    <a:pt x="0" y="113792"/>
                  </a:moveTo>
                  <a:cubicBezTo>
                    <a:pt x="0" y="50927"/>
                    <a:pt x="50927" y="0"/>
                    <a:pt x="113792" y="0"/>
                  </a:cubicBezTo>
                  <a:lnTo>
                    <a:pt x="10697210" y="0"/>
                  </a:lnTo>
                  <a:cubicBezTo>
                    <a:pt x="10760075" y="0"/>
                    <a:pt x="10811002" y="50927"/>
                    <a:pt x="10811002" y="113792"/>
                  </a:cubicBezTo>
                  <a:lnTo>
                    <a:pt x="10811002" y="2162810"/>
                  </a:lnTo>
                  <a:cubicBezTo>
                    <a:pt x="10811002" y="2225675"/>
                    <a:pt x="10760075" y="2276602"/>
                    <a:pt x="10697210" y="2276602"/>
                  </a:cubicBezTo>
                  <a:lnTo>
                    <a:pt x="113792" y="2276602"/>
                  </a:lnTo>
                  <a:cubicBezTo>
                    <a:pt x="50927" y="2276602"/>
                    <a:pt x="0" y="2225675"/>
                    <a:pt x="0" y="216281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692640" y="6720840"/>
            <a:ext cx="1371600" cy="1691640"/>
            <a:chOff x="0" y="0"/>
            <a:chExt cx="1828800" cy="225552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28800" cy="2255520"/>
            </a:xfrm>
            <a:custGeom>
              <a:avLst/>
              <a:gdLst/>
              <a:ahLst/>
              <a:cxnLst/>
              <a:rect l="l" t="t" r="r" b="b"/>
              <a:pathLst>
                <a:path w="1828800" h="2255520">
                  <a:moveTo>
                    <a:pt x="0" y="0"/>
                  </a:moveTo>
                  <a:lnTo>
                    <a:pt x="1828800" y="0"/>
                  </a:lnTo>
                  <a:lnTo>
                    <a:pt x="1828800" y="2255520"/>
                  </a:lnTo>
                  <a:lnTo>
                    <a:pt x="0" y="2255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8241" r="-10824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85725"/>
              <a:ext cx="1828800" cy="23412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06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1201400" y="6812280"/>
            <a:ext cx="5897880" cy="1508760"/>
            <a:chOff x="0" y="0"/>
            <a:chExt cx="7863840" cy="201168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7863839" cy="2011680"/>
            </a:xfrm>
            <a:custGeom>
              <a:avLst/>
              <a:gdLst/>
              <a:ahLst/>
              <a:cxnLst/>
              <a:rect l="l" t="t" r="r" b="b"/>
              <a:pathLst>
                <a:path w="7863839" h="2011680">
                  <a:moveTo>
                    <a:pt x="0" y="0"/>
                  </a:moveTo>
                  <a:lnTo>
                    <a:pt x="7863839" y="0"/>
                  </a:lnTo>
                  <a:lnTo>
                    <a:pt x="7863839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168" b="-2616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19050"/>
              <a:ext cx="7863840" cy="1992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19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Suportar auditoria e rastreabilidade</a:t>
              </a:r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-690372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2 · O RISCO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 texto da lei à regra que roda no sistema</a:t>
            </a:r>
          </a:p>
        </p:txBody>
      </p:sp>
      <p:sp>
        <p:nvSpPr>
          <p:cNvPr id="13" name="AutoShape 13"/>
          <p:cNvSpPr/>
          <p:nvPr/>
        </p:nvSpPr>
        <p:spPr>
          <a:xfrm rot="5364660">
            <a:off x="-779907" y="5650230"/>
            <a:ext cx="4943104" cy="0"/>
          </a:xfrm>
          <a:prstGeom prst="line">
            <a:avLst/>
          </a:prstGeom>
          <a:ln w="38100" cap="rnd">
            <a:solidFill>
              <a:srgbClr val="B08F4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/>
          <p:nvPr/>
        </p:nvGrpSpPr>
        <p:grpSpPr>
          <a:xfrm>
            <a:off x="1348740" y="2880360"/>
            <a:ext cx="685800" cy="685800"/>
            <a:chOff x="0" y="0"/>
            <a:chExt cx="914400" cy="914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48740" y="2788920"/>
            <a:ext cx="685800" cy="868680"/>
            <a:chOff x="0" y="0"/>
            <a:chExt cx="914400" cy="115824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14400" cy="1158240"/>
            </a:xfrm>
            <a:custGeom>
              <a:avLst/>
              <a:gdLst/>
              <a:ahLst/>
              <a:cxnLst/>
              <a:rect l="l" t="t" r="r" b="b"/>
              <a:pathLst>
                <a:path w="914400" h="1158240">
                  <a:moveTo>
                    <a:pt x="0" y="0"/>
                  </a:moveTo>
                  <a:lnTo>
                    <a:pt x="914400" y="0"/>
                  </a:lnTo>
                  <a:lnTo>
                    <a:pt x="91440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2517" r="-11251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914400" cy="12153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743200" y="2788920"/>
            <a:ext cx="5852160" cy="868680"/>
            <a:chOff x="0" y="0"/>
            <a:chExt cx="7802880" cy="11582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802880" cy="1158240"/>
            </a:xfrm>
            <a:custGeom>
              <a:avLst/>
              <a:gdLst/>
              <a:ahLst/>
              <a:cxnLst/>
              <a:rect l="l" t="t" r="r" b="b"/>
              <a:pathLst>
                <a:path w="7802880" h="1158240">
                  <a:moveTo>
                    <a:pt x="0" y="0"/>
                  </a:moveTo>
                  <a:lnTo>
                    <a:pt x="7802880" y="0"/>
                  </a:lnTo>
                  <a:lnTo>
                    <a:pt x="780288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1267" b="-8126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7802880" cy="1158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Lei e regulamento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686800" y="2788920"/>
            <a:ext cx="8412480" cy="868680"/>
            <a:chOff x="0" y="0"/>
            <a:chExt cx="11216640" cy="11582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216640" cy="1158240"/>
            </a:xfrm>
            <a:custGeom>
              <a:avLst/>
              <a:gdLst/>
              <a:ahLst/>
              <a:cxnLst/>
              <a:rect l="l" t="t" r="r" b="b"/>
              <a:pathLst>
                <a:path w="11216640" h="1158240">
                  <a:moveTo>
                    <a:pt x="0" y="0"/>
                  </a:moveTo>
                  <a:lnTo>
                    <a:pt x="11216640" y="0"/>
                  </a:lnTo>
                  <a:lnTo>
                    <a:pt x="1121664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8697" b="-13869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9525"/>
              <a:ext cx="11216640" cy="11487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CFDDF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LC 214, regulamentos e notas técnicas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48740" y="3858768"/>
            <a:ext cx="685800" cy="685800"/>
            <a:chOff x="0" y="0"/>
            <a:chExt cx="914400" cy="914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48740" y="3767328"/>
            <a:ext cx="685800" cy="868680"/>
            <a:chOff x="0" y="0"/>
            <a:chExt cx="914400" cy="115824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14400" cy="1158240"/>
            </a:xfrm>
            <a:custGeom>
              <a:avLst/>
              <a:gdLst/>
              <a:ahLst/>
              <a:cxnLst/>
              <a:rect l="l" t="t" r="r" b="b"/>
              <a:pathLst>
                <a:path w="914400" h="1158240">
                  <a:moveTo>
                    <a:pt x="0" y="0"/>
                  </a:moveTo>
                  <a:lnTo>
                    <a:pt x="914400" y="0"/>
                  </a:lnTo>
                  <a:lnTo>
                    <a:pt x="91440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2517" r="-11251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914400" cy="12153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743200" y="3767328"/>
            <a:ext cx="5852160" cy="868680"/>
            <a:chOff x="0" y="0"/>
            <a:chExt cx="7802880" cy="115824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802880" cy="1158240"/>
            </a:xfrm>
            <a:custGeom>
              <a:avLst/>
              <a:gdLst/>
              <a:ahLst/>
              <a:cxnLst/>
              <a:rect l="l" t="t" r="r" b="b"/>
              <a:pathLst>
                <a:path w="7802880" h="1158240">
                  <a:moveTo>
                    <a:pt x="0" y="0"/>
                  </a:moveTo>
                  <a:lnTo>
                    <a:pt x="7802880" y="0"/>
                  </a:lnTo>
                  <a:lnTo>
                    <a:pt x="780288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1267" b="-8126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7802880" cy="1158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Interpretação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686800" y="3767328"/>
            <a:ext cx="8412480" cy="868680"/>
            <a:chOff x="0" y="0"/>
            <a:chExt cx="11216640" cy="11582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216640" cy="1158240"/>
            </a:xfrm>
            <a:custGeom>
              <a:avLst/>
              <a:gdLst/>
              <a:ahLst/>
              <a:cxnLst/>
              <a:rect l="l" t="t" r="r" b="b"/>
              <a:pathLst>
                <a:path w="11216640" h="1158240">
                  <a:moveTo>
                    <a:pt x="0" y="0"/>
                  </a:moveTo>
                  <a:lnTo>
                    <a:pt x="11216640" y="0"/>
                  </a:lnTo>
                  <a:lnTo>
                    <a:pt x="1121664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8697" b="-13869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9525"/>
              <a:ext cx="11216640" cy="11487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CFDDF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Posição formal, com fundamentos e fontes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06466" y="4710370"/>
            <a:ext cx="16475078" cy="939422"/>
            <a:chOff x="0" y="0"/>
            <a:chExt cx="21966771" cy="125256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1966808" cy="1252601"/>
            </a:xfrm>
            <a:custGeom>
              <a:avLst/>
              <a:gdLst/>
              <a:ahLst/>
              <a:cxnLst/>
              <a:rect l="l" t="t" r="r" b="b"/>
              <a:pathLst>
                <a:path w="21966808" h="1252601">
                  <a:moveTo>
                    <a:pt x="0" y="250571"/>
                  </a:moveTo>
                  <a:cubicBezTo>
                    <a:pt x="0" y="112141"/>
                    <a:pt x="112141" y="0"/>
                    <a:pt x="250571" y="0"/>
                  </a:cubicBezTo>
                  <a:lnTo>
                    <a:pt x="21716237" y="0"/>
                  </a:lnTo>
                  <a:cubicBezTo>
                    <a:pt x="21854540" y="0"/>
                    <a:pt x="21966808" y="112141"/>
                    <a:pt x="21966808" y="250571"/>
                  </a:cubicBezTo>
                  <a:lnTo>
                    <a:pt x="21966808" y="1002030"/>
                  </a:lnTo>
                  <a:cubicBezTo>
                    <a:pt x="21966808" y="1140333"/>
                    <a:pt x="21854668" y="1252601"/>
                    <a:pt x="21716237" y="1252601"/>
                  </a:cubicBezTo>
                  <a:lnTo>
                    <a:pt x="250571" y="1252601"/>
                  </a:lnTo>
                  <a:cubicBezTo>
                    <a:pt x="112141" y="1252601"/>
                    <a:pt x="0" y="1140460"/>
                    <a:pt x="0" y="1002030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E4C77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48740" y="4837176"/>
            <a:ext cx="685800" cy="685800"/>
            <a:chOff x="0" y="0"/>
            <a:chExt cx="914400" cy="9144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48740" y="4745736"/>
            <a:ext cx="685800" cy="868680"/>
            <a:chOff x="0" y="0"/>
            <a:chExt cx="914400" cy="115824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914400" cy="1158240"/>
            </a:xfrm>
            <a:custGeom>
              <a:avLst/>
              <a:gdLst/>
              <a:ahLst/>
              <a:cxnLst/>
              <a:rect l="l" t="t" r="r" b="b"/>
              <a:pathLst>
                <a:path w="914400" h="1158240">
                  <a:moveTo>
                    <a:pt x="0" y="0"/>
                  </a:moveTo>
                  <a:lnTo>
                    <a:pt x="914400" y="0"/>
                  </a:lnTo>
                  <a:lnTo>
                    <a:pt x="91440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2517" r="-11251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57150"/>
              <a:ext cx="914400" cy="12153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743200" y="4745736"/>
            <a:ext cx="5852160" cy="868680"/>
            <a:chOff x="0" y="0"/>
            <a:chExt cx="7802880" cy="115824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7802880" cy="1158240"/>
            </a:xfrm>
            <a:custGeom>
              <a:avLst/>
              <a:gdLst/>
              <a:ahLst/>
              <a:cxnLst/>
              <a:rect l="l" t="t" r="r" b="b"/>
              <a:pathLst>
                <a:path w="7802880" h="1158240">
                  <a:moveTo>
                    <a:pt x="0" y="0"/>
                  </a:moveTo>
                  <a:lnTo>
                    <a:pt x="7802880" y="0"/>
                  </a:lnTo>
                  <a:lnTo>
                    <a:pt x="780288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1267" b="-8126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0"/>
              <a:ext cx="7802880" cy="1158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C77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Normativo interno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686800" y="4745736"/>
            <a:ext cx="8412480" cy="868680"/>
            <a:chOff x="0" y="0"/>
            <a:chExt cx="11216640" cy="115824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216640" cy="1158240"/>
            </a:xfrm>
            <a:custGeom>
              <a:avLst/>
              <a:gdLst/>
              <a:ahLst/>
              <a:cxnLst/>
              <a:rect l="l" t="t" r="r" b="b"/>
              <a:pathLst>
                <a:path w="11216640" h="1158240">
                  <a:moveTo>
                    <a:pt x="0" y="0"/>
                  </a:moveTo>
                  <a:lnTo>
                    <a:pt x="11216640" y="0"/>
                  </a:lnTo>
                  <a:lnTo>
                    <a:pt x="1121664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8697" b="-13869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9525"/>
              <a:ext cx="11216640" cy="11487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Regra clara, uniforme e executável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48740" y="5815584"/>
            <a:ext cx="685800" cy="685800"/>
            <a:chOff x="0" y="0"/>
            <a:chExt cx="914400" cy="9144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348740" y="5724144"/>
            <a:ext cx="685800" cy="868680"/>
            <a:chOff x="0" y="0"/>
            <a:chExt cx="914400" cy="115824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14400" cy="1158240"/>
            </a:xfrm>
            <a:custGeom>
              <a:avLst/>
              <a:gdLst/>
              <a:ahLst/>
              <a:cxnLst/>
              <a:rect l="l" t="t" r="r" b="b"/>
              <a:pathLst>
                <a:path w="914400" h="1158240">
                  <a:moveTo>
                    <a:pt x="0" y="0"/>
                  </a:moveTo>
                  <a:lnTo>
                    <a:pt x="914400" y="0"/>
                  </a:lnTo>
                  <a:lnTo>
                    <a:pt x="91440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2517" r="-11251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57150"/>
              <a:ext cx="914400" cy="12153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2743200" y="5724144"/>
            <a:ext cx="5852160" cy="868680"/>
            <a:chOff x="0" y="0"/>
            <a:chExt cx="7802880" cy="115824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802880" cy="1158240"/>
            </a:xfrm>
            <a:custGeom>
              <a:avLst/>
              <a:gdLst/>
              <a:ahLst/>
              <a:cxnLst/>
              <a:rect l="l" t="t" r="r" b="b"/>
              <a:pathLst>
                <a:path w="7802880" h="1158240">
                  <a:moveTo>
                    <a:pt x="0" y="0"/>
                  </a:moveTo>
                  <a:lnTo>
                    <a:pt x="7802880" y="0"/>
                  </a:lnTo>
                  <a:lnTo>
                    <a:pt x="780288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1267" b="-8126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0"/>
              <a:ext cx="7802880" cy="1158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Parametrização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686800" y="5724144"/>
            <a:ext cx="8412480" cy="868680"/>
            <a:chOff x="0" y="0"/>
            <a:chExt cx="11216640" cy="115824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1216640" cy="1158240"/>
            </a:xfrm>
            <a:custGeom>
              <a:avLst/>
              <a:gdLst/>
              <a:ahLst/>
              <a:cxnLst/>
              <a:rect l="l" t="t" r="r" b="b"/>
              <a:pathLst>
                <a:path w="11216640" h="1158240">
                  <a:moveTo>
                    <a:pt x="0" y="0"/>
                  </a:moveTo>
                  <a:lnTo>
                    <a:pt x="11216640" y="0"/>
                  </a:lnTo>
                  <a:lnTo>
                    <a:pt x="1121664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8697" b="-13869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9525"/>
              <a:ext cx="11216640" cy="11487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CFDDF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ERP, cadastros e classificação tributária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348740" y="6793992"/>
            <a:ext cx="685800" cy="685800"/>
            <a:chOff x="0" y="0"/>
            <a:chExt cx="914400" cy="9144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348740" y="6702552"/>
            <a:ext cx="685800" cy="868680"/>
            <a:chOff x="0" y="0"/>
            <a:chExt cx="914400" cy="115824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914400" cy="1158240"/>
            </a:xfrm>
            <a:custGeom>
              <a:avLst/>
              <a:gdLst/>
              <a:ahLst/>
              <a:cxnLst/>
              <a:rect l="l" t="t" r="r" b="b"/>
              <a:pathLst>
                <a:path w="914400" h="1158240">
                  <a:moveTo>
                    <a:pt x="0" y="0"/>
                  </a:moveTo>
                  <a:lnTo>
                    <a:pt x="914400" y="0"/>
                  </a:lnTo>
                  <a:lnTo>
                    <a:pt x="91440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2517" r="-11251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57150"/>
              <a:ext cx="914400" cy="12153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2743200" y="6702552"/>
            <a:ext cx="5852160" cy="868680"/>
            <a:chOff x="0" y="0"/>
            <a:chExt cx="7802880" cy="115824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802880" cy="1158240"/>
            </a:xfrm>
            <a:custGeom>
              <a:avLst/>
              <a:gdLst/>
              <a:ahLst/>
              <a:cxnLst/>
              <a:rect l="l" t="t" r="r" b="b"/>
              <a:pathLst>
                <a:path w="7802880" h="1158240">
                  <a:moveTo>
                    <a:pt x="0" y="0"/>
                  </a:moveTo>
                  <a:lnTo>
                    <a:pt x="7802880" y="0"/>
                  </a:lnTo>
                  <a:lnTo>
                    <a:pt x="780288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1267" b="-8126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0"/>
              <a:ext cx="7802880" cy="1158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Execução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8686800" y="6702552"/>
            <a:ext cx="8412480" cy="868680"/>
            <a:chOff x="0" y="0"/>
            <a:chExt cx="11216640" cy="115824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1216640" cy="1158240"/>
            </a:xfrm>
            <a:custGeom>
              <a:avLst/>
              <a:gdLst/>
              <a:ahLst/>
              <a:cxnLst/>
              <a:rect l="l" t="t" r="r" b="b"/>
              <a:pathLst>
                <a:path w="11216640" h="1158240">
                  <a:moveTo>
                    <a:pt x="0" y="0"/>
                  </a:moveTo>
                  <a:lnTo>
                    <a:pt x="11216640" y="0"/>
                  </a:lnTo>
                  <a:lnTo>
                    <a:pt x="1121664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8697" b="-13869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9525"/>
              <a:ext cx="11216640" cy="11487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CFDDF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Rotina, responsáveis e prazos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348740" y="7772400"/>
            <a:ext cx="685800" cy="685800"/>
            <a:chOff x="0" y="0"/>
            <a:chExt cx="914400" cy="91440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348740" y="7680960"/>
            <a:ext cx="685800" cy="868680"/>
            <a:chOff x="0" y="0"/>
            <a:chExt cx="914400" cy="115824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914400" cy="1158240"/>
            </a:xfrm>
            <a:custGeom>
              <a:avLst/>
              <a:gdLst/>
              <a:ahLst/>
              <a:cxnLst/>
              <a:rect l="l" t="t" r="r" b="b"/>
              <a:pathLst>
                <a:path w="914400" h="1158240">
                  <a:moveTo>
                    <a:pt x="0" y="0"/>
                  </a:moveTo>
                  <a:lnTo>
                    <a:pt x="914400" y="0"/>
                  </a:lnTo>
                  <a:lnTo>
                    <a:pt x="91440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2517" r="-11251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57150"/>
              <a:ext cx="914400" cy="12153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2743200" y="7680960"/>
            <a:ext cx="5852160" cy="868680"/>
            <a:chOff x="0" y="0"/>
            <a:chExt cx="7802880" cy="1158240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7802880" cy="1158240"/>
            </a:xfrm>
            <a:custGeom>
              <a:avLst/>
              <a:gdLst/>
              <a:ahLst/>
              <a:cxnLst/>
              <a:rect l="l" t="t" r="r" b="b"/>
              <a:pathLst>
                <a:path w="7802880" h="1158240">
                  <a:moveTo>
                    <a:pt x="0" y="0"/>
                  </a:moveTo>
                  <a:lnTo>
                    <a:pt x="7802880" y="0"/>
                  </a:lnTo>
                  <a:lnTo>
                    <a:pt x="780288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1267" b="-8126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0"/>
              <a:ext cx="7802880" cy="1158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Evidência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8686800" y="7680960"/>
            <a:ext cx="8412480" cy="868680"/>
            <a:chOff x="0" y="0"/>
            <a:chExt cx="11216640" cy="115824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11216640" cy="1158240"/>
            </a:xfrm>
            <a:custGeom>
              <a:avLst/>
              <a:gdLst/>
              <a:ahLst/>
              <a:cxnLst/>
              <a:rect l="l" t="t" r="r" b="b"/>
              <a:pathLst>
                <a:path w="11216640" h="1158240">
                  <a:moveTo>
                    <a:pt x="0" y="0"/>
                  </a:moveTo>
                  <a:lnTo>
                    <a:pt x="11216640" y="0"/>
                  </a:lnTo>
                  <a:lnTo>
                    <a:pt x="11216640" y="1158240"/>
                  </a:lnTo>
                  <a:lnTo>
                    <a:pt x="0" y="11582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8697" b="-13869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9525"/>
              <a:ext cx="11216640" cy="11487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CFDDF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Trilha de auditoria e registros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4" name="TextBox 84"/>
          <p:cNvSpPr txBox="1"/>
          <p:nvPr/>
        </p:nvSpPr>
        <p:spPr>
          <a:xfrm>
            <a:off x="-6858000" y="9661841"/>
            <a:ext cx="1645920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 b="1" spc="119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505490" y="319297"/>
            <a:ext cx="3471393" cy="1418806"/>
            <a:chOff x="0" y="0"/>
            <a:chExt cx="6121400" cy="25019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21400" cy="2501900"/>
            </a:xfrm>
            <a:custGeom>
              <a:avLst/>
              <a:gdLst/>
              <a:ahLst/>
              <a:cxnLst/>
              <a:rect l="l" t="t" r="r" b="b"/>
              <a:pathLst>
                <a:path w="6121400" h="2501900">
                  <a:moveTo>
                    <a:pt x="0" y="0"/>
                  </a:moveTo>
                  <a:lnTo>
                    <a:pt x="6121400" y="0"/>
                  </a:lnTo>
                  <a:lnTo>
                    <a:pt x="6121400" y="2501900"/>
                  </a:lnTo>
                  <a:lnTo>
                    <a:pt x="0" y="2501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7" b="-5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260808"/>
            <a:ext cx="3227384" cy="3762375"/>
          </a:xfrm>
          <a:custGeom>
            <a:avLst/>
            <a:gdLst/>
            <a:ahLst/>
            <a:cxnLst/>
            <a:rect l="l" t="t" r="r" b="b"/>
            <a:pathLst>
              <a:path w="3227384" h="3762375">
                <a:moveTo>
                  <a:pt x="0" y="0"/>
                </a:moveTo>
                <a:lnTo>
                  <a:pt x="3227384" y="0"/>
                </a:lnTo>
                <a:lnTo>
                  <a:pt x="3227384" y="3762375"/>
                </a:lnTo>
                <a:lnTo>
                  <a:pt x="0" y="3762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5064997" y="3265999"/>
            <a:ext cx="3223470" cy="3759203"/>
          </a:xfrm>
          <a:custGeom>
            <a:avLst/>
            <a:gdLst/>
            <a:ahLst/>
            <a:cxnLst/>
            <a:rect l="l" t="t" r="r" b="b"/>
            <a:pathLst>
              <a:path w="3223470" h="3759203">
                <a:moveTo>
                  <a:pt x="0" y="0"/>
                </a:moveTo>
                <a:lnTo>
                  <a:pt x="3223470" y="0"/>
                </a:lnTo>
                <a:lnTo>
                  <a:pt x="3223470" y="3759203"/>
                </a:lnTo>
                <a:lnTo>
                  <a:pt x="0" y="3759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3429000" y="2743200"/>
            <a:ext cx="1143000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b="1" spc="250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BLOCO 03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429000" y="4143375"/>
            <a:ext cx="11430000" cy="1097280"/>
            <a:chOff x="0" y="0"/>
            <a:chExt cx="15240000" cy="1463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240000" cy="1463040"/>
            </a:xfrm>
            <a:custGeom>
              <a:avLst/>
              <a:gdLst/>
              <a:ahLst/>
              <a:cxnLst/>
              <a:rect l="l" t="t" r="r" b="b"/>
              <a:pathLst>
                <a:path w="15240000" h="1463040">
                  <a:moveTo>
                    <a:pt x="0" y="0"/>
                  </a:moveTo>
                  <a:lnTo>
                    <a:pt x="15240000" y="0"/>
                  </a:lnTo>
                  <a:lnTo>
                    <a:pt x="152400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969" b="-15296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14300"/>
              <a:ext cx="15240000" cy="1577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Do normativo à prática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431191" y="5313838"/>
            <a:ext cx="114300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Casos reais, documentos-pilar e protocolos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400" y="9858375"/>
            <a:ext cx="1645920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spc="127">
                <a:solidFill>
                  <a:srgbClr val="FFFFFF">
                    <a:alpha val="89804"/>
                  </a:srgbClr>
                </a:solidFill>
                <a:latin typeface="Montserrat"/>
                <a:ea typeface="Montserrat"/>
                <a:cs typeface="Montserrat"/>
                <a:sym typeface="Montserrat"/>
              </a:rPr>
              <a:t>@gisleisenogueira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3 · PRÁTICA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Caso prático: juros e multa por atraso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466" y="2780986"/>
            <a:ext cx="5319398" cy="3399158"/>
            <a:chOff x="0" y="0"/>
            <a:chExt cx="7092531" cy="453221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092442" cy="4532122"/>
            </a:xfrm>
            <a:custGeom>
              <a:avLst/>
              <a:gdLst/>
              <a:ahLst/>
              <a:cxnLst/>
              <a:rect l="l" t="t" r="r" b="b"/>
              <a:pathLst>
                <a:path w="7092442" h="4532122">
                  <a:moveTo>
                    <a:pt x="0" y="226568"/>
                  </a:moveTo>
                  <a:cubicBezTo>
                    <a:pt x="0" y="101473"/>
                    <a:pt x="101473" y="0"/>
                    <a:pt x="226568" y="0"/>
                  </a:cubicBezTo>
                  <a:lnTo>
                    <a:pt x="6865874" y="0"/>
                  </a:lnTo>
                  <a:cubicBezTo>
                    <a:pt x="6990969" y="0"/>
                    <a:pt x="7092442" y="101473"/>
                    <a:pt x="7092442" y="226568"/>
                  </a:cubicBezTo>
                  <a:lnTo>
                    <a:pt x="7092442" y="4305554"/>
                  </a:lnTo>
                  <a:cubicBezTo>
                    <a:pt x="7092442" y="4430649"/>
                    <a:pt x="6990969" y="4532122"/>
                    <a:pt x="6865874" y="4532122"/>
                  </a:cubicBezTo>
                  <a:lnTo>
                    <a:pt x="226568" y="4532122"/>
                  </a:lnTo>
                  <a:cubicBezTo>
                    <a:pt x="101473" y="4532249"/>
                    <a:pt x="0" y="4430776"/>
                    <a:pt x="0" y="4305554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0160" y="3063240"/>
            <a:ext cx="4572000" cy="1463040"/>
            <a:chOff x="0" y="0"/>
            <a:chExt cx="6096000" cy="19507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096000" cy="1950720"/>
            </a:xfrm>
            <a:custGeom>
              <a:avLst/>
              <a:gdLst/>
              <a:ahLst/>
              <a:cxnLst/>
              <a:rect l="l" t="t" r="r" b="b"/>
              <a:pathLst>
                <a:path w="6096000" h="1950720">
                  <a:moveTo>
                    <a:pt x="0" y="0"/>
                  </a:moveTo>
                  <a:lnTo>
                    <a:pt x="6096000" y="0"/>
                  </a:lnTo>
                  <a:lnTo>
                    <a:pt x="60960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890" b="-1089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42875"/>
              <a:ext cx="6096000" cy="2093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640"/>
                </a:lnSpc>
              </a:pPr>
              <a:r>
                <a:rPr lang="en-US" sz="72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R$ 1.000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80160" y="4636770"/>
            <a:ext cx="4572000" cy="74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4"/>
              </a:lnSpc>
            </a:pPr>
            <a:r>
              <a:rPr lang="en-US" sz="2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Venda B2B parcelada em 3 × R$ 333 (30, 60 e 90 dias)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484306" y="2780986"/>
            <a:ext cx="5319398" cy="3399158"/>
            <a:chOff x="0" y="0"/>
            <a:chExt cx="7092531" cy="453221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092442" cy="4532122"/>
            </a:xfrm>
            <a:custGeom>
              <a:avLst/>
              <a:gdLst/>
              <a:ahLst/>
              <a:cxnLst/>
              <a:rect l="l" t="t" r="r" b="b"/>
              <a:pathLst>
                <a:path w="7092442" h="4532122">
                  <a:moveTo>
                    <a:pt x="0" y="226568"/>
                  </a:moveTo>
                  <a:cubicBezTo>
                    <a:pt x="0" y="101473"/>
                    <a:pt x="101473" y="0"/>
                    <a:pt x="226568" y="0"/>
                  </a:cubicBezTo>
                  <a:lnTo>
                    <a:pt x="6865874" y="0"/>
                  </a:lnTo>
                  <a:cubicBezTo>
                    <a:pt x="6990969" y="0"/>
                    <a:pt x="7092442" y="101473"/>
                    <a:pt x="7092442" y="226568"/>
                  </a:cubicBezTo>
                  <a:lnTo>
                    <a:pt x="7092442" y="4305554"/>
                  </a:lnTo>
                  <a:cubicBezTo>
                    <a:pt x="7092442" y="4430649"/>
                    <a:pt x="6990969" y="4532122"/>
                    <a:pt x="6865874" y="4532122"/>
                  </a:cubicBezTo>
                  <a:lnTo>
                    <a:pt x="226568" y="4532122"/>
                  </a:lnTo>
                  <a:cubicBezTo>
                    <a:pt x="101473" y="4532249"/>
                    <a:pt x="0" y="4430776"/>
                    <a:pt x="0" y="4305554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858000" y="3063240"/>
            <a:ext cx="4572000" cy="1463040"/>
            <a:chOff x="0" y="0"/>
            <a:chExt cx="6096000" cy="195072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096000" cy="1950720"/>
            </a:xfrm>
            <a:custGeom>
              <a:avLst/>
              <a:gdLst/>
              <a:ahLst/>
              <a:cxnLst/>
              <a:rect l="l" t="t" r="r" b="b"/>
              <a:pathLst>
                <a:path w="6096000" h="1950720">
                  <a:moveTo>
                    <a:pt x="0" y="0"/>
                  </a:moveTo>
                  <a:lnTo>
                    <a:pt x="6096000" y="0"/>
                  </a:lnTo>
                  <a:lnTo>
                    <a:pt x="60960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890" b="-1089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42875"/>
              <a:ext cx="6096000" cy="2093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640"/>
                </a:lnSpc>
              </a:pPr>
              <a:r>
                <a:rPr lang="en-US" sz="72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 dias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858000" y="4636770"/>
            <a:ext cx="4572000" cy="74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4"/>
              </a:lnSpc>
            </a:pPr>
            <a:r>
              <a:rPr lang="en-US" sz="2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 atraso no pagamento da 2ª parcela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2062146" y="2780986"/>
            <a:ext cx="5319398" cy="3399158"/>
            <a:chOff x="0" y="0"/>
            <a:chExt cx="7092531" cy="453221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092442" cy="4532122"/>
            </a:xfrm>
            <a:custGeom>
              <a:avLst/>
              <a:gdLst/>
              <a:ahLst/>
              <a:cxnLst/>
              <a:rect l="l" t="t" r="r" b="b"/>
              <a:pathLst>
                <a:path w="7092442" h="4532122">
                  <a:moveTo>
                    <a:pt x="0" y="226568"/>
                  </a:moveTo>
                  <a:cubicBezTo>
                    <a:pt x="0" y="101473"/>
                    <a:pt x="101473" y="0"/>
                    <a:pt x="226568" y="0"/>
                  </a:cubicBezTo>
                  <a:lnTo>
                    <a:pt x="6865874" y="0"/>
                  </a:lnTo>
                  <a:cubicBezTo>
                    <a:pt x="6990969" y="0"/>
                    <a:pt x="7092442" y="101473"/>
                    <a:pt x="7092442" y="226568"/>
                  </a:cubicBezTo>
                  <a:lnTo>
                    <a:pt x="7092442" y="4305554"/>
                  </a:lnTo>
                  <a:cubicBezTo>
                    <a:pt x="7092442" y="4430649"/>
                    <a:pt x="6990969" y="4532122"/>
                    <a:pt x="6865874" y="4532122"/>
                  </a:cubicBezTo>
                  <a:lnTo>
                    <a:pt x="226568" y="4532122"/>
                  </a:lnTo>
                  <a:cubicBezTo>
                    <a:pt x="101473" y="4532249"/>
                    <a:pt x="0" y="4430776"/>
                    <a:pt x="0" y="4305554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435840" y="3063240"/>
            <a:ext cx="4572000" cy="1463040"/>
            <a:chOff x="0" y="0"/>
            <a:chExt cx="6096000" cy="195072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096000" cy="1950720"/>
            </a:xfrm>
            <a:custGeom>
              <a:avLst/>
              <a:gdLst/>
              <a:ahLst/>
              <a:cxnLst/>
              <a:rect l="l" t="t" r="r" b="b"/>
              <a:pathLst>
                <a:path w="6096000" h="1950720">
                  <a:moveTo>
                    <a:pt x="0" y="0"/>
                  </a:moveTo>
                  <a:lnTo>
                    <a:pt x="6096000" y="0"/>
                  </a:lnTo>
                  <a:lnTo>
                    <a:pt x="60960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890" b="-1089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142875"/>
              <a:ext cx="6096000" cy="2093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640"/>
                </a:lnSpc>
              </a:pPr>
              <a:r>
                <a:rPr lang="en-US" sz="72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+ R$ 15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2435840" y="4636770"/>
            <a:ext cx="4572000" cy="74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4"/>
              </a:lnSpc>
            </a:pPr>
            <a:r>
              <a:rPr lang="en-US" sz="2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 juros e multa cobrados do comprador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914400" y="6492240"/>
            <a:ext cx="16459200" cy="2194560"/>
            <a:chOff x="0" y="0"/>
            <a:chExt cx="21945600" cy="29260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945600" cy="2926080"/>
            </a:xfrm>
            <a:custGeom>
              <a:avLst/>
              <a:gdLst/>
              <a:ahLst/>
              <a:cxnLst/>
              <a:rect l="l" t="t" r="r" b="b"/>
              <a:pathLst>
                <a:path w="21945600" h="2926080">
                  <a:moveTo>
                    <a:pt x="0" y="234061"/>
                  </a:moveTo>
                  <a:cubicBezTo>
                    <a:pt x="0" y="104775"/>
                    <a:pt x="104775" y="0"/>
                    <a:pt x="234061" y="0"/>
                  </a:cubicBezTo>
                  <a:lnTo>
                    <a:pt x="21711538" y="0"/>
                  </a:lnTo>
                  <a:cubicBezTo>
                    <a:pt x="21840825" y="0"/>
                    <a:pt x="21945600" y="104775"/>
                    <a:pt x="21945600" y="234061"/>
                  </a:cubicBezTo>
                  <a:lnTo>
                    <a:pt x="21945600" y="2692019"/>
                  </a:lnTo>
                  <a:cubicBezTo>
                    <a:pt x="21945600" y="2821305"/>
                    <a:pt x="21840825" y="2926080"/>
                    <a:pt x="21711538" y="2926080"/>
                  </a:cubicBezTo>
                  <a:lnTo>
                    <a:pt x="234061" y="2926080"/>
                  </a:lnTo>
                  <a:cubicBezTo>
                    <a:pt x="104775" y="2926080"/>
                    <a:pt x="0" y="2821305"/>
                    <a:pt x="0" y="2692019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63040" y="6492240"/>
            <a:ext cx="2926080" cy="2194560"/>
            <a:chOff x="0" y="0"/>
            <a:chExt cx="3901440" cy="292608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901440" cy="2926080"/>
            </a:xfrm>
            <a:custGeom>
              <a:avLst/>
              <a:gdLst/>
              <a:ahLst/>
              <a:cxnLst/>
              <a:rect l="l" t="t" r="r" b="b"/>
              <a:pathLst>
                <a:path w="3901440" h="2926080">
                  <a:moveTo>
                    <a:pt x="0" y="0"/>
                  </a:moveTo>
                  <a:lnTo>
                    <a:pt x="3901440" y="0"/>
                  </a:lnTo>
                  <a:lnTo>
                    <a:pt x="390144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6227" r="-4622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76200"/>
              <a:ext cx="3901440" cy="30022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280"/>
                </a:lnSpc>
              </a:pPr>
              <a:r>
                <a:rPr lang="en-US" sz="44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 o R$ 15?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754880" y="6492240"/>
            <a:ext cx="12070080" cy="2194560"/>
            <a:chOff x="0" y="0"/>
            <a:chExt cx="16093440" cy="292608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6093439" cy="2926080"/>
            </a:xfrm>
            <a:custGeom>
              <a:avLst/>
              <a:gdLst/>
              <a:ahLst/>
              <a:cxnLst/>
              <a:rect l="l" t="t" r="r" b="b"/>
              <a:pathLst>
                <a:path w="16093439" h="2926080">
                  <a:moveTo>
                    <a:pt x="0" y="0"/>
                  </a:moveTo>
                  <a:lnTo>
                    <a:pt x="16093439" y="0"/>
                  </a:lnTo>
                  <a:lnTo>
                    <a:pt x="16093439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7167" b="-5716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16093440" cy="2983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528"/>
                </a:lnSpc>
              </a:pPr>
              <a:r>
                <a:rPr lang="en-US" sz="30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Gera novo documento fiscal? Com qual base de cálculo e vínculo? Quem percebe o atraso e quem emite?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3 · PRÁTICA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Fluxo proposto: quem faz o quê, e quando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108960" y="2697480"/>
            <a:ext cx="3566160" cy="594360"/>
            <a:chOff x="0" y="0"/>
            <a:chExt cx="4754880" cy="7924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754880" cy="792480"/>
            </a:xfrm>
            <a:custGeom>
              <a:avLst/>
              <a:gdLst/>
              <a:ahLst/>
              <a:cxnLst/>
              <a:rect l="l" t="t" r="r" b="b"/>
              <a:pathLst>
                <a:path w="4754880" h="792480">
                  <a:moveTo>
                    <a:pt x="0" y="0"/>
                  </a:moveTo>
                  <a:lnTo>
                    <a:pt x="4754880" y="0"/>
                  </a:lnTo>
                  <a:lnTo>
                    <a:pt x="4754880" y="792480"/>
                  </a:lnTo>
                  <a:lnTo>
                    <a:pt x="0" y="792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6910" b="-6691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4754880" cy="849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Dia 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675120" y="2697480"/>
            <a:ext cx="3566160" cy="594360"/>
            <a:chOff x="0" y="0"/>
            <a:chExt cx="4754880" cy="79248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54880" cy="792480"/>
            </a:xfrm>
            <a:custGeom>
              <a:avLst/>
              <a:gdLst/>
              <a:ahLst/>
              <a:cxnLst/>
              <a:rect l="l" t="t" r="r" b="b"/>
              <a:pathLst>
                <a:path w="4754880" h="792480">
                  <a:moveTo>
                    <a:pt x="0" y="0"/>
                  </a:moveTo>
                  <a:lnTo>
                    <a:pt x="4754880" y="0"/>
                  </a:lnTo>
                  <a:lnTo>
                    <a:pt x="4754880" y="792480"/>
                  </a:lnTo>
                  <a:lnTo>
                    <a:pt x="0" y="792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6910" b="-6691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4754880" cy="849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Dia 30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241280" y="2697480"/>
            <a:ext cx="3931920" cy="594360"/>
            <a:chOff x="0" y="0"/>
            <a:chExt cx="5242560" cy="79248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242560" cy="792480"/>
            </a:xfrm>
            <a:custGeom>
              <a:avLst/>
              <a:gdLst/>
              <a:ahLst/>
              <a:cxnLst/>
              <a:rect l="l" t="t" r="r" b="b"/>
              <a:pathLst>
                <a:path w="5242560" h="792480">
                  <a:moveTo>
                    <a:pt x="0" y="0"/>
                  </a:moveTo>
                  <a:lnTo>
                    <a:pt x="5242560" y="0"/>
                  </a:lnTo>
                  <a:lnTo>
                    <a:pt x="5242560" y="792480"/>
                  </a:lnTo>
                  <a:lnTo>
                    <a:pt x="0" y="792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8901" b="-7890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5242560" cy="849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Dia 65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4173200" y="2697480"/>
            <a:ext cx="3200400" cy="594360"/>
            <a:chOff x="0" y="0"/>
            <a:chExt cx="4267200" cy="7924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67200" cy="792480"/>
            </a:xfrm>
            <a:custGeom>
              <a:avLst/>
              <a:gdLst/>
              <a:ahLst/>
              <a:cxnLst/>
              <a:rect l="l" t="t" r="r" b="b"/>
              <a:pathLst>
                <a:path w="4267200" h="792480">
                  <a:moveTo>
                    <a:pt x="0" y="0"/>
                  </a:moveTo>
                  <a:lnTo>
                    <a:pt x="4267200" y="0"/>
                  </a:lnTo>
                  <a:lnTo>
                    <a:pt x="4267200" y="792480"/>
                  </a:lnTo>
                  <a:lnTo>
                    <a:pt x="0" y="792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4919" b="-5491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4267200" cy="8496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Dia 90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14400" y="3419856"/>
            <a:ext cx="16459200" cy="1527048"/>
            <a:chOff x="0" y="0"/>
            <a:chExt cx="21945600" cy="203606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945600" cy="2036064"/>
            </a:xfrm>
            <a:custGeom>
              <a:avLst/>
              <a:gdLst/>
              <a:ahLst/>
              <a:cxnLst/>
              <a:rect l="l" t="t" r="r" b="b"/>
              <a:pathLst>
                <a:path w="21945600" h="2036064">
                  <a:moveTo>
                    <a:pt x="0" y="101854"/>
                  </a:moveTo>
                  <a:cubicBezTo>
                    <a:pt x="0" y="45593"/>
                    <a:pt x="45593" y="0"/>
                    <a:pt x="101854" y="0"/>
                  </a:cubicBezTo>
                  <a:lnTo>
                    <a:pt x="21843746" y="0"/>
                  </a:lnTo>
                  <a:cubicBezTo>
                    <a:pt x="21900007" y="0"/>
                    <a:pt x="21945600" y="45593"/>
                    <a:pt x="21945600" y="101854"/>
                  </a:cubicBezTo>
                  <a:lnTo>
                    <a:pt x="21945600" y="1934210"/>
                  </a:lnTo>
                  <a:cubicBezTo>
                    <a:pt x="21945600" y="1990471"/>
                    <a:pt x="21900007" y="2036064"/>
                    <a:pt x="21843746" y="2036064"/>
                  </a:cubicBezTo>
                  <a:lnTo>
                    <a:pt x="101854" y="2036064"/>
                  </a:lnTo>
                  <a:cubicBezTo>
                    <a:pt x="45593" y="2036064"/>
                    <a:pt x="0" y="1990471"/>
                    <a:pt x="0" y="1934210"/>
                  </a:cubicBezTo>
                  <a:close/>
                </a:path>
              </a:pathLst>
            </a:custGeom>
            <a:solidFill>
              <a:srgbClr val="12539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14400" y="3419856"/>
            <a:ext cx="2103120" cy="1527048"/>
            <a:chOff x="0" y="0"/>
            <a:chExt cx="2804160" cy="203606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804160" cy="2036064"/>
            </a:xfrm>
            <a:custGeom>
              <a:avLst/>
              <a:gdLst/>
              <a:ahLst/>
              <a:cxnLst/>
              <a:rect l="l" t="t" r="r" b="b"/>
              <a:pathLst>
                <a:path w="2804160" h="2036064">
                  <a:moveTo>
                    <a:pt x="0" y="203581"/>
                  </a:moveTo>
                  <a:cubicBezTo>
                    <a:pt x="0" y="91186"/>
                    <a:pt x="91186" y="0"/>
                    <a:pt x="203581" y="0"/>
                  </a:cubicBezTo>
                  <a:lnTo>
                    <a:pt x="2600579" y="0"/>
                  </a:lnTo>
                  <a:cubicBezTo>
                    <a:pt x="2712974" y="0"/>
                    <a:pt x="2804160" y="91186"/>
                    <a:pt x="2804160" y="203581"/>
                  </a:cubicBezTo>
                  <a:lnTo>
                    <a:pt x="2804160" y="1832483"/>
                  </a:lnTo>
                  <a:cubicBezTo>
                    <a:pt x="2804160" y="1944878"/>
                    <a:pt x="2712974" y="2036064"/>
                    <a:pt x="2600579" y="2036064"/>
                  </a:cubicBezTo>
                  <a:lnTo>
                    <a:pt x="203581" y="2036064"/>
                  </a:lnTo>
                  <a:cubicBezTo>
                    <a:pt x="91186" y="2036064"/>
                    <a:pt x="0" y="1944878"/>
                    <a:pt x="0" y="1832483"/>
                  </a:cubicBez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14400" y="3419856"/>
            <a:ext cx="2103120" cy="1527048"/>
            <a:chOff x="0" y="0"/>
            <a:chExt cx="2804160" cy="203606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804160" cy="2036064"/>
            </a:xfrm>
            <a:custGeom>
              <a:avLst/>
              <a:gdLst/>
              <a:ahLst/>
              <a:cxnLst/>
              <a:rect l="l" t="t" r="r" b="b"/>
              <a:pathLst>
                <a:path w="2804160" h="2036064">
                  <a:moveTo>
                    <a:pt x="0" y="0"/>
                  </a:moveTo>
                  <a:lnTo>
                    <a:pt x="2804160" y="0"/>
                  </a:lnTo>
                  <a:lnTo>
                    <a:pt x="2804160" y="2036064"/>
                  </a:lnTo>
                  <a:lnTo>
                    <a:pt x="0" y="2036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3159" r="-4315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2804160" cy="20932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Vendas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14400" y="5020056"/>
            <a:ext cx="16459200" cy="1527048"/>
            <a:chOff x="0" y="0"/>
            <a:chExt cx="21945600" cy="203606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1945600" cy="2036064"/>
            </a:xfrm>
            <a:custGeom>
              <a:avLst/>
              <a:gdLst/>
              <a:ahLst/>
              <a:cxnLst/>
              <a:rect l="l" t="t" r="r" b="b"/>
              <a:pathLst>
                <a:path w="21945600" h="2036064">
                  <a:moveTo>
                    <a:pt x="0" y="101854"/>
                  </a:moveTo>
                  <a:cubicBezTo>
                    <a:pt x="0" y="45593"/>
                    <a:pt x="45593" y="0"/>
                    <a:pt x="101854" y="0"/>
                  </a:cubicBezTo>
                  <a:lnTo>
                    <a:pt x="21843746" y="0"/>
                  </a:lnTo>
                  <a:cubicBezTo>
                    <a:pt x="21900007" y="0"/>
                    <a:pt x="21945600" y="45593"/>
                    <a:pt x="21945600" y="101854"/>
                  </a:cubicBezTo>
                  <a:lnTo>
                    <a:pt x="21945600" y="1934210"/>
                  </a:lnTo>
                  <a:cubicBezTo>
                    <a:pt x="21945600" y="1990471"/>
                    <a:pt x="21900007" y="2036064"/>
                    <a:pt x="21843746" y="2036064"/>
                  </a:cubicBezTo>
                  <a:lnTo>
                    <a:pt x="101854" y="2036064"/>
                  </a:lnTo>
                  <a:cubicBezTo>
                    <a:pt x="45593" y="2036064"/>
                    <a:pt x="0" y="1990471"/>
                    <a:pt x="0" y="1934210"/>
                  </a:cubicBezTo>
                  <a:close/>
                </a:path>
              </a:pathLst>
            </a:custGeom>
            <a:solidFill>
              <a:srgbClr val="12539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14400" y="5020056"/>
            <a:ext cx="2103120" cy="1527048"/>
            <a:chOff x="0" y="0"/>
            <a:chExt cx="2804160" cy="203606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804160" cy="2036064"/>
            </a:xfrm>
            <a:custGeom>
              <a:avLst/>
              <a:gdLst/>
              <a:ahLst/>
              <a:cxnLst/>
              <a:rect l="l" t="t" r="r" b="b"/>
              <a:pathLst>
                <a:path w="2804160" h="2036064">
                  <a:moveTo>
                    <a:pt x="0" y="203581"/>
                  </a:moveTo>
                  <a:cubicBezTo>
                    <a:pt x="0" y="91186"/>
                    <a:pt x="91186" y="0"/>
                    <a:pt x="203581" y="0"/>
                  </a:cubicBezTo>
                  <a:lnTo>
                    <a:pt x="2600579" y="0"/>
                  </a:lnTo>
                  <a:cubicBezTo>
                    <a:pt x="2712974" y="0"/>
                    <a:pt x="2804160" y="91186"/>
                    <a:pt x="2804160" y="203581"/>
                  </a:cubicBezTo>
                  <a:lnTo>
                    <a:pt x="2804160" y="1832483"/>
                  </a:lnTo>
                  <a:cubicBezTo>
                    <a:pt x="2804160" y="1944878"/>
                    <a:pt x="2712974" y="2036064"/>
                    <a:pt x="2600579" y="2036064"/>
                  </a:cubicBezTo>
                  <a:lnTo>
                    <a:pt x="203581" y="2036064"/>
                  </a:lnTo>
                  <a:cubicBezTo>
                    <a:pt x="91186" y="2036064"/>
                    <a:pt x="0" y="1944878"/>
                    <a:pt x="0" y="1832483"/>
                  </a:cubicBez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14400" y="5020056"/>
            <a:ext cx="2103120" cy="1527048"/>
            <a:chOff x="0" y="0"/>
            <a:chExt cx="2804160" cy="203606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804160" cy="2036064"/>
            </a:xfrm>
            <a:custGeom>
              <a:avLst/>
              <a:gdLst/>
              <a:ahLst/>
              <a:cxnLst/>
              <a:rect l="l" t="t" r="r" b="b"/>
              <a:pathLst>
                <a:path w="2804160" h="2036064">
                  <a:moveTo>
                    <a:pt x="0" y="0"/>
                  </a:moveTo>
                  <a:lnTo>
                    <a:pt x="2804160" y="0"/>
                  </a:lnTo>
                  <a:lnTo>
                    <a:pt x="2804160" y="2036064"/>
                  </a:lnTo>
                  <a:lnTo>
                    <a:pt x="0" y="2036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3159" r="-4315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2804160" cy="20932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Financeiro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14400" y="6620256"/>
            <a:ext cx="16459200" cy="1527048"/>
            <a:chOff x="0" y="0"/>
            <a:chExt cx="21945600" cy="203606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945600" cy="2036064"/>
            </a:xfrm>
            <a:custGeom>
              <a:avLst/>
              <a:gdLst/>
              <a:ahLst/>
              <a:cxnLst/>
              <a:rect l="l" t="t" r="r" b="b"/>
              <a:pathLst>
                <a:path w="21945600" h="2036064">
                  <a:moveTo>
                    <a:pt x="0" y="101854"/>
                  </a:moveTo>
                  <a:cubicBezTo>
                    <a:pt x="0" y="45593"/>
                    <a:pt x="45593" y="0"/>
                    <a:pt x="101854" y="0"/>
                  </a:cubicBezTo>
                  <a:lnTo>
                    <a:pt x="21843746" y="0"/>
                  </a:lnTo>
                  <a:cubicBezTo>
                    <a:pt x="21900007" y="0"/>
                    <a:pt x="21945600" y="45593"/>
                    <a:pt x="21945600" y="101854"/>
                  </a:cubicBezTo>
                  <a:lnTo>
                    <a:pt x="21945600" y="1934210"/>
                  </a:lnTo>
                  <a:cubicBezTo>
                    <a:pt x="21945600" y="1990471"/>
                    <a:pt x="21900007" y="2036064"/>
                    <a:pt x="21843746" y="2036064"/>
                  </a:cubicBezTo>
                  <a:lnTo>
                    <a:pt x="101854" y="2036064"/>
                  </a:lnTo>
                  <a:cubicBezTo>
                    <a:pt x="45593" y="2036064"/>
                    <a:pt x="0" y="1990471"/>
                    <a:pt x="0" y="1934210"/>
                  </a:cubicBezTo>
                  <a:close/>
                </a:path>
              </a:pathLst>
            </a:custGeom>
            <a:solidFill>
              <a:srgbClr val="12539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14400" y="6620256"/>
            <a:ext cx="2103120" cy="1527048"/>
            <a:chOff x="0" y="0"/>
            <a:chExt cx="2804160" cy="203606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804160" cy="2036064"/>
            </a:xfrm>
            <a:custGeom>
              <a:avLst/>
              <a:gdLst/>
              <a:ahLst/>
              <a:cxnLst/>
              <a:rect l="l" t="t" r="r" b="b"/>
              <a:pathLst>
                <a:path w="2804160" h="2036064">
                  <a:moveTo>
                    <a:pt x="0" y="203581"/>
                  </a:moveTo>
                  <a:cubicBezTo>
                    <a:pt x="0" y="91186"/>
                    <a:pt x="91186" y="0"/>
                    <a:pt x="203581" y="0"/>
                  </a:cubicBezTo>
                  <a:lnTo>
                    <a:pt x="2600579" y="0"/>
                  </a:lnTo>
                  <a:cubicBezTo>
                    <a:pt x="2712974" y="0"/>
                    <a:pt x="2804160" y="91186"/>
                    <a:pt x="2804160" y="203581"/>
                  </a:cubicBezTo>
                  <a:lnTo>
                    <a:pt x="2804160" y="1832483"/>
                  </a:lnTo>
                  <a:cubicBezTo>
                    <a:pt x="2804160" y="1944878"/>
                    <a:pt x="2712974" y="2036064"/>
                    <a:pt x="2600579" y="2036064"/>
                  </a:cubicBezTo>
                  <a:lnTo>
                    <a:pt x="203581" y="2036064"/>
                  </a:lnTo>
                  <a:cubicBezTo>
                    <a:pt x="91186" y="2036064"/>
                    <a:pt x="0" y="1944878"/>
                    <a:pt x="0" y="1832483"/>
                  </a:cubicBez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14400" y="6620256"/>
            <a:ext cx="2103120" cy="1527048"/>
            <a:chOff x="0" y="0"/>
            <a:chExt cx="2804160" cy="203606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804160" cy="2036064"/>
            </a:xfrm>
            <a:custGeom>
              <a:avLst/>
              <a:gdLst/>
              <a:ahLst/>
              <a:cxnLst/>
              <a:rect l="l" t="t" r="r" b="b"/>
              <a:pathLst>
                <a:path w="2804160" h="2036064">
                  <a:moveTo>
                    <a:pt x="0" y="0"/>
                  </a:moveTo>
                  <a:lnTo>
                    <a:pt x="2804160" y="0"/>
                  </a:lnTo>
                  <a:lnTo>
                    <a:pt x="2804160" y="2036064"/>
                  </a:lnTo>
                  <a:lnTo>
                    <a:pt x="0" y="20360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3159" r="-4315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2804160" cy="20932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6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Tributário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3474720" y="3703320"/>
            <a:ext cx="2834640" cy="960120"/>
            <a:chOff x="0" y="0"/>
            <a:chExt cx="3779520" cy="128016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3779520" cy="1280160"/>
            </a:xfrm>
            <a:custGeom>
              <a:avLst/>
              <a:gdLst/>
              <a:ahLst/>
              <a:cxnLst/>
              <a:rect l="l" t="t" r="r" b="b"/>
              <a:pathLst>
                <a:path w="3779520" h="1280160">
                  <a:moveTo>
                    <a:pt x="0" y="192024"/>
                  </a:moveTo>
                  <a:cubicBezTo>
                    <a:pt x="0" y="85979"/>
                    <a:pt x="85979" y="0"/>
                    <a:pt x="192024" y="0"/>
                  </a:cubicBezTo>
                  <a:lnTo>
                    <a:pt x="3587496" y="0"/>
                  </a:lnTo>
                  <a:cubicBezTo>
                    <a:pt x="3693541" y="0"/>
                    <a:pt x="3779520" y="85979"/>
                    <a:pt x="3779520" y="192024"/>
                  </a:cubicBezTo>
                  <a:lnTo>
                    <a:pt x="3779520" y="1088136"/>
                  </a:lnTo>
                  <a:cubicBezTo>
                    <a:pt x="3779520" y="1194181"/>
                    <a:pt x="3693541" y="1280160"/>
                    <a:pt x="3587496" y="1280160"/>
                  </a:cubicBezTo>
                  <a:lnTo>
                    <a:pt x="192024" y="1280160"/>
                  </a:lnTo>
                  <a:cubicBezTo>
                    <a:pt x="85979" y="1280160"/>
                    <a:pt x="0" y="1194181"/>
                    <a:pt x="0" y="1088136"/>
                  </a:cubicBez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3566160" y="3703320"/>
            <a:ext cx="2651760" cy="960120"/>
            <a:chOff x="0" y="0"/>
            <a:chExt cx="3535680" cy="128016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535680" cy="1280160"/>
            </a:xfrm>
            <a:custGeom>
              <a:avLst/>
              <a:gdLst/>
              <a:ahLst/>
              <a:cxnLst/>
              <a:rect l="l" t="t" r="r" b="b"/>
              <a:pathLst>
                <a:path w="3535680" h="1280160">
                  <a:moveTo>
                    <a:pt x="0" y="0"/>
                  </a:moveTo>
                  <a:lnTo>
                    <a:pt x="3535680" y="0"/>
                  </a:lnTo>
                  <a:lnTo>
                    <a:pt x="353568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15" b="-381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19050"/>
              <a:ext cx="3535680" cy="12992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49"/>
                </a:lnSpc>
              </a:pPr>
              <a:r>
                <a:rPr lang="en-US" sz="24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Venda R$ 1.000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4023360" y="5303520"/>
            <a:ext cx="2468880" cy="960120"/>
            <a:chOff x="0" y="0"/>
            <a:chExt cx="3291840" cy="128016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291840" cy="1280160"/>
            </a:xfrm>
            <a:custGeom>
              <a:avLst/>
              <a:gdLst/>
              <a:ahLst/>
              <a:cxnLst/>
              <a:rect l="l" t="t" r="r" b="b"/>
              <a:pathLst>
                <a:path w="3291840" h="1280160">
                  <a:moveTo>
                    <a:pt x="0" y="192024"/>
                  </a:moveTo>
                  <a:cubicBezTo>
                    <a:pt x="0" y="85979"/>
                    <a:pt x="85979" y="0"/>
                    <a:pt x="192024" y="0"/>
                  </a:cubicBezTo>
                  <a:lnTo>
                    <a:pt x="3099816" y="0"/>
                  </a:lnTo>
                  <a:cubicBezTo>
                    <a:pt x="3205861" y="0"/>
                    <a:pt x="3291840" y="85979"/>
                    <a:pt x="3291840" y="192024"/>
                  </a:cubicBezTo>
                  <a:lnTo>
                    <a:pt x="3291840" y="1088136"/>
                  </a:lnTo>
                  <a:cubicBezTo>
                    <a:pt x="3291840" y="1194181"/>
                    <a:pt x="3205861" y="1280160"/>
                    <a:pt x="3099816" y="1280160"/>
                  </a:cubicBezTo>
                  <a:lnTo>
                    <a:pt x="192024" y="1280160"/>
                  </a:lnTo>
                  <a:cubicBezTo>
                    <a:pt x="85979" y="1280160"/>
                    <a:pt x="0" y="1194181"/>
                    <a:pt x="0" y="1088136"/>
                  </a:cubicBezTo>
                  <a:close/>
                </a:path>
              </a:pathLst>
            </a:custGeom>
            <a:solidFill>
              <a:srgbClr val="2F72B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4114800" y="5303520"/>
            <a:ext cx="2286000" cy="960120"/>
            <a:chOff x="0" y="0"/>
            <a:chExt cx="3048000" cy="128016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3048000" cy="1280160"/>
            </a:xfrm>
            <a:custGeom>
              <a:avLst/>
              <a:gdLst/>
              <a:ahLst/>
              <a:cxnLst/>
              <a:rect l="l" t="t" r="r" b="b"/>
              <a:pathLst>
                <a:path w="3048000" h="1280160">
                  <a:moveTo>
                    <a:pt x="0" y="0"/>
                  </a:moveTo>
                  <a:lnTo>
                    <a:pt x="3048000" y="0"/>
                  </a:lnTo>
                  <a:lnTo>
                    <a:pt x="30480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887" r="-388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19050"/>
              <a:ext cx="3048000" cy="12992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4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Gera 3 boletos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023360" y="6903720"/>
            <a:ext cx="2468880" cy="960120"/>
            <a:chOff x="0" y="0"/>
            <a:chExt cx="3291840" cy="128016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3291840" cy="1280160"/>
            </a:xfrm>
            <a:custGeom>
              <a:avLst/>
              <a:gdLst/>
              <a:ahLst/>
              <a:cxnLst/>
              <a:rect l="l" t="t" r="r" b="b"/>
              <a:pathLst>
                <a:path w="3291840" h="1280160">
                  <a:moveTo>
                    <a:pt x="0" y="192024"/>
                  </a:moveTo>
                  <a:cubicBezTo>
                    <a:pt x="0" y="85979"/>
                    <a:pt x="85979" y="0"/>
                    <a:pt x="192024" y="0"/>
                  </a:cubicBezTo>
                  <a:lnTo>
                    <a:pt x="3099816" y="0"/>
                  </a:lnTo>
                  <a:cubicBezTo>
                    <a:pt x="3205861" y="0"/>
                    <a:pt x="3291840" y="85979"/>
                    <a:pt x="3291840" y="192024"/>
                  </a:cubicBezTo>
                  <a:lnTo>
                    <a:pt x="3291840" y="1088136"/>
                  </a:lnTo>
                  <a:cubicBezTo>
                    <a:pt x="3291840" y="1194181"/>
                    <a:pt x="3205861" y="1280160"/>
                    <a:pt x="3099816" y="1280160"/>
                  </a:cubicBezTo>
                  <a:lnTo>
                    <a:pt x="192024" y="1280160"/>
                  </a:lnTo>
                  <a:cubicBezTo>
                    <a:pt x="85979" y="1280160"/>
                    <a:pt x="0" y="1194181"/>
                    <a:pt x="0" y="1088136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114800" y="6903720"/>
            <a:ext cx="2286000" cy="960120"/>
            <a:chOff x="0" y="0"/>
            <a:chExt cx="3048000" cy="128016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3048000" cy="1280160"/>
            </a:xfrm>
            <a:custGeom>
              <a:avLst/>
              <a:gdLst/>
              <a:ahLst/>
              <a:cxnLst/>
              <a:rect l="l" t="t" r="r" b="b"/>
              <a:pathLst>
                <a:path w="3048000" h="1280160">
                  <a:moveTo>
                    <a:pt x="0" y="0"/>
                  </a:moveTo>
                  <a:lnTo>
                    <a:pt x="3048000" y="0"/>
                  </a:lnTo>
                  <a:lnTo>
                    <a:pt x="30480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887" r="-388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19050"/>
              <a:ext cx="3048000" cy="12992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49"/>
                </a:lnSpc>
              </a:pPr>
              <a:r>
                <a:rPr lang="en-US" sz="24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Emite NF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7086600" y="5303520"/>
            <a:ext cx="2743200" cy="960120"/>
            <a:chOff x="0" y="0"/>
            <a:chExt cx="3657600" cy="128016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3657600" cy="1280160"/>
            </a:xfrm>
            <a:custGeom>
              <a:avLst/>
              <a:gdLst/>
              <a:ahLst/>
              <a:cxnLst/>
              <a:rect l="l" t="t" r="r" b="b"/>
              <a:pathLst>
                <a:path w="3657600" h="1280160">
                  <a:moveTo>
                    <a:pt x="0" y="192024"/>
                  </a:moveTo>
                  <a:cubicBezTo>
                    <a:pt x="0" y="85979"/>
                    <a:pt x="85979" y="0"/>
                    <a:pt x="192024" y="0"/>
                  </a:cubicBezTo>
                  <a:lnTo>
                    <a:pt x="3465576" y="0"/>
                  </a:lnTo>
                  <a:cubicBezTo>
                    <a:pt x="3571621" y="0"/>
                    <a:pt x="3657600" y="85979"/>
                    <a:pt x="3657600" y="192024"/>
                  </a:cubicBezTo>
                  <a:lnTo>
                    <a:pt x="3657600" y="1088136"/>
                  </a:lnTo>
                  <a:cubicBezTo>
                    <a:pt x="3657600" y="1194181"/>
                    <a:pt x="3571621" y="1280160"/>
                    <a:pt x="3465576" y="1280160"/>
                  </a:cubicBezTo>
                  <a:lnTo>
                    <a:pt x="192024" y="1280160"/>
                  </a:lnTo>
                  <a:cubicBezTo>
                    <a:pt x="85979" y="1280160"/>
                    <a:pt x="0" y="1194181"/>
                    <a:pt x="0" y="1088136"/>
                  </a:cubicBezTo>
                  <a:close/>
                </a:path>
              </a:pathLst>
            </a:custGeom>
            <a:solidFill>
              <a:srgbClr val="2F72B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7178040" y="5303520"/>
            <a:ext cx="2560320" cy="960120"/>
            <a:chOff x="0" y="0"/>
            <a:chExt cx="3413760" cy="128016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3413760" cy="1280160"/>
            </a:xfrm>
            <a:custGeom>
              <a:avLst/>
              <a:gdLst/>
              <a:ahLst/>
              <a:cxnLst/>
              <a:rect l="l" t="t" r="r" b="b"/>
              <a:pathLst>
                <a:path w="3413760" h="1280160">
                  <a:moveTo>
                    <a:pt x="0" y="0"/>
                  </a:moveTo>
                  <a:lnTo>
                    <a:pt x="3413760" y="0"/>
                  </a:lnTo>
                  <a:lnTo>
                    <a:pt x="341376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60" b="-196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19050"/>
              <a:ext cx="3413760" cy="12992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4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Recebe R$ 333</a:t>
              </a:r>
            </a:p>
            <a:p>
              <a:pPr algn="ctr">
                <a:lnSpc>
                  <a:spcPts val="2208"/>
                </a:lnSpc>
              </a:pPr>
              <a:r>
                <a:rPr lang="en-US" sz="20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fim do ciclo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0607040" y="5303520"/>
            <a:ext cx="3200400" cy="960120"/>
            <a:chOff x="0" y="0"/>
            <a:chExt cx="4267200" cy="128016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4267200" cy="1280160"/>
            </a:xfrm>
            <a:custGeom>
              <a:avLst/>
              <a:gdLst/>
              <a:ahLst/>
              <a:cxnLst/>
              <a:rect l="l" t="t" r="r" b="b"/>
              <a:pathLst>
                <a:path w="4267200" h="1280160">
                  <a:moveTo>
                    <a:pt x="0" y="192024"/>
                  </a:moveTo>
                  <a:cubicBezTo>
                    <a:pt x="0" y="85979"/>
                    <a:pt x="85979" y="0"/>
                    <a:pt x="192024" y="0"/>
                  </a:cubicBezTo>
                  <a:lnTo>
                    <a:pt x="4075176" y="0"/>
                  </a:lnTo>
                  <a:cubicBezTo>
                    <a:pt x="4181221" y="0"/>
                    <a:pt x="4267200" y="85979"/>
                    <a:pt x="4267200" y="192024"/>
                  </a:cubicBezTo>
                  <a:lnTo>
                    <a:pt x="4267200" y="1088136"/>
                  </a:lnTo>
                  <a:cubicBezTo>
                    <a:pt x="4267200" y="1194181"/>
                    <a:pt x="4181221" y="1280160"/>
                    <a:pt x="4075176" y="1280160"/>
                  </a:cubicBezTo>
                  <a:lnTo>
                    <a:pt x="192024" y="1280160"/>
                  </a:lnTo>
                  <a:cubicBezTo>
                    <a:pt x="85979" y="1280160"/>
                    <a:pt x="0" y="1194181"/>
                    <a:pt x="0" y="1088136"/>
                  </a:cubicBezTo>
                  <a:close/>
                </a:path>
              </a:pathLst>
            </a:custGeom>
            <a:solidFill>
              <a:srgbClr val="2F72B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698480" y="5303520"/>
            <a:ext cx="3017520" cy="960120"/>
            <a:chOff x="0" y="0"/>
            <a:chExt cx="4023360" cy="128016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023360" cy="1280160"/>
            </a:xfrm>
            <a:custGeom>
              <a:avLst/>
              <a:gdLst/>
              <a:ahLst/>
              <a:cxnLst/>
              <a:rect l="l" t="t" r="r" b="b"/>
              <a:pathLst>
                <a:path w="4023360" h="1280160">
                  <a:moveTo>
                    <a:pt x="0" y="0"/>
                  </a:moveTo>
                  <a:lnTo>
                    <a:pt x="4023360" y="0"/>
                  </a:lnTo>
                  <a:lnTo>
                    <a:pt x="402336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238" b="-1123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19050"/>
              <a:ext cx="4023360" cy="12992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4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Recebe R$ 348</a:t>
              </a:r>
            </a:p>
            <a:p>
              <a:pPr algn="ctr">
                <a:lnSpc>
                  <a:spcPts val="2208"/>
                </a:lnSpc>
              </a:pPr>
              <a:r>
                <a:rPr lang="en-US" sz="20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isola os R$ 15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4343383" y="5290823"/>
            <a:ext cx="2860043" cy="985523"/>
            <a:chOff x="0" y="0"/>
            <a:chExt cx="3813391" cy="1314031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3813429" cy="1314069"/>
            </a:xfrm>
            <a:custGeom>
              <a:avLst/>
              <a:gdLst/>
              <a:ahLst/>
              <a:cxnLst/>
              <a:rect l="l" t="t" r="r" b="b"/>
              <a:pathLst>
                <a:path w="3813429" h="1314069">
                  <a:moveTo>
                    <a:pt x="0" y="197104"/>
                  </a:moveTo>
                  <a:cubicBezTo>
                    <a:pt x="0" y="88265"/>
                    <a:pt x="88265" y="0"/>
                    <a:pt x="197104" y="0"/>
                  </a:cubicBezTo>
                  <a:lnTo>
                    <a:pt x="3616325" y="0"/>
                  </a:lnTo>
                  <a:cubicBezTo>
                    <a:pt x="3725164" y="0"/>
                    <a:pt x="3813429" y="88265"/>
                    <a:pt x="3813429" y="197104"/>
                  </a:cubicBezTo>
                  <a:lnTo>
                    <a:pt x="3813429" y="1116965"/>
                  </a:lnTo>
                  <a:cubicBezTo>
                    <a:pt x="3813429" y="1225804"/>
                    <a:pt x="3725164" y="1314069"/>
                    <a:pt x="3616325" y="1314069"/>
                  </a:cubicBezTo>
                  <a:lnTo>
                    <a:pt x="197104" y="1314069"/>
                  </a:lnTo>
                  <a:cubicBezTo>
                    <a:pt x="88265" y="1314069"/>
                    <a:pt x="0" y="1225804"/>
                    <a:pt x="0" y="1116965"/>
                  </a:cubicBez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546" b="-6543"/>
              </a:stretch>
            </a:blipFill>
            <a:ln w="25400" cap="sq">
              <a:solidFill>
                <a:srgbClr val="CFDDF0"/>
              </a:solidFill>
              <a:prstDash val="dash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4447520" y="5303520"/>
            <a:ext cx="2651760" cy="960120"/>
            <a:chOff x="0" y="0"/>
            <a:chExt cx="3535680" cy="128016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3535680" cy="1280160"/>
            </a:xfrm>
            <a:custGeom>
              <a:avLst/>
              <a:gdLst/>
              <a:ahLst/>
              <a:cxnLst/>
              <a:rect l="l" t="t" r="r" b="b"/>
              <a:pathLst>
                <a:path w="3535680" h="1280160">
                  <a:moveTo>
                    <a:pt x="0" y="0"/>
                  </a:moveTo>
                  <a:lnTo>
                    <a:pt x="3535680" y="0"/>
                  </a:lnTo>
                  <a:lnTo>
                    <a:pt x="353568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15" b="-381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19050"/>
              <a:ext cx="3535680" cy="12992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49"/>
                </a:lnSpc>
              </a:pPr>
              <a:r>
                <a:rPr lang="en-US" sz="2400" b="1">
                  <a:solidFill>
                    <a:srgbClr val="CFDDF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Recebimento pendente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0607040" y="6766560"/>
            <a:ext cx="3200400" cy="1234440"/>
            <a:chOff x="0" y="0"/>
            <a:chExt cx="4267200" cy="1645920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4267200" cy="1645920"/>
            </a:xfrm>
            <a:custGeom>
              <a:avLst/>
              <a:gdLst/>
              <a:ahLst/>
              <a:cxnLst/>
              <a:rect l="l" t="t" r="r" b="b"/>
              <a:pathLst>
                <a:path w="4267200" h="1645920">
                  <a:moveTo>
                    <a:pt x="0" y="246888"/>
                  </a:moveTo>
                  <a:cubicBezTo>
                    <a:pt x="0" y="110490"/>
                    <a:pt x="110490" y="0"/>
                    <a:pt x="246888" y="0"/>
                  </a:cubicBezTo>
                  <a:lnTo>
                    <a:pt x="4020312" y="0"/>
                  </a:lnTo>
                  <a:cubicBezTo>
                    <a:pt x="4156710" y="0"/>
                    <a:pt x="4267200" y="110490"/>
                    <a:pt x="4267200" y="246888"/>
                  </a:cubicBezTo>
                  <a:lnTo>
                    <a:pt x="4267200" y="1399032"/>
                  </a:lnTo>
                  <a:cubicBezTo>
                    <a:pt x="4267200" y="1535430"/>
                    <a:pt x="4156710" y="1645920"/>
                    <a:pt x="4020312" y="1645920"/>
                  </a:cubicBezTo>
                  <a:lnTo>
                    <a:pt x="246888" y="1645920"/>
                  </a:lnTo>
                  <a:cubicBezTo>
                    <a:pt x="110490" y="1645920"/>
                    <a:pt x="0" y="1535430"/>
                    <a:pt x="0" y="1399032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10698480" y="6766560"/>
            <a:ext cx="3017520" cy="1234440"/>
            <a:chOff x="0" y="0"/>
            <a:chExt cx="4023360" cy="1645920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4023360" cy="1645920"/>
            </a:xfrm>
            <a:custGeom>
              <a:avLst/>
              <a:gdLst/>
              <a:ahLst/>
              <a:cxnLst/>
              <a:rect l="l" t="t" r="r" b="b"/>
              <a:pathLst>
                <a:path w="4023360" h="1645920">
                  <a:moveTo>
                    <a:pt x="0" y="0"/>
                  </a:moveTo>
                  <a:lnTo>
                    <a:pt x="4023360" y="0"/>
                  </a:lnTo>
                  <a:lnTo>
                    <a:pt x="402336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87" r="-248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28575"/>
              <a:ext cx="4023360" cy="1674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428"/>
                </a:lnSpc>
              </a:pPr>
              <a:r>
                <a:rPr lang="en-US" sz="2199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Nota de Débito: R$ 15 + CBS/IBS</a:t>
              </a:r>
            </a:p>
            <a:p>
              <a:pPr algn="ctr">
                <a:lnSpc>
                  <a:spcPts val="2208"/>
                </a:lnSpc>
              </a:pPr>
              <a:r>
                <a:rPr lang="en-US" sz="2000">
                  <a:solidFill>
                    <a:srgbClr val="0941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vinculada à NF original</a:t>
              </a:r>
            </a:p>
          </p:txBody>
        </p:sp>
      </p:grpSp>
      <p:sp>
        <p:nvSpPr>
          <p:cNvPr id="81" name="AutoShape 81"/>
          <p:cNvSpPr/>
          <p:nvPr/>
        </p:nvSpPr>
        <p:spPr>
          <a:xfrm rot="5237640">
            <a:off x="4784350" y="4969192"/>
            <a:ext cx="672579" cy="0"/>
          </a:xfrm>
          <a:prstGeom prst="line">
            <a:avLst/>
          </a:prstGeom>
          <a:ln w="28575" cap="rnd">
            <a:solidFill>
              <a:srgbClr val="0B386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t-BR"/>
          </a:p>
        </p:txBody>
      </p:sp>
      <p:sp>
        <p:nvSpPr>
          <p:cNvPr id="82" name="AutoShape 82"/>
          <p:cNvSpPr/>
          <p:nvPr/>
        </p:nvSpPr>
        <p:spPr>
          <a:xfrm rot="5360340">
            <a:off x="2235746" y="6009322"/>
            <a:ext cx="2752268" cy="0"/>
          </a:xfrm>
          <a:prstGeom prst="line">
            <a:avLst/>
          </a:prstGeom>
          <a:ln w="28575" cap="rnd">
            <a:solidFill>
              <a:srgbClr val="0B386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83" name="AutoShape 83"/>
          <p:cNvSpPr/>
          <p:nvPr/>
        </p:nvSpPr>
        <p:spPr>
          <a:xfrm rot="245820">
            <a:off x="3595440" y="7369493"/>
            <a:ext cx="444370" cy="0"/>
          </a:xfrm>
          <a:prstGeom prst="line">
            <a:avLst/>
          </a:prstGeom>
          <a:ln w="28575" cap="rnd">
            <a:solidFill>
              <a:srgbClr val="0B386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t-BR"/>
          </a:p>
        </p:txBody>
      </p:sp>
      <p:sp>
        <p:nvSpPr>
          <p:cNvPr id="84" name="AutoShape 84"/>
          <p:cNvSpPr/>
          <p:nvPr/>
        </p:nvSpPr>
        <p:spPr>
          <a:xfrm rot="174180">
            <a:off x="6475962" y="5769292"/>
            <a:ext cx="626916" cy="0"/>
          </a:xfrm>
          <a:prstGeom prst="line">
            <a:avLst/>
          </a:prstGeom>
          <a:ln w="28575" cap="rnd">
            <a:solidFill>
              <a:srgbClr val="0B386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t-BR"/>
          </a:p>
        </p:txBody>
      </p:sp>
      <p:sp>
        <p:nvSpPr>
          <p:cNvPr id="85" name="AutoShape 85"/>
          <p:cNvSpPr/>
          <p:nvPr/>
        </p:nvSpPr>
        <p:spPr>
          <a:xfrm rot="134880">
            <a:off x="9813617" y="5769292"/>
            <a:ext cx="809615" cy="0"/>
          </a:xfrm>
          <a:prstGeom prst="line">
            <a:avLst/>
          </a:prstGeom>
          <a:ln w="28575" cap="rnd">
            <a:solidFill>
              <a:srgbClr val="0B386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t-BR"/>
          </a:p>
        </p:txBody>
      </p:sp>
      <p:sp>
        <p:nvSpPr>
          <p:cNvPr id="86" name="AutoShape 86"/>
          <p:cNvSpPr/>
          <p:nvPr/>
        </p:nvSpPr>
        <p:spPr>
          <a:xfrm rot="187860">
            <a:off x="13791133" y="5769292"/>
            <a:ext cx="581254" cy="0"/>
          </a:xfrm>
          <a:prstGeom prst="line">
            <a:avLst/>
          </a:prstGeom>
          <a:ln w="28575" cap="rnd">
            <a:solidFill>
              <a:srgbClr val="CFDDF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t-BR"/>
          </a:p>
        </p:txBody>
      </p:sp>
      <p:sp>
        <p:nvSpPr>
          <p:cNvPr id="87" name="AutoShape 87"/>
          <p:cNvSpPr/>
          <p:nvPr/>
        </p:nvSpPr>
        <p:spPr>
          <a:xfrm rot="26340">
            <a:off x="6476305" y="7369493"/>
            <a:ext cx="4146671" cy="0"/>
          </a:xfrm>
          <a:prstGeom prst="line">
            <a:avLst/>
          </a:prstGeom>
          <a:ln w="28575" cap="rnd">
            <a:solidFill>
              <a:srgbClr val="0B386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t-BR"/>
          </a:p>
        </p:txBody>
      </p:sp>
      <p:sp>
        <p:nvSpPr>
          <p:cNvPr id="88" name="AutoShape 88"/>
          <p:cNvSpPr/>
          <p:nvPr/>
        </p:nvSpPr>
        <p:spPr>
          <a:xfrm rot="5196120">
            <a:off x="11939435" y="6500812"/>
            <a:ext cx="535610" cy="0"/>
          </a:xfrm>
          <a:prstGeom prst="line">
            <a:avLst/>
          </a:prstGeom>
          <a:ln w="28575" cap="rnd">
            <a:solidFill>
              <a:srgbClr val="0B386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pt-BR"/>
          </a:p>
        </p:txBody>
      </p:sp>
      <p:grpSp>
        <p:nvGrpSpPr>
          <p:cNvPr id="89" name="Group 89"/>
          <p:cNvGrpSpPr/>
          <p:nvPr/>
        </p:nvGrpSpPr>
        <p:grpSpPr>
          <a:xfrm>
            <a:off x="914400" y="8321040"/>
            <a:ext cx="16459200" cy="548640"/>
            <a:chOff x="0" y="0"/>
            <a:chExt cx="21945600" cy="731520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21945600" cy="731520"/>
            </a:xfrm>
            <a:custGeom>
              <a:avLst/>
              <a:gdLst/>
              <a:ahLst/>
              <a:cxnLst/>
              <a:rect l="l" t="t" r="r" b="b"/>
              <a:pathLst>
                <a:path w="21945600" h="73152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-57150"/>
              <a:ext cx="21945600" cy="788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Compliance contínuo exige </a:t>
              </a:r>
              <a:r>
                <a:rPr lang="en-US" sz="26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sincronia entre dados financeiros e gatilhos tributários</a:t>
              </a:r>
              <a:r>
                <a:rPr lang="en-US" sz="2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4" name="TextBox 94"/>
          <p:cNvSpPr txBox="1"/>
          <p:nvPr/>
        </p:nvSpPr>
        <p:spPr>
          <a:xfrm>
            <a:off x="-6858000" y="9661841"/>
            <a:ext cx="1645920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 b="1" spc="119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4572000" cy="502920"/>
            <a:chOff x="0" y="0"/>
            <a:chExt cx="60960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96000" cy="670560"/>
            </a:xfrm>
            <a:custGeom>
              <a:avLst/>
              <a:gdLst/>
              <a:ahLst/>
              <a:cxnLst/>
              <a:rect l="l" t="t" r="r" b="b"/>
              <a:pathLst>
                <a:path w="6096000" h="670560">
                  <a:moveTo>
                    <a:pt x="0" y="335280"/>
                  </a:moveTo>
                  <a:cubicBezTo>
                    <a:pt x="0" y="150114"/>
                    <a:pt x="150114" y="0"/>
                    <a:pt x="335280" y="0"/>
                  </a:cubicBezTo>
                  <a:lnTo>
                    <a:pt x="5760720" y="0"/>
                  </a:lnTo>
                  <a:cubicBezTo>
                    <a:pt x="5945886" y="0"/>
                    <a:pt x="6096000" y="150114"/>
                    <a:pt x="6096000" y="335280"/>
                  </a:cubicBezTo>
                  <a:cubicBezTo>
                    <a:pt x="6096000" y="520446"/>
                    <a:pt x="5945886" y="670560"/>
                    <a:pt x="5760720" y="670560"/>
                  </a:cubicBezTo>
                  <a:lnTo>
                    <a:pt x="335280" y="670560"/>
                  </a:lnTo>
                  <a:cubicBezTo>
                    <a:pt x="150114" y="670560"/>
                    <a:pt x="0" y="520446"/>
                    <a:pt x="0" y="3352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5568" y="818388"/>
            <a:ext cx="329184" cy="329184"/>
            <a:chOff x="0" y="0"/>
            <a:chExt cx="438912" cy="438912"/>
          </a:xfrm>
        </p:grpSpPr>
        <p:sp>
          <p:nvSpPr>
            <p:cNvPr id="12" name="Freeform 12" descr="FaExclamationTriangle.png"/>
            <p:cNvSpPr/>
            <p:nvPr/>
          </p:nvSpPr>
          <p:spPr>
            <a:xfrm>
              <a:off x="0" y="0"/>
              <a:ext cx="438912" cy="438912"/>
            </a:xfrm>
            <a:custGeom>
              <a:avLst/>
              <a:gdLst/>
              <a:ahLst/>
              <a:cxnLst/>
              <a:rect l="l" t="t" r="r" b="b"/>
              <a:pathLst>
                <a:path w="438912" h="438912">
                  <a:moveTo>
                    <a:pt x="0" y="0"/>
                  </a:moveTo>
                  <a:lnTo>
                    <a:pt x="438912" y="0"/>
                  </a:lnTo>
                  <a:lnTo>
                    <a:pt x="438912" y="438912"/>
                  </a:lnTo>
                  <a:lnTo>
                    <a:pt x="0" y="438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91640" y="731520"/>
            <a:ext cx="3657600" cy="502920"/>
            <a:chOff x="0" y="0"/>
            <a:chExt cx="4876800" cy="6705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76800" cy="670560"/>
            </a:xfrm>
            <a:custGeom>
              <a:avLst/>
              <a:gdLst/>
              <a:ahLst/>
              <a:cxnLst/>
              <a:rect l="l" t="t" r="r" b="b"/>
              <a:pathLst>
                <a:path w="4876800" h="670560">
                  <a:moveTo>
                    <a:pt x="0" y="0"/>
                  </a:moveTo>
                  <a:lnTo>
                    <a:pt x="4876800" y="0"/>
                  </a:lnTo>
                  <a:lnTo>
                    <a:pt x="48768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8768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PONTO DE ATENÇÃO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Dados financeiros e gatilhos tributários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06466" y="2780986"/>
            <a:ext cx="3924938" cy="3947798"/>
            <a:chOff x="0" y="0"/>
            <a:chExt cx="5233251" cy="526373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233162" cy="5263642"/>
            </a:xfrm>
            <a:custGeom>
              <a:avLst/>
              <a:gdLst/>
              <a:ahLst/>
              <a:cxnLst/>
              <a:rect l="l" t="t" r="r" b="b"/>
              <a:pathLst>
                <a:path w="5233162" h="5263642">
                  <a:moveTo>
                    <a:pt x="0" y="261620"/>
                  </a:moveTo>
                  <a:cubicBezTo>
                    <a:pt x="0" y="117094"/>
                    <a:pt x="117094" y="0"/>
                    <a:pt x="261620" y="0"/>
                  </a:cubicBezTo>
                  <a:lnTo>
                    <a:pt x="4971542" y="0"/>
                  </a:lnTo>
                  <a:cubicBezTo>
                    <a:pt x="5116068" y="0"/>
                    <a:pt x="5233162" y="117094"/>
                    <a:pt x="5233162" y="261620"/>
                  </a:cubicBezTo>
                  <a:lnTo>
                    <a:pt x="5233162" y="5002022"/>
                  </a:lnTo>
                  <a:cubicBezTo>
                    <a:pt x="5233162" y="5146548"/>
                    <a:pt x="5116068" y="5263642"/>
                    <a:pt x="4971542" y="5263642"/>
                  </a:cubicBezTo>
                  <a:lnTo>
                    <a:pt x="261620" y="5263642"/>
                  </a:lnTo>
                  <a:cubicBezTo>
                    <a:pt x="117094" y="5263642"/>
                    <a:pt x="0" y="5146548"/>
                    <a:pt x="0" y="50020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88720" y="3200400"/>
            <a:ext cx="1097280" cy="1097280"/>
            <a:chOff x="0" y="0"/>
            <a:chExt cx="1463040" cy="14630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63040" y="3474720"/>
            <a:ext cx="548640" cy="548640"/>
            <a:chOff x="0" y="0"/>
            <a:chExt cx="731520" cy="731520"/>
          </a:xfrm>
        </p:grpSpPr>
        <p:sp>
          <p:nvSpPr>
            <p:cNvPr id="22" name="Freeform 22" descr="FaClock.png"/>
            <p:cNvSpPr/>
            <p:nvPr/>
          </p:nvSpPr>
          <p:spPr>
            <a:xfrm>
              <a:off x="0" y="0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20" h="731520">
                  <a:moveTo>
                    <a:pt x="0" y="0"/>
                  </a:moveTo>
                  <a:lnTo>
                    <a:pt x="731520" y="0"/>
                  </a:lnTo>
                  <a:lnTo>
                    <a:pt x="731520" y="731520"/>
                  </a:lnTo>
                  <a:lnTo>
                    <a:pt x="0" y="731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280160" y="4600575"/>
            <a:ext cx="3177540" cy="792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Atraso e encargos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80160" y="5505450"/>
            <a:ext cx="3177540" cy="1027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Juros e multa geram documento próprio?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5089846" y="2780986"/>
            <a:ext cx="3924938" cy="3947798"/>
            <a:chOff x="0" y="0"/>
            <a:chExt cx="5233251" cy="5263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233162" cy="5263642"/>
            </a:xfrm>
            <a:custGeom>
              <a:avLst/>
              <a:gdLst/>
              <a:ahLst/>
              <a:cxnLst/>
              <a:rect l="l" t="t" r="r" b="b"/>
              <a:pathLst>
                <a:path w="5233162" h="5263642">
                  <a:moveTo>
                    <a:pt x="0" y="261620"/>
                  </a:moveTo>
                  <a:cubicBezTo>
                    <a:pt x="0" y="117094"/>
                    <a:pt x="117094" y="0"/>
                    <a:pt x="261620" y="0"/>
                  </a:cubicBezTo>
                  <a:lnTo>
                    <a:pt x="4971542" y="0"/>
                  </a:lnTo>
                  <a:cubicBezTo>
                    <a:pt x="5116068" y="0"/>
                    <a:pt x="5233162" y="117094"/>
                    <a:pt x="5233162" y="261620"/>
                  </a:cubicBezTo>
                  <a:lnTo>
                    <a:pt x="5233162" y="5002022"/>
                  </a:lnTo>
                  <a:cubicBezTo>
                    <a:pt x="5233162" y="5146548"/>
                    <a:pt x="5116068" y="5263642"/>
                    <a:pt x="4971542" y="5263642"/>
                  </a:cubicBezTo>
                  <a:lnTo>
                    <a:pt x="261620" y="5263642"/>
                  </a:lnTo>
                  <a:cubicBezTo>
                    <a:pt x="117094" y="5263642"/>
                    <a:pt x="0" y="5146548"/>
                    <a:pt x="0" y="50020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372100" y="3200400"/>
            <a:ext cx="1097280" cy="1097280"/>
            <a:chOff x="0" y="0"/>
            <a:chExt cx="1463040" cy="146304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646420" y="3474720"/>
            <a:ext cx="548640" cy="548640"/>
            <a:chOff x="0" y="0"/>
            <a:chExt cx="731520" cy="731520"/>
          </a:xfrm>
        </p:grpSpPr>
        <p:sp>
          <p:nvSpPr>
            <p:cNvPr id="30" name="Freeform 30" descr="FaPercent.png"/>
            <p:cNvSpPr/>
            <p:nvPr/>
          </p:nvSpPr>
          <p:spPr>
            <a:xfrm>
              <a:off x="0" y="0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20" h="731520">
                  <a:moveTo>
                    <a:pt x="0" y="0"/>
                  </a:moveTo>
                  <a:lnTo>
                    <a:pt x="731520" y="0"/>
                  </a:lnTo>
                  <a:lnTo>
                    <a:pt x="731520" y="731520"/>
                  </a:lnTo>
                  <a:lnTo>
                    <a:pt x="0" y="731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5463540" y="4600575"/>
            <a:ext cx="3177540" cy="792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Descontos e bonificações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463540" y="5505450"/>
            <a:ext cx="3177540" cy="685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Alteram a base de cálculo do IBS/CBS?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273226" y="2780986"/>
            <a:ext cx="3924938" cy="3947798"/>
            <a:chOff x="0" y="0"/>
            <a:chExt cx="5233251" cy="526373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233162" cy="5263642"/>
            </a:xfrm>
            <a:custGeom>
              <a:avLst/>
              <a:gdLst/>
              <a:ahLst/>
              <a:cxnLst/>
              <a:rect l="l" t="t" r="r" b="b"/>
              <a:pathLst>
                <a:path w="5233162" h="5263642">
                  <a:moveTo>
                    <a:pt x="0" y="261620"/>
                  </a:moveTo>
                  <a:cubicBezTo>
                    <a:pt x="0" y="117094"/>
                    <a:pt x="117094" y="0"/>
                    <a:pt x="261620" y="0"/>
                  </a:cubicBezTo>
                  <a:lnTo>
                    <a:pt x="4971542" y="0"/>
                  </a:lnTo>
                  <a:cubicBezTo>
                    <a:pt x="5116068" y="0"/>
                    <a:pt x="5233162" y="117094"/>
                    <a:pt x="5233162" y="261620"/>
                  </a:cubicBezTo>
                  <a:lnTo>
                    <a:pt x="5233162" y="5002022"/>
                  </a:lnTo>
                  <a:cubicBezTo>
                    <a:pt x="5233162" y="5146548"/>
                    <a:pt x="5116068" y="5263642"/>
                    <a:pt x="4971542" y="5263642"/>
                  </a:cubicBezTo>
                  <a:lnTo>
                    <a:pt x="261620" y="5263642"/>
                  </a:lnTo>
                  <a:cubicBezTo>
                    <a:pt x="117094" y="5263642"/>
                    <a:pt x="0" y="5146548"/>
                    <a:pt x="0" y="50020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555480" y="3200400"/>
            <a:ext cx="1097280" cy="1097280"/>
            <a:chOff x="0" y="0"/>
            <a:chExt cx="1463040" cy="14630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829800" y="3474720"/>
            <a:ext cx="548640" cy="548640"/>
            <a:chOff x="0" y="0"/>
            <a:chExt cx="731520" cy="731520"/>
          </a:xfrm>
        </p:grpSpPr>
        <p:sp>
          <p:nvSpPr>
            <p:cNvPr id="38" name="Freeform 38" descr="FaUndo.png"/>
            <p:cNvSpPr/>
            <p:nvPr/>
          </p:nvSpPr>
          <p:spPr>
            <a:xfrm>
              <a:off x="0" y="0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20" h="731520">
                  <a:moveTo>
                    <a:pt x="0" y="0"/>
                  </a:moveTo>
                  <a:lnTo>
                    <a:pt x="731520" y="0"/>
                  </a:lnTo>
                  <a:lnTo>
                    <a:pt x="731520" y="731520"/>
                  </a:lnTo>
                  <a:lnTo>
                    <a:pt x="0" y="731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9646920" y="4600575"/>
            <a:ext cx="3177540" cy="792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Devolução e cancelamento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646920" y="5505450"/>
            <a:ext cx="3177540" cy="1027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Quem reverte débito e crédito, e como registra?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3456606" y="2780986"/>
            <a:ext cx="3924938" cy="3947798"/>
            <a:chOff x="0" y="0"/>
            <a:chExt cx="5233251" cy="526373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233162" cy="5263642"/>
            </a:xfrm>
            <a:custGeom>
              <a:avLst/>
              <a:gdLst/>
              <a:ahLst/>
              <a:cxnLst/>
              <a:rect l="l" t="t" r="r" b="b"/>
              <a:pathLst>
                <a:path w="5233162" h="5263642">
                  <a:moveTo>
                    <a:pt x="0" y="261620"/>
                  </a:moveTo>
                  <a:cubicBezTo>
                    <a:pt x="0" y="117094"/>
                    <a:pt x="117094" y="0"/>
                    <a:pt x="261620" y="0"/>
                  </a:cubicBezTo>
                  <a:lnTo>
                    <a:pt x="4971542" y="0"/>
                  </a:lnTo>
                  <a:cubicBezTo>
                    <a:pt x="5116068" y="0"/>
                    <a:pt x="5233162" y="117094"/>
                    <a:pt x="5233162" y="261620"/>
                  </a:cubicBezTo>
                  <a:lnTo>
                    <a:pt x="5233162" y="5002022"/>
                  </a:lnTo>
                  <a:cubicBezTo>
                    <a:pt x="5233162" y="5146548"/>
                    <a:pt x="5116068" y="5263642"/>
                    <a:pt x="4971542" y="5263642"/>
                  </a:cubicBezTo>
                  <a:lnTo>
                    <a:pt x="261620" y="5263642"/>
                  </a:lnTo>
                  <a:cubicBezTo>
                    <a:pt x="117094" y="5263642"/>
                    <a:pt x="0" y="5146548"/>
                    <a:pt x="0" y="500202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738860" y="3200400"/>
            <a:ext cx="1097280" cy="1097280"/>
            <a:chOff x="0" y="0"/>
            <a:chExt cx="1463040" cy="146304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4013180" y="3474720"/>
            <a:ext cx="548640" cy="548640"/>
            <a:chOff x="0" y="0"/>
            <a:chExt cx="731520" cy="731520"/>
          </a:xfrm>
        </p:grpSpPr>
        <p:sp>
          <p:nvSpPr>
            <p:cNvPr id="46" name="Freeform 46" descr="FaEdit.png"/>
            <p:cNvSpPr/>
            <p:nvPr/>
          </p:nvSpPr>
          <p:spPr>
            <a:xfrm>
              <a:off x="0" y="0"/>
              <a:ext cx="731520" cy="731520"/>
            </a:xfrm>
            <a:custGeom>
              <a:avLst/>
              <a:gdLst/>
              <a:ahLst/>
              <a:cxnLst/>
              <a:rect l="l" t="t" r="r" b="b"/>
              <a:pathLst>
                <a:path w="731520" h="731520">
                  <a:moveTo>
                    <a:pt x="0" y="0"/>
                  </a:moveTo>
                  <a:lnTo>
                    <a:pt x="731520" y="0"/>
                  </a:lnTo>
                  <a:lnTo>
                    <a:pt x="731520" y="731520"/>
                  </a:lnTo>
                  <a:lnTo>
                    <a:pt x="0" y="731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3830300" y="4600575"/>
            <a:ext cx="3177540" cy="792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Ajuste pós-venda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3830300" y="5505450"/>
            <a:ext cx="3177540" cy="1027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Como documentar e vincular à nota original?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14400" y="7086600"/>
            <a:ext cx="16459200" cy="1691640"/>
            <a:chOff x="0" y="0"/>
            <a:chExt cx="21945600" cy="225552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1945600" cy="2255520"/>
            </a:xfrm>
            <a:custGeom>
              <a:avLst/>
              <a:gdLst/>
              <a:ahLst/>
              <a:cxnLst/>
              <a:rect l="l" t="t" r="r" b="b"/>
              <a:pathLst>
                <a:path w="21945600" h="2255520">
                  <a:moveTo>
                    <a:pt x="0" y="180467"/>
                  </a:moveTo>
                  <a:cubicBezTo>
                    <a:pt x="0" y="80772"/>
                    <a:pt x="80772" y="0"/>
                    <a:pt x="180467" y="0"/>
                  </a:cubicBezTo>
                  <a:lnTo>
                    <a:pt x="21765133" y="0"/>
                  </a:lnTo>
                  <a:cubicBezTo>
                    <a:pt x="21864828" y="0"/>
                    <a:pt x="21945600" y="80772"/>
                    <a:pt x="21945600" y="180467"/>
                  </a:cubicBezTo>
                  <a:lnTo>
                    <a:pt x="21945600" y="2075053"/>
                  </a:lnTo>
                  <a:cubicBezTo>
                    <a:pt x="21945600" y="2174748"/>
                    <a:pt x="21864828" y="2255520"/>
                    <a:pt x="21765133" y="2255520"/>
                  </a:cubicBezTo>
                  <a:lnTo>
                    <a:pt x="180467" y="2255520"/>
                  </a:lnTo>
                  <a:cubicBezTo>
                    <a:pt x="80772" y="2255520"/>
                    <a:pt x="0" y="2174748"/>
                    <a:pt x="0" y="2075053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463040" y="7086600"/>
            <a:ext cx="15361920" cy="1691640"/>
            <a:chOff x="0" y="0"/>
            <a:chExt cx="20482560" cy="225552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20482561" cy="2255520"/>
            </a:xfrm>
            <a:custGeom>
              <a:avLst/>
              <a:gdLst/>
              <a:ahLst/>
              <a:cxnLst/>
              <a:rect l="l" t="t" r="r" b="b"/>
              <a:pathLst>
                <a:path w="20482561" h="2255520">
                  <a:moveTo>
                    <a:pt x="0" y="0"/>
                  </a:moveTo>
                  <a:lnTo>
                    <a:pt x="20482561" y="0"/>
                  </a:lnTo>
                  <a:lnTo>
                    <a:pt x="20482561" y="2255520"/>
                  </a:lnTo>
                  <a:lnTo>
                    <a:pt x="0" y="2255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6945" b="-12694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66675"/>
              <a:ext cx="20482560" cy="23221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079"/>
                </a:lnSpc>
              </a:pPr>
              <a:r>
                <a:rPr lang="en-US" sz="3399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 ninguém é dono do gatilho, o cálculo vira improviso.</a:t>
              </a:r>
            </a:p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0941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 Financeiro sabe o evento. O Fiscal sabe a regra. O normativo conecta os dois.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-6858000" y="9661841"/>
            <a:ext cx="1645920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 b="1" spc="119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3 · PRÁTICA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11930" y="3995444"/>
            <a:ext cx="13737926" cy="2695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67"/>
              </a:lnSpc>
            </a:pPr>
            <a:r>
              <a:rPr lang="en-US" sz="61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seu cliente está ciente que não irá comprar sem a sua orientação?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F4A8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4572000" cy="502920"/>
            <a:chOff x="0" y="0"/>
            <a:chExt cx="60960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96000" cy="670560"/>
            </a:xfrm>
            <a:custGeom>
              <a:avLst/>
              <a:gdLst/>
              <a:ahLst/>
              <a:cxnLst/>
              <a:rect l="l" t="t" r="r" b="b"/>
              <a:pathLst>
                <a:path w="6096000" h="670560">
                  <a:moveTo>
                    <a:pt x="0" y="335280"/>
                  </a:moveTo>
                  <a:cubicBezTo>
                    <a:pt x="0" y="150114"/>
                    <a:pt x="150114" y="0"/>
                    <a:pt x="335280" y="0"/>
                  </a:cubicBezTo>
                  <a:lnTo>
                    <a:pt x="5760720" y="0"/>
                  </a:lnTo>
                  <a:cubicBezTo>
                    <a:pt x="5945886" y="0"/>
                    <a:pt x="6096000" y="150114"/>
                    <a:pt x="6096000" y="335280"/>
                  </a:cubicBezTo>
                  <a:cubicBezTo>
                    <a:pt x="6096000" y="520446"/>
                    <a:pt x="5945886" y="670560"/>
                    <a:pt x="5760720" y="670560"/>
                  </a:cubicBezTo>
                  <a:lnTo>
                    <a:pt x="335280" y="670560"/>
                  </a:lnTo>
                  <a:cubicBezTo>
                    <a:pt x="150114" y="670560"/>
                    <a:pt x="0" y="520446"/>
                    <a:pt x="0" y="3352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5568" y="818388"/>
            <a:ext cx="329184" cy="329184"/>
            <a:chOff x="0" y="0"/>
            <a:chExt cx="438912" cy="438912"/>
          </a:xfrm>
        </p:grpSpPr>
        <p:sp>
          <p:nvSpPr>
            <p:cNvPr id="12" name="Freeform 12" descr="FaExclamationTriangle.png"/>
            <p:cNvSpPr/>
            <p:nvPr/>
          </p:nvSpPr>
          <p:spPr>
            <a:xfrm>
              <a:off x="0" y="0"/>
              <a:ext cx="438912" cy="438912"/>
            </a:xfrm>
            <a:custGeom>
              <a:avLst/>
              <a:gdLst/>
              <a:ahLst/>
              <a:cxnLst/>
              <a:rect l="l" t="t" r="r" b="b"/>
              <a:pathLst>
                <a:path w="438912" h="438912">
                  <a:moveTo>
                    <a:pt x="0" y="0"/>
                  </a:moveTo>
                  <a:lnTo>
                    <a:pt x="438912" y="0"/>
                  </a:lnTo>
                  <a:lnTo>
                    <a:pt x="438912" y="438912"/>
                  </a:lnTo>
                  <a:lnTo>
                    <a:pt x="0" y="438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91640" y="731520"/>
            <a:ext cx="3657600" cy="502920"/>
            <a:chOff x="0" y="0"/>
            <a:chExt cx="4876800" cy="6705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76800" cy="670560"/>
            </a:xfrm>
            <a:custGeom>
              <a:avLst/>
              <a:gdLst/>
              <a:ahLst/>
              <a:cxnLst/>
              <a:rect l="l" t="t" r="r" b="b"/>
              <a:pathLst>
                <a:path w="4876800" h="670560">
                  <a:moveTo>
                    <a:pt x="0" y="0"/>
                  </a:moveTo>
                  <a:lnTo>
                    <a:pt x="4876800" y="0"/>
                  </a:lnTo>
                  <a:lnTo>
                    <a:pt x="48768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8768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PONTO DE ATENÇÃO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14400" y="1259205"/>
            <a:ext cx="16459200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Cada regime do fornecedor transfere um crédito diferente</a:t>
            </a:r>
          </a:p>
        </p:txBody>
      </p:sp>
      <p:graphicFrame>
        <p:nvGraphicFramePr>
          <p:cNvPr id="17" name="Table 17"/>
          <p:cNvGraphicFramePr>
            <a:graphicFrameLocks noGrp="1"/>
          </p:cNvGraphicFramePr>
          <p:nvPr/>
        </p:nvGraphicFramePr>
        <p:xfrm>
          <a:off x="1539882" y="2261235"/>
          <a:ext cx="14549841" cy="6237412"/>
        </p:xfrm>
        <a:graphic>
          <a:graphicData uri="http://schemas.openxmlformats.org/drawingml/2006/table">
            <a:tbl>
              <a:tblPr/>
              <a:tblGrid>
                <a:gridCol w="2909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4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9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6920"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Regime do fornecedor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Parcela a retirar do preço em 2027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Tributo destacado por fora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Crédito do adquirente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7329"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Lucro Real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PIS/Cofins de 9,25% ou o percentual efetivo demonstrado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CBS plena e IBS 0,1%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Integral, pelo valor destacado e pago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5099"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Lucro Presumido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PIS/Cofins de 3,65%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CBS plena e IBS 0,1%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Integral, pelo valor destacado e pago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7329"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Simples Nacional híbrido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Parcela de PIS/Cofins da alíquota efetiva do DAS, de 0,62% a 5,26%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CBS plena e IBS 0,1%, apurados fora do DAS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Integral, pelo valor destacado e pago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3406"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Simples Nacional normal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Nenhuma: a parcela de PIS/Cofins do DAS vira parcela de IBS/CBS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Não há destaque cheio; o documento informa a parcela do DAS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Limitado ao IBS/CBS pago no DAS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7329"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Autônomo pessoa física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Não se aplica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Não há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938"/>
                        </a:lnSpc>
                        <a:defRPr/>
                      </a:pPr>
                      <a:r>
                        <a:rPr lang="en-US" sz="17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Crédito presumido, no transporte de cargas por TAC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Box 18"/>
          <p:cNvSpPr txBox="1"/>
          <p:nvPr/>
        </p:nvSpPr>
        <p:spPr>
          <a:xfrm>
            <a:off x="914400" y="8694420"/>
            <a:ext cx="16459200" cy="40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i="1">
                <a:solidFill>
                  <a:srgbClr val="CFDD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Base: LC 214/2025, arts. 41, 47 e 168; LC 123/2006; Resoluções CGSN nº 186, 189, 190 e 191/2026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1" name="Freeform 21"/>
          <p:cNvSpPr/>
          <p:nvPr/>
        </p:nvSpPr>
        <p:spPr>
          <a:xfrm>
            <a:off x="0" y="925766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TextBox 22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12539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3 · PRÁTICA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259205"/>
            <a:ext cx="16459200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 mesmo serviço de R$ 10.000, quatro custos líquidos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400" y="2065020"/>
            <a:ext cx="16459200" cy="86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7"/>
              </a:lnSpc>
            </a:pPr>
            <a:r>
              <a:rPr lang="en-US" sz="2199">
                <a:solidFill>
                  <a:srgbClr val="CFDDF0"/>
                </a:solidFill>
                <a:latin typeface="Calibri (MS)"/>
                <a:ea typeface="Calibri (MS)"/>
                <a:cs typeface="Calibri (MS)"/>
                <a:sym typeface="Calibri (MS)"/>
              </a:rPr>
              <a:t>Recomposição do preço em 1º/1/2027, com CBS de referência de 9,21% e IBS de 0,1% omitido. Simples enquadrado na 1ª faixa do Anexo III (PIS/Cofins de 0,93% da receita).</a:t>
            </a:r>
          </a:p>
        </p:txBody>
      </p: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914400" y="3063240"/>
          <a:ext cx="16446501" cy="5161788"/>
        </p:xfrm>
        <a:graphic>
          <a:graphicData uri="http://schemas.openxmlformats.org/drawingml/2006/table">
            <a:tbl>
              <a:tblPr/>
              <a:tblGrid>
                <a:gridCol w="5116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2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2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24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324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2394"/>
                        </a:lnSpc>
                        <a:defRPr/>
                      </a:pPr>
                      <a:r>
                        <a:rPr lang="en-US" sz="2100" b="1">
                          <a:solidFill>
                            <a:srgbClr val="E4C77A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Etapa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94"/>
                        </a:lnSpc>
                        <a:defRPr/>
                      </a:pPr>
                      <a:r>
                        <a:rPr lang="en-US" sz="2100" b="1">
                          <a:solidFill>
                            <a:srgbClr val="E4C77A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1. Lucro Real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94"/>
                        </a:lnSpc>
                        <a:defRPr/>
                      </a:pPr>
                      <a:r>
                        <a:rPr lang="en-US" sz="2100" b="1">
                          <a:solidFill>
                            <a:srgbClr val="E4C77A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2. Presumido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94"/>
                        </a:lnSpc>
                        <a:defRPr/>
                      </a:pPr>
                      <a:r>
                        <a:rPr lang="en-US" sz="2100" b="1">
                          <a:solidFill>
                            <a:srgbClr val="E4C77A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3. Simples híbrido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94"/>
                        </a:lnSpc>
                        <a:defRPr/>
                      </a:pPr>
                      <a:r>
                        <a:rPr lang="en-US" sz="2100" b="1">
                          <a:solidFill>
                            <a:srgbClr val="E4C77A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4. Simples normal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2507"/>
                        </a:lnSpc>
                        <a:defRPr/>
                      </a:pPr>
                      <a:r>
                        <a:rPr lang="en-US" sz="21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Preço atual, com PIS/Cofins embutidos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10.000,00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10.000,00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10.000,00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10.000,00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2507"/>
                        </a:lnSpc>
                        <a:defRPr/>
                      </a:pPr>
                      <a:r>
                        <a:rPr lang="en-US" sz="21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Parcela retirada de PIS/Cofins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925,00 (9,25%)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365,00 (3,65%)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93,00 (0,93%)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Nenhuma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2507"/>
                        </a:lnSpc>
                        <a:defRPr/>
                      </a:pPr>
                      <a:r>
                        <a:rPr lang="en-US" sz="21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Preço líquido 2027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9.075,00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9.635,00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9.907,00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9.907,00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2507"/>
                        </a:lnSpc>
                        <a:defRPr/>
                      </a:pPr>
                      <a:r>
                        <a:rPr lang="en-US" sz="21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Tributo destacado por fora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835,81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887,38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912,43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93,00 no DAS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2507"/>
                        </a:lnSpc>
                        <a:defRPr/>
                      </a:pPr>
                      <a:r>
                        <a:rPr lang="en-US" sz="21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Valor do documento fiscal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9.910,81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10.522,38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10.819,43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10.000,00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2507"/>
                        </a:lnSpc>
                        <a:defRPr/>
                      </a:pPr>
                      <a:r>
                        <a:rPr lang="en-US" sz="21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Crédito do adquirente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835,81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887,38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912,43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>
                          <a:solidFill>
                            <a:srgbClr val="FFFFFF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93,00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2507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9417D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Custo líquido da aquisição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77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9417D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9.075,00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77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9417D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9.635,00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77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9417D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9.907,00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77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507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9417D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9.907,00</a:t>
                      </a:r>
                      <a:endParaRPr lang="en-US" sz="1100"/>
                    </a:p>
                  </a:txBody>
                  <a:tcPr marL="164592" marR="164592" marT="164592" marB="164592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7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5" name="TextBox 15"/>
          <p:cNvSpPr txBox="1"/>
          <p:nvPr/>
        </p:nvSpPr>
        <p:spPr>
          <a:xfrm>
            <a:off x="914400" y="8511540"/>
            <a:ext cx="164592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i="1">
                <a:solidFill>
                  <a:srgbClr val="CFDDF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Exemplos numéricos com modelo de recomposição de preços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8" name="Freeform 18"/>
          <p:cNvSpPr/>
          <p:nvPr/>
        </p:nvSpPr>
        <p:spPr>
          <a:xfrm>
            <a:off x="-635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3 · PRÁTICA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16595" y="3485069"/>
            <a:ext cx="13737926" cy="3590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67"/>
              </a:lnSpc>
            </a:pPr>
            <a:r>
              <a:rPr lang="en-US" sz="61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informação da extinção do débito do fornecedor </a:t>
            </a:r>
            <a:r>
              <a:rPr lang="en-US" sz="6199" b="1">
                <a:solidFill>
                  <a:srgbClr val="B18F4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passou a ser fundamental para o fluxo de caixa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3 · PRÁTICA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foco: três documentos-pilar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466" y="2780986"/>
            <a:ext cx="5319398" cy="5959478"/>
            <a:chOff x="0" y="0"/>
            <a:chExt cx="7092531" cy="79459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092442" cy="7945882"/>
            </a:xfrm>
            <a:custGeom>
              <a:avLst/>
              <a:gdLst/>
              <a:ahLst/>
              <a:cxnLst/>
              <a:rect l="l" t="t" r="r" b="b"/>
              <a:pathLst>
                <a:path w="7092442" h="7945882">
                  <a:moveTo>
                    <a:pt x="0" y="354584"/>
                  </a:moveTo>
                  <a:cubicBezTo>
                    <a:pt x="0" y="158750"/>
                    <a:pt x="158750" y="0"/>
                    <a:pt x="354584" y="0"/>
                  </a:cubicBezTo>
                  <a:lnTo>
                    <a:pt x="6737858" y="0"/>
                  </a:lnTo>
                  <a:cubicBezTo>
                    <a:pt x="6933692" y="0"/>
                    <a:pt x="7092442" y="158750"/>
                    <a:pt x="7092442" y="354584"/>
                  </a:cubicBezTo>
                  <a:lnTo>
                    <a:pt x="7092442" y="7591298"/>
                  </a:lnTo>
                  <a:cubicBezTo>
                    <a:pt x="7092442" y="7787132"/>
                    <a:pt x="6933692" y="7945882"/>
                    <a:pt x="6737858" y="7945882"/>
                  </a:cubicBezTo>
                  <a:lnTo>
                    <a:pt x="354584" y="7945882"/>
                  </a:lnTo>
                  <a:cubicBezTo>
                    <a:pt x="158750" y="7946009"/>
                    <a:pt x="0" y="7787132"/>
                    <a:pt x="0" y="759129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0160" y="3337560"/>
            <a:ext cx="1463040" cy="1463040"/>
            <a:chOff x="0" y="0"/>
            <a:chExt cx="1950720" cy="19507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50720" cy="1950720"/>
            </a:xfrm>
            <a:custGeom>
              <a:avLst/>
              <a:gdLst/>
              <a:ahLst/>
              <a:cxnLst/>
              <a:rect l="l" t="t" r="r" b="b"/>
              <a:pathLst>
                <a:path w="1950720" h="1950720">
                  <a:moveTo>
                    <a:pt x="0" y="975360"/>
                  </a:moveTo>
                  <a:cubicBezTo>
                    <a:pt x="0" y="436626"/>
                    <a:pt x="436626" y="0"/>
                    <a:pt x="975360" y="0"/>
                  </a:cubicBezTo>
                  <a:cubicBezTo>
                    <a:pt x="1514094" y="0"/>
                    <a:pt x="1950720" y="436626"/>
                    <a:pt x="1950720" y="975360"/>
                  </a:cubicBezTo>
                  <a:cubicBezTo>
                    <a:pt x="1950720" y="1514094"/>
                    <a:pt x="1514094" y="1950720"/>
                    <a:pt x="975360" y="1950720"/>
                  </a:cubicBezTo>
                  <a:cubicBezTo>
                    <a:pt x="436626" y="1950720"/>
                    <a:pt x="0" y="1514094"/>
                    <a:pt x="0" y="9753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45920" y="3703320"/>
            <a:ext cx="731520" cy="731520"/>
            <a:chOff x="0" y="0"/>
            <a:chExt cx="975360" cy="975360"/>
          </a:xfrm>
        </p:grpSpPr>
        <p:sp>
          <p:nvSpPr>
            <p:cNvPr id="18" name="Freeform 18" descr="FaBalanceScale.png"/>
            <p:cNvSpPr/>
            <p:nvPr/>
          </p:nvSpPr>
          <p:spPr>
            <a:xfrm>
              <a:off x="0" y="0"/>
              <a:ext cx="975360" cy="975360"/>
            </a:xfrm>
            <a:custGeom>
              <a:avLst/>
              <a:gdLst/>
              <a:ahLst/>
              <a:cxnLst/>
              <a:rect l="l" t="t" r="r" b="b"/>
              <a:pathLst>
                <a:path w="975360" h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71600" y="5175885"/>
            <a:ext cx="4389120" cy="180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3"/>
              </a:lnSpc>
            </a:pPr>
            <a:r>
              <a:rPr lang="en-US" sz="30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Política de enquadramento tributário das operações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71600" y="7040880"/>
            <a:ext cx="438912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 b="1" spc="249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RESPONDE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71600" y="7517130"/>
            <a:ext cx="4389120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9"/>
              </a:lnSpc>
            </a:pPr>
            <a:r>
              <a:rPr lang="en-US" sz="2499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Como classificamos cada operação?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484306" y="2780986"/>
            <a:ext cx="5319398" cy="5959478"/>
            <a:chOff x="0" y="0"/>
            <a:chExt cx="7092531" cy="794597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092442" cy="7945882"/>
            </a:xfrm>
            <a:custGeom>
              <a:avLst/>
              <a:gdLst/>
              <a:ahLst/>
              <a:cxnLst/>
              <a:rect l="l" t="t" r="r" b="b"/>
              <a:pathLst>
                <a:path w="7092442" h="7945882">
                  <a:moveTo>
                    <a:pt x="0" y="354584"/>
                  </a:moveTo>
                  <a:cubicBezTo>
                    <a:pt x="0" y="158750"/>
                    <a:pt x="158750" y="0"/>
                    <a:pt x="354584" y="0"/>
                  </a:cubicBezTo>
                  <a:lnTo>
                    <a:pt x="6737858" y="0"/>
                  </a:lnTo>
                  <a:cubicBezTo>
                    <a:pt x="6933692" y="0"/>
                    <a:pt x="7092442" y="158750"/>
                    <a:pt x="7092442" y="354584"/>
                  </a:cubicBezTo>
                  <a:lnTo>
                    <a:pt x="7092442" y="7591298"/>
                  </a:lnTo>
                  <a:cubicBezTo>
                    <a:pt x="7092442" y="7787132"/>
                    <a:pt x="6933692" y="7945882"/>
                    <a:pt x="6737858" y="7945882"/>
                  </a:cubicBezTo>
                  <a:lnTo>
                    <a:pt x="354584" y="7945882"/>
                  </a:lnTo>
                  <a:cubicBezTo>
                    <a:pt x="158750" y="7946009"/>
                    <a:pt x="0" y="7787132"/>
                    <a:pt x="0" y="759129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58000" y="3337560"/>
            <a:ext cx="1463040" cy="1463040"/>
            <a:chOff x="0" y="0"/>
            <a:chExt cx="1950720" cy="19507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50720" cy="1950720"/>
            </a:xfrm>
            <a:custGeom>
              <a:avLst/>
              <a:gdLst/>
              <a:ahLst/>
              <a:cxnLst/>
              <a:rect l="l" t="t" r="r" b="b"/>
              <a:pathLst>
                <a:path w="1950720" h="1950720">
                  <a:moveTo>
                    <a:pt x="0" y="975360"/>
                  </a:moveTo>
                  <a:cubicBezTo>
                    <a:pt x="0" y="436626"/>
                    <a:pt x="436626" y="0"/>
                    <a:pt x="975360" y="0"/>
                  </a:cubicBezTo>
                  <a:cubicBezTo>
                    <a:pt x="1514094" y="0"/>
                    <a:pt x="1950720" y="436626"/>
                    <a:pt x="1950720" y="975360"/>
                  </a:cubicBezTo>
                  <a:cubicBezTo>
                    <a:pt x="1950720" y="1514094"/>
                    <a:pt x="1514094" y="1950720"/>
                    <a:pt x="975360" y="1950720"/>
                  </a:cubicBezTo>
                  <a:cubicBezTo>
                    <a:pt x="436626" y="1950720"/>
                    <a:pt x="0" y="1514094"/>
                    <a:pt x="0" y="9753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223760" y="3703320"/>
            <a:ext cx="731520" cy="731520"/>
            <a:chOff x="0" y="0"/>
            <a:chExt cx="975360" cy="975360"/>
          </a:xfrm>
        </p:grpSpPr>
        <p:sp>
          <p:nvSpPr>
            <p:cNvPr id="27" name="Freeform 27" descr="FaUsers.png"/>
            <p:cNvSpPr/>
            <p:nvPr/>
          </p:nvSpPr>
          <p:spPr>
            <a:xfrm>
              <a:off x="0" y="0"/>
              <a:ext cx="975360" cy="975360"/>
            </a:xfrm>
            <a:custGeom>
              <a:avLst/>
              <a:gdLst/>
              <a:ahLst/>
              <a:cxnLst/>
              <a:rect l="l" t="t" r="r" b="b"/>
              <a:pathLst>
                <a:path w="975360" h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6949440" y="5175885"/>
            <a:ext cx="4389120" cy="1357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3"/>
              </a:lnSpc>
            </a:pPr>
            <a:r>
              <a:rPr lang="en-US" sz="30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Matriz de responsabilidades entre áreas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949440" y="7040880"/>
            <a:ext cx="438912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 b="1" spc="249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RESPONDE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949440" y="7517130"/>
            <a:ext cx="4389120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9"/>
              </a:lnSpc>
            </a:pPr>
            <a:r>
              <a:rPr lang="en-US" sz="2499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Quem decide, executa e valida?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2062146" y="2780986"/>
            <a:ext cx="5319398" cy="5959478"/>
            <a:chOff x="0" y="0"/>
            <a:chExt cx="7092531" cy="794597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092442" cy="7945882"/>
            </a:xfrm>
            <a:custGeom>
              <a:avLst/>
              <a:gdLst/>
              <a:ahLst/>
              <a:cxnLst/>
              <a:rect l="l" t="t" r="r" b="b"/>
              <a:pathLst>
                <a:path w="7092442" h="7945882">
                  <a:moveTo>
                    <a:pt x="0" y="354584"/>
                  </a:moveTo>
                  <a:cubicBezTo>
                    <a:pt x="0" y="158750"/>
                    <a:pt x="158750" y="0"/>
                    <a:pt x="354584" y="0"/>
                  </a:cubicBezTo>
                  <a:lnTo>
                    <a:pt x="6737858" y="0"/>
                  </a:lnTo>
                  <a:cubicBezTo>
                    <a:pt x="6933692" y="0"/>
                    <a:pt x="7092442" y="158750"/>
                    <a:pt x="7092442" y="354584"/>
                  </a:cubicBezTo>
                  <a:lnTo>
                    <a:pt x="7092442" y="7591298"/>
                  </a:lnTo>
                  <a:cubicBezTo>
                    <a:pt x="7092442" y="7787132"/>
                    <a:pt x="6933692" y="7945882"/>
                    <a:pt x="6737858" y="7945882"/>
                  </a:cubicBezTo>
                  <a:lnTo>
                    <a:pt x="354584" y="7945882"/>
                  </a:lnTo>
                  <a:cubicBezTo>
                    <a:pt x="158750" y="7946009"/>
                    <a:pt x="0" y="7787132"/>
                    <a:pt x="0" y="759129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435840" y="3337560"/>
            <a:ext cx="1463040" cy="1463040"/>
            <a:chOff x="0" y="0"/>
            <a:chExt cx="1950720" cy="195072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950720" cy="1950720"/>
            </a:xfrm>
            <a:custGeom>
              <a:avLst/>
              <a:gdLst/>
              <a:ahLst/>
              <a:cxnLst/>
              <a:rect l="l" t="t" r="r" b="b"/>
              <a:pathLst>
                <a:path w="1950720" h="1950720">
                  <a:moveTo>
                    <a:pt x="0" y="975360"/>
                  </a:moveTo>
                  <a:cubicBezTo>
                    <a:pt x="0" y="436626"/>
                    <a:pt x="436626" y="0"/>
                    <a:pt x="975360" y="0"/>
                  </a:cubicBezTo>
                  <a:cubicBezTo>
                    <a:pt x="1514094" y="0"/>
                    <a:pt x="1950720" y="436626"/>
                    <a:pt x="1950720" y="975360"/>
                  </a:cubicBezTo>
                  <a:cubicBezTo>
                    <a:pt x="1950720" y="1514094"/>
                    <a:pt x="1514094" y="1950720"/>
                    <a:pt x="975360" y="1950720"/>
                  </a:cubicBezTo>
                  <a:cubicBezTo>
                    <a:pt x="436626" y="1950720"/>
                    <a:pt x="0" y="1514094"/>
                    <a:pt x="0" y="97536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2801600" y="3703320"/>
            <a:ext cx="731520" cy="731520"/>
            <a:chOff x="0" y="0"/>
            <a:chExt cx="975360" cy="975360"/>
          </a:xfrm>
        </p:grpSpPr>
        <p:sp>
          <p:nvSpPr>
            <p:cNvPr id="36" name="Freeform 36" descr="FaFileSignature.png"/>
            <p:cNvSpPr/>
            <p:nvPr/>
          </p:nvSpPr>
          <p:spPr>
            <a:xfrm>
              <a:off x="0" y="0"/>
              <a:ext cx="975360" cy="975360"/>
            </a:xfrm>
            <a:custGeom>
              <a:avLst/>
              <a:gdLst/>
              <a:ahLst/>
              <a:cxnLst/>
              <a:rect l="l" t="t" r="r" b="b"/>
              <a:pathLst>
                <a:path w="975360" h="975360">
                  <a:moveTo>
                    <a:pt x="0" y="0"/>
                  </a:moveTo>
                  <a:lnTo>
                    <a:pt x="975360" y="0"/>
                  </a:lnTo>
                  <a:lnTo>
                    <a:pt x="975360" y="975360"/>
                  </a:lnTo>
                  <a:lnTo>
                    <a:pt x="0" y="975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2527280" y="5175885"/>
            <a:ext cx="4389120" cy="909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3"/>
              </a:lnSpc>
            </a:pPr>
            <a:r>
              <a:rPr lang="en-US" sz="30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Política de emissão e revisão documental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527280" y="7040880"/>
            <a:ext cx="438912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9" b="1" spc="249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RESPONDE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527280" y="7517130"/>
            <a:ext cx="4389120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9"/>
              </a:lnSpc>
            </a:pPr>
            <a:r>
              <a:rPr lang="en-US" sz="2499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Como emitimos, corrigimos e revisamos?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3 · PRÁTICA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Anatomia de um bom normativo interno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466" y="2780986"/>
            <a:ext cx="3924938" cy="2804798"/>
            <a:chOff x="0" y="0"/>
            <a:chExt cx="5233251" cy="373973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233162" cy="3739642"/>
            </a:xfrm>
            <a:custGeom>
              <a:avLst/>
              <a:gdLst/>
              <a:ahLst/>
              <a:cxnLst/>
              <a:rect l="l" t="t" r="r" b="b"/>
              <a:pathLst>
                <a:path w="5233162" h="3739642">
                  <a:moveTo>
                    <a:pt x="0" y="186944"/>
                  </a:moveTo>
                  <a:cubicBezTo>
                    <a:pt x="0" y="83693"/>
                    <a:pt x="83693" y="0"/>
                    <a:pt x="186944" y="0"/>
                  </a:cubicBezTo>
                  <a:lnTo>
                    <a:pt x="5046218" y="0"/>
                  </a:lnTo>
                  <a:cubicBezTo>
                    <a:pt x="5149469" y="0"/>
                    <a:pt x="5233162" y="83693"/>
                    <a:pt x="5233162" y="186944"/>
                  </a:cubicBezTo>
                  <a:lnTo>
                    <a:pt x="5233162" y="3552698"/>
                  </a:lnTo>
                  <a:cubicBezTo>
                    <a:pt x="5233162" y="3655949"/>
                    <a:pt x="5149469" y="3739642"/>
                    <a:pt x="5046218" y="3739642"/>
                  </a:cubicBezTo>
                  <a:lnTo>
                    <a:pt x="186944" y="3739642"/>
                  </a:lnTo>
                  <a:cubicBezTo>
                    <a:pt x="83693" y="3739769"/>
                    <a:pt x="0" y="3655949"/>
                    <a:pt x="0" y="355269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80160" y="3072765"/>
            <a:ext cx="317754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80160" y="3878580"/>
            <a:ext cx="3177540" cy="777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Objetivo e escopo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80160" y="4718685"/>
            <a:ext cx="3177540" cy="65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23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Para que existe e a quem se aplica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089846" y="2780986"/>
            <a:ext cx="3924938" cy="2804798"/>
            <a:chOff x="0" y="0"/>
            <a:chExt cx="5233251" cy="373973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33162" cy="3739642"/>
            </a:xfrm>
            <a:custGeom>
              <a:avLst/>
              <a:gdLst/>
              <a:ahLst/>
              <a:cxnLst/>
              <a:rect l="l" t="t" r="r" b="b"/>
              <a:pathLst>
                <a:path w="5233162" h="3739642">
                  <a:moveTo>
                    <a:pt x="0" y="186944"/>
                  </a:moveTo>
                  <a:cubicBezTo>
                    <a:pt x="0" y="83693"/>
                    <a:pt x="83693" y="0"/>
                    <a:pt x="186944" y="0"/>
                  </a:cubicBezTo>
                  <a:lnTo>
                    <a:pt x="5046218" y="0"/>
                  </a:lnTo>
                  <a:cubicBezTo>
                    <a:pt x="5149469" y="0"/>
                    <a:pt x="5233162" y="83693"/>
                    <a:pt x="5233162" y="186944"/>
                  </a:cubicBezTo>
                  <a:lnTo>
                    <a:pt x="5233162" y="3552698"/>
                  </a:lnTo>
                  <a:cubicBezTo>
                    <a:pt x="5233162" y="3655949"/>
                    <a:pt x="5149469" y="3739642"/>
                    <a:pt x="5046218" y="3739642"/>
                  </a:cubicBezTo>
                  <a:lnTo>
                    <a:pt x="186944" y="3739642"/>
                  </a:lnTo>
                  <a:cubicBezTo>
                    <a:pt x="83693" y="3739769"/>
                    <a:pt x="0" y="3655949"/>
                    <a:pt x="0" y="355269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463540" y="3072765"/>
            <a:ext cx="317754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63540" y="3878580"/>
            <a:ext cx="3177540" cy="777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Base legal e fontes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463540" y="4718685"/>
            <a:ext cx="3177540" cy="65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23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Lei, regulamento e notas técnicas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9273226" y="2780986"/>
            <a:ext cx="3924938" cy="2804798"/>
            <a:chOff x="0" y="0"/>
            <a:chExt cx="5233251" cy="373973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233162" cy="3739642"/>
            </a:xfrm>
            <a:custGeom>
              <a:avLst/>
              <a:gdLst/>
              <a:ahLst/>
              <a:cxnLst/>
              <a:rect l="l" t="t" r="r" b="b"/>
              <a:pathLst>
                <a:path w="5233162" h="3739642">
                  <a:moveTo>
                    <a:pt x="0" y="186944"/>
                  </a:moveTo>
                  <a:cubicBezTo>
                    <a:pt x="0" y="83693"/>
                    <a:pt x="83693" y="0"/>
                    <a:pt x="186944" y="0"/>
                  </a:cubicBezTo>
                  <a:lnTo>
                    <a:pt x="5046218" y="0"/>
                  </a:lnTo>
                  <a:cubicBezTo>
                    <a:pt x="5149469" y="0"/>
                    <a:pt x="5233162" y="83693"/>
                    <a:pt x="5233162" y="186944"/>
                  </a:cubicBezTo>
                  <a:lnTo>
                    <a:pt x="5233162" y="3552698"/>
                  </a:lnTo>
                  <a:cubicBezTo>
                    <a:pt x="5233162" y="3655949"/>
                    <a:pt x="5149469" y="3739642"/>
                    <a:pt x="5046218" y="3739642"/>
                  </a:cubicBezTo>
                  <a:lnTo>
                    <a:pt x="186944" y="3739642"/>
                  </a:lnTo>
                  <a:cubicBezTo>
                    <a:pt x="83693" y="3739769"/>
                    <a:pt x="0" y="3655949"/>
                    <a:pt x="0" y="355269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646920" y="3072765"/>
            <a:ext cx="317754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46920" y="3878580"/>
            <a:ext cx="3177540" cy="777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Critério de decisão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646920" y="4718685"/>
            <a:ext cx="3177540" cy="65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23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Regra objetiva para cada cenário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3456606" y="2780986"/>
            <a:ext cx="3924938" cy="2804798"/>
            <a:chOff x="0" y="0"/>
            <a:chExt cx="5233251" cy="373973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233162" cy="3739642"/>
            </a:xfrm>
            <a:custGeom>
              <a:avLst/>
              <a:gdLst/>
              <a:ahLst/>
              <a:cxnLst/>
              <a:rect l="l" t="t" r="r" b="b"/>
              <a:pathLst>
                <a:path w="5233162" h="3739642">
                  <a:moveTo>
                    <a:pt x="0" y="186944"/>
                  </a:moveTo>
                  <a:cubicBezTo>
                    <a:pt x="0" y="83693"/>
                    <a:pt x="83693" y="0"/>
                    <a:pt x="186944" y="0"/>
                  </a:cubicBezTo>
                  <a:lnTo>
                    <a:pt x="5046218" y="0"/>
                  </a:lnTo>
                  <a:cubicBezTo>
                    <a:pt x="5149469" y="0"/>
                    <a:pt x="5233162" y="83693"/>
                    <a:pt x="5233162" y="186944"/>
                  </a:cubicBezTo>
                  <a:lnTo>
                    <a:pt x="5233162" y="3552698"/>
                  </a:lnTo>
                  <a:cubicBezTo>
                    <a:pt x="5233162" y="3655949"/>
                    <a:pt x="5149469" y="3739642"/>
                    <a:pt x="5046218" y="3739642"/>
                  </a:cubicBezTo>
                  <a:lnTo>
                    <a:pt x="186944" y="3739642"/>
                  </a:lnTo>
                  <a:cubicBezTo>
                    <a:pt x="83693" y="3739769"/>
                    <a:pt x="0" y="3655949"/>
                    <a:pt x="0" y="355269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3830300" y="3072765"/>
            <a:ext cx="317754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830300" y="3878580"/>
            <a:ext cx="3177540" cy="777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Responsáveis e alçada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830300" y="4718685"/>
            <a:ext cx="3177540" cy="65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23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Quem executa, aprova e valida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06466" y="5844226"/>
            <a:ext cx="3924938" cy="2804798"/>
            <a:chOff x="0" y="0"/>
            <a:chExt cx="5233251" cy="373973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233162" cy="3739642"/>
            </a:xfrm>
            <a:custGeom>
              <a:avLst/>
              <a:gdLst/>
              <a:ahLst/>
              <a:cxnLst/>
              <a:rect l="l" t="t" r="r" b="b"/>
              <a:pathLst>
                <a:path w="5233162" h="3739642">
                  <a:moveTo>
                    <a:pt x="0" y="186944"/>
                  </a:moveTo>
                  <a:cubicBezTo>
                    <a:pt x="0" y="83693"/>
                    <a:pt x="83693" y="0"/>
                    <a:pt x="186944" y="0"/>
                  </a:cubicBezTo>
                  <a:lnTo>
                    <a:pt x="5046218" y="0"/>
                  </a:lnTo>
                  <a:cubicBezTo>
                    <a:pt x="5149469" y="0"/>
                    <a:pt x="5233162" y="83693"/>
                    <a:pt x="5233162" y="186944"/>
                  </a:cubicBezTo>
                  <a:lnTo>
                    <a:pt x="5233162" y="3552698"/>
                  </a:lnTo>
                  <a:cubicBezTo>
                    <a:pt x="5233162" y="3655949"/>
                    <a:pt x="5149469" y="3739642"/>
                    <a:pt x="5046218" y="3739642"/>
                  </a:cubicBezTo>
                  <a:lnTo>
                    <a:pt x="186944" y="3739642"/>
                  </a:lnTo>
                  <a:cubicBezTo>
                    <a:pt x="83693" y="3739769"/>
                    <a:pt x="0" y="3655949"/>
                    <a:pt x="0" y="355269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80160" y="6136005"/>
            <a:ext cx="317754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80160" y="6941820"/>
            <a:ext cx="3177540" cy="777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Fluxo do processo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80160" y="7781925"/>
            <a:ext cx="3177540" cy="65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23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Etapas, prazos e sistemas envolvidos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5089846" y="5844226"/>
            <a:ext cx="3924938" cy="2804798"/>
            <a:chOff x="0" y="0"/>
            <a:chExt cx="5233251" cy="373973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233162" cy="3739642"/>
            </a:xfrm>
            <a:custGeom>
              <a:avLst/>
              <a:gdLst/>
              <a:ahLst/>
              <a:cxnLst/>
              <a:rect l="l" t="t" r="r" b="b"/>
              <a:pathLst>
                <a:path w="5233162" h="3739642">
                  <a:moveTo>
                    <a:pt x="0" y="186944"/>
                  </a:moveTo>
                  <a:cubicBezTo>
                    <a:pt x="0" y="83693"/>
                    <a:pt x="83693" y="0"/>
                    <a:pt x="186944" y="0"/>
                  </a:cubicBezTo>
                  <a:lnTo>
                    <a:pt x="5046218" y="0"/>
                  </a:lnTo>
                  <a:cubicBezTo>
                    <a:pt x="5149469" y="0"/>
                    <a:pt x="5233162" y="83693"/>
                    <a:pt x="5233162" y="186944"/>
                  </a:cubicBezTo>
                  <a:lnTo>
                    <a:pt x="5233162" y="3552698"/>
                  </a:lnTo>
                  <a:cubicBezTo>
                    <a:pt x="5233162" y="3655949"/>
                    <a:pt x="5149469" y="3739642"/>
                    <a:pt x="5046218" y="3739642"/>
                  </a:cubicBezTo>
                  <a:lnTo>
                    <a:pt x="186944" y="3739642"/>
                  </a:lnTo>
                  <a:cubicBezTo>
                    <a:pt x="83693" y="3739769"/>
                    <a:pt x="0" y="3655949"/>
                    <a:pt x="0" y="355269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5463540" y="6136005"/>
            <a:ext cx="317754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06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463540" y="6941820"/>
            <a:ext cx="3177540" cy="38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Exceções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463540" y="7781925"/>
            <a:ext cx="3177540" cy="65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23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Como pedir, decidir e registrar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9273226" y="5844226"/>
            <a:ext cx="3924938" cy="2804798"/>
            <a:chOff x="0" y="0"/>
            <a:chExt cx="5233251" cy="373973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233162" cy="3739642"/>
            </a:xfrm>
            <a:custGeom>
              <a:avLst/>
              <a:gdLst/>
              <a:ahLst/>
              <a:cxnLst/>
              <a:rect l="l" t="t" r="r" b="b"/>
              <a:pathLst>
                <a:path w="5233162" h="3739642">
                  <a:moveTo>
                    <a:pt x="0" y="186944"/>
                  </a:moveTo>
                  <a:cubicBezTo>
                    <a:pt x="0" y="83693"/>
                    <a:pt x="83693" y="0"/>
                    <a:pt x="186944" y="0"/>
                  </a:cubicBezTo>
                  <a:lnTo>
                    <a:pt x="5046218" y="0"/>
                  </a:lnTo>
                  <a:cubicBezTo>
                    <a:pt x="5149469" y="0"/>
                    <a:pt x="5233162" y="83693"/>
                    <a:pt x="5233162" y="186944"/>
                  </a:cubicBezTo>
                  <a:lnTo>
                    <a:pt x="5233162" y="3552698"/>
                  </a:lnTo>
                  <a:cubicBezTo>
                    <a:pt x="5233162" y="3655949"/>
                    <a:pt x="5149469" y="3739642"/>
                    <a:pt x="5046218" y="3739642"/>
                  </a:cubicBezTo>
                  <a:lnTo>
                    <a:pt x="186944" y="3739642"/>
                  </a:lnTo>
                  <a:cubicBezTo>
                    <a:pt x="83693" y="3739769"/>
                    <a:pt x="0" y="3655949"/>
                    <a:pt x="0" y="355269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9646920" y="6136005"/>
            <a:ext cx="317754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07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646920" y="6941820"/>
            <a:ext cx="3177540" cy="38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Evidências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646920" y="7781925"/>
            <a:ext cx="3177540" cy="65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23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O que guardar para auditoria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13456606" y="5844226"/>
            <a:ext cx="3924938" cy="2804798"/>
            <a:chOff x="0" y="0"/>
            <a:chExt cx="5233251" cy="373973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5233162" cy="3739642"/>
            </a:xfrm>
            <a:custGeom>
              <a:avLst/>
              <a:gdLst/>
              <a:ahLst/>
              <a:cxnLst/>
              <a:rect l="l" t="t" r="r" b="b"/>
              <a:pathLst>
                <a:path w="5233162" h="3739642">
                  <a:moveTo>
                    <a:pt x="0" y="186944"/>
                  </a:moveTo>
                  <a:cubicBezTo>
                    <a:pt x="0" y="83693"/>
                    <a:pt x="83693" y="0"/>
                    <a:pt x="186944" y="0"/>
                  </a:cubicBezTo>
                  <a:lnTo>
                    <a:pt x="5046218" y="0"/>
                  </a:lnTo>
                  <a:cubicBezTo>
                    <a:pt x="5149469" y="0"/>
                    <a:pt x="5233162" y="83693"/>
                    <a:pt x="5233162" y="186944"/>
                  </a:cubicBezTo>
                  <a:lnTo>
                    <a:pt x="5233162" y="3552698"/>
                  </a:lnTo>
                  <a:cubicBezTo>
                    <a:pt x="5233162" y="3655949"/>
                    <a:pt x="5149469" y="3739642"/>
                    <a:pt x="5046218" y="3739642"/>
                  </a:cubicBezTo>
                  <a:lnTo>
                    <a:pt x="186944" y="3739642"/>
                  </a:lnTo>
                  <a:cubicBezTo>
                    <a:pt x="83693" y="3739769"/>
                    <a:pt x="0" y="3655949"/>
                    <a:pt x="0" y="355269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3830300" y="6136005"/>
            <a:ext cx="317754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08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830300" y="6941820"/>
            <a:ext cx="3177540" cy="777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Versão e vigência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830300" y="7781925"/>
            <a:ext cx="3177540" cy="655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23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Histórico e data de revisão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3 · PRÁTICA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Matriz de responsabilidades (modelo)</a:t>
            </a:r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914400" y="2743200"/>
          <a:ext cx="16421102" cy="5299980"/>
        </p:xfrm>
        <a:graphic>
          <a:graphicData uri="http://schemas.openxmlformats.org/drawingml/2006/table">
            <a:tbl>
              <a:tblPr/>
              <a:tblGrid>
                <a:gridCol w="5929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82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82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8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82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982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23870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Atividade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Fiscal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Jurídico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Financeiro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TI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Comercial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8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685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Interpretar norma nova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R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A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685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Definir enquadramento da operação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A/R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685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Parametrizar sistemas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A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R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685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Emitir e corrigir documentos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A/R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685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Precificar e negociar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A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R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2685">
                <a:tc>
                  <a:txBody>
                    <a:bodyPr/>
                    <a:lstStyle/>
                    <a:p>
                      <a:pPr algn="l">
                        <a:lnSpc>
                          <a:spcPts val="24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Monitorar conformidade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 b="1">
                          <a:solidFill>
                            <a:srgbClr val="E4C77A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A/R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80"/>
                        </a:lnSpc>
                        <a:defRPr/>
                      </a:pPr>
                      <a:r>
                        <a:rPr lang="en-US" sz="2400">
                          <a:solidFill>
                            <a:srgbClr val="CFDDF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</a:t>
                      </a:r>
                      <a:endParaRPr lang="en-US" sz="1100"/>
                    </a:p>
                  </a:txBody>
                  <a:tcPr marL="137160" marR="137160" marT="137160" marB="13716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5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TextBox 14"/>
          <p:cNvSpPr txBox="1"/>
          <p:nvPr/>
        </p:nvSpPr>
        <p:spPr>
          <a:xfrm>
            <a:off x="914400" y="8101965"/>
            <a:ext cx="1645920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 = Responsável · A = Aprova · C = Consultado · I = Informado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400" y="8549640"/>
            <a:ext cx="1645920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i="1">
                <a:solidFill>
                  <a:srgbClr val="CFDDF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Modelo ilustrativo: adapte a cada cliente e a cada estrutura.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87511" y="1936920"/>
            <a:ext cx="15720234" cy="6765670"/>
            <a:chOff x="0" y="0"/>
            <a:chExt cx="19263360" cy="829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63361" cy="8290560"/>
            </a:xfrm>
            <a:custGeom>
              <a:avLst/>
              <a:gdLst/>
              <a:ahLst/>
              <a:cxnLst/>
              <a:rect l="l" t="t" r="r" b="b"/>
              <a:pathLst>
                <a:path w="19263361" h="8290560">
                  <a:moveTo>
                    <a:pt x="0" y="0"/>
                  </a:moveTo>
                  <a:lnTo>
                    <a:pt x="19263361" y="0"/>
                  </a:lnTo>
                  <a:lnTo>
                    <a:pt x="19263361" y="8290560"/>
                  </a:lnTo>
                  <a:lnTo>
                    <a:pt x="0" y="829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219" r="-521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19263360" cy="82905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479"/>
                </a:lnSpc>
              </a:pPr>
              <a:r>
                <a:rPr lang="en-US" sz="53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Para o cliente, o que impressiona não é dizer que ele precisa </a:t>
              </a:r>
              <a:r>
                <a:rPr lang="en-US" sz="5399" b="1">
                  <a:solidFill>
                    <a:srgbClr val="E4C77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cumprir a lei</a:t>
              </a:r>
              <a:r>
                <a:rPr lang="en-US" sz="53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.</a:t>
              </a:r>
            </a:p>
            <a:p>
              <a:pPr algn="ctr">
                <a:lnSpc>
                  <a:spcPts val="6479"/>
                </a:lnSpc>
              </a:pPr>
              <a:r>
                <a:rPr lang="en-US" sz="53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É mostrar o que fazer </a:t>
              </a:r>
              <a:r>
                <a:rPr lang="en-US" sz="5399" b="1">
                  <a:solidFill>
                    <a:srgbClr val="E4C77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quando a lei ainda gera dúvida</a:t>
              </a:r>
              <a:r>
                <a:rPr lang="en-US" sz="53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.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4572000" cy="502920"/>
            <a:chOff x="0" y="0"/>
            <a:chExt cx="60960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96000" cy="670560"/>
            </a:xfrm>
            <a:custGeom>
              <a:avLst/>
              <a:gdLst/>
              <a:ahLst/>
              <a:cxnLst/>
              <a:rect l="l" t="t" r="r" b="b"/>
              <a:pathLst>
                <a:path w="6096000" h="670560">
                  <a:moveTo>
                    <a:pt x="0" y="335280"/>
                  </a:moveTo>
                  <a:cubicBezTo>
                    <a:pt x="0" y="150114"/>
                    <a:pt x="150114" y="0"/>
                    <a:pt x="335280" y="0"/>
                  </a:cubicBezTo>
                  <a:lnTo>
                    <a:pt x="5760720" y="0"/>
                  </a:lnTo>
                  <a:cubicBezTo>
                    <a:pt x="5945886" y="0"/>
                    <a:pt x="6096000" y="150114"/>
                    <a:pt x="6096000" y="335280"/>
                  </a:cubicBezTo>
                  <a:cubicBezTo>
                    <a:pt x="6096000" y="520446"/>
                    <a:pt x="5945886" y="670560"/>
                    <a:pt x="5760720" y="670560"/>
                  </a:cubicBezTo>
                  <a:lnTo>
                    <a:pt x="335280" y="670560"/>
                  </a:lnTo>
                  <a:cubicBezTo>
                    <a:pt x="150114" y="670560"/>
                    <a:pt x="0" y="520446"/>
                    <a:pt x="0" y="3352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5568" y="818388"/>
            <a:ext cx="329184" cy="329184"/>
            <a:chOff x="0" y="0"/>
            <a:chExt cx="438912" cy="438912"/>
          </a:xfrm>
        </p:grpSpPr>
        <p:sp>
          <p:nvSpPr>
            <p:cNvPr id="12" name="Freeform 12" descr="FaExclamationTriangle.png"/>
            <p:cNvSpPr/>
            <p:nvPr/>
          </p:nvSpPr>
          <p:spPr>
            <a:xfrm>
              <a:off x="0" y="0"/>
              <a:ext cx="438912" cy="438912"/>
            </a:xfrm>
            <a:custGeom>
              <a:avLst/>
              <a:gdLst/>
              <a:ahLst/>
              <a:cxnLst/>
              <a:rect l="l" t="t" r="r" b="b"/>
              <a:pathLst>
                <a:path w="438912" h="438912">
                  <a:moveTo>
                    <a:pt x="0" y="0"/>
                  </a:moveTo>
                  <a:lnTo>
                    <a:pt x="438912" y="0"/>
                  </a:lnTo>
                  <a:lnTo>
                    <a:pt x="438912" y="438912"/>
                  </a:lnTo>
                  <a:lnTo>
                    <a:pt x="0" y="438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91640" y="731520"/>
            <a:ext cx="3657600" cy="502920"/>
            <a:chOff x="0" y="0"/>
            <a:chExt cx="4876800" cy="6705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76800" cy="670560"/>
            </a:xfrm>
            <a:custGeom>
              <a:avLst/>
              <a:gdLst/>
              <a:ahLst/>
              <a:cxnLst/>
              <a:rect l="l" t="t" r="r" b="b"/>
              <a:pathLst>
                <a:path w="4876800" h="670560">
                  <a:moveTo>
                    <a:pt x="0" y="0"/>
                  </a:moveTo>
                  <a:lnTo>
                    <a:pt x="4876800" y="0"/>
                  </a:lnTo>
                  <a:lnTo>
                    <a:pt x="48768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8768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PONTO DE ATENÇÃO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Quando a lei ainda gera dúvida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06466" y="2780986"/>
            <a:ext cx="3088262" cy="4130678"/>
            <a:chOff x="0" y="0"/>
            <a:chExt cx="4117683" cy="550757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117594" cy="5507609"/>
            </a:xfrm>
            <a:custGeom>
              <a:avLst/>
              <a:gdLst/>
              <a:ahLst/>
              <a:cxnLst/>
              <a:rect l="l" t="t" r="r" b="b"/>
              <a:pathLst>
                <a:path w="4117594" h="5507609">
                  <a:moveTo>
                    <a:pt x="0" y="205867"/>
                  </a:moveTo>
                  <a:cubicBezTo>
                    <a:pt x="0" y="92202"/>
                    <a:pt x="92202" y="0"/>
                    <a:pt x="205867" y="0"/>
                  </a:cubicBezTo>
                  <a:lnTo>
                    <a:pt x="3911727" y="0"/>
                  </a:lnTo>
                  <a:cubicBezTo>
                    <a:pt x="4025392" y="0"/>
                    <a:pt x="4117594" y="92202"/>
                    <a:pt x="4117594" y="205867"/>
                  </a:cubicBezTo>
                  <a:lnTo>
                    <a:pt x="4117594" y="5301742"/>
                  </a:lnTo>
                  <a:cubicBezTo>
                    <a:pt x="4117594" y="5415407"/>
                    <a:pt x="4025392" y="5507609"/>
                    <a:pt x="3911727" y="5507609"/>
                  </a:cubicBezTo>
                  <a:lnTo>
                    <a:pt x="205867" y="5507609"/>
                  </a:lnTo>
                  <a:cubicBezTo>
                    <a:pt x="92202" y="5507609"/>
                    <a:pt x="0" y="5415407"/>
                    <a:pt x="0" y="530174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80160" y="2971800"/>
            <a:ext cx="914400" cy="914400"/>
            <a:chOff x="0" y="0"/>
            <a:chExt cx="1219200" cy="12192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80160" y="2971800"/>
            <a:ext cx="914400" cy="914400"/>
            <a:chOff x="0" y="0"/>
            <a:chExt cx="1219200" cy="12192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1219200" cy="12858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79"/>
                </a:lnSpc>
              </a:pPr>
              <a:r>
                <a:rPr lang="en-US" sz="3399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34440" y="4206240"/>
            <a:ext cx="2432304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Registrar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34440" y="5048250"/>
            <a:ext cx="2432304" cy="1370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Formalize a dúvida e o cenário concreto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253170" y="2780986"/>
            <a:ext cx="3088262" cy="4130678"/>
            <a:chOff x="0" y="0"/>
            <a:chExt cx="4117683" cy="550757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117594" cy="5507609"/>
            </a:xfrm>
            <a:custGeom>
              <a:avLst/>
              <a:gdLst/>
              <a:ahLst/>
              <a:cxnLst/>
              <a:rect l="l" t="t" r="r" b="b"/>
              <a:pathLst>
                <a:path w="4117594" h="5507609">
                  <a:moveTo>
                    <a:pt x="0" y="205867"/>
                  </a:moveTo>
                  <a:cubicBezTo>
                    <a:pt x="0" y="92202"/>
                    <a:pt x="92202" y="0"/>
                    <a:pt x="205867" y="0"/>
                  </a:cubicBezTo>
                  <a:lnTo>
                    <a:pt x="3911727" y="0"/>
                  </a:lnTo>
                  <a:cubicBezTo>
                    <a:pt x="4025392" y="0"/>
                    <a:pt x="4117594" y="92202"/>
                    <a:pt x="4117594" y="205867"/>
                  </a:cubicBezTo>
                  <a:lnTo>
                    <a:pt x="4117594" y="5301742"/>
                  </a:lnTo>
                  <a:cubicBezTo>
                    <a:pt x="4117594" y="5415407"/>
                    <a:pt x="4025392" y="5507609"/>
                    <a:pt x="3911727" y="5507609"/>
                  </a:cubicBezTo>
                  <a:lnTo>
                    <a:pt x="205867" y="5507609"/>
                  </a:lnTo>
                  <a:cubicBezTo>
                    <a:pt x="92202" y="5507609"/>
                    <a:pt x="0" y="5415407"/>
                    <a:pt x="0" y="530174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626864" y="2971800"/>
            <a:ext cx="914400" cy="914400"/>
            <a:chOff x="0" y="0"/>
            <a:chExt cx="1219200" cy="12192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626864" y="2971800"/>
            <a:ext cx="914400" cy="914400"/>
            <a:chOff x="0" y="0"/>
            <a:chExt cx="1219200" cy="12192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1219200" cy="12858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79"/>
                </a:lnSpc>
              </a:pPr>
              <a:r>
                <a:rPr lang="en-US" sz="3399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4581144" y="4206240"/>
            <a:ext cx="2432304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Consultar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581144" y="5048250"/>
            <a:ext cx="2432304" cy="1713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Lei, regulamento, notas técnicas e consultas oficiais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7599874" y="2780986"/>
            <a:ext cx="3088262" cy="4130678"/>
            <a:chOff x="0" y="0"/>
            <a:chExt cx="4117683" cy="550757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117594" cy="5507609"/>
            </a:xfrm>
            <a:custGeom>
              <a:avLst/>
              <a:gdLst/>
              <a:ahLst/>
              <a:cxnLst/>
              <a:rect l="l" t="t" r="r" b="b"/>
              <a:pathLst>
                <a:path w="4117594" h="5507609">
                  <a:moveTo>
                    <a:pt x="0" y="205867"/>
                  </a:moveTo>
                  <a:cubicBezTo>
                    <a:pt x="0" y="92202"/>
                    <a:pt x="92202" y="0"/>
                    <a:pt x="205867" y="0"/>
                  </a:cubicBezTo>
                  <a:lnTo>
                    <a:pt x="3911727" y="0"/>
                  </a:lnTo>
                  <a:cubicBezTo>
                    <a:pt x="4025392" y="0"/>
                    <a:pt x="4117594" y="92202"/>
                    <a:pt x="4117594" y="205867"/>
                  </a:cubicBezTo>
                  <a:lnTo>
                    <a:pt x="4117594" y="5301742"/>
                  </a:lnTo>
                  <a:cubicBezTo>
                    <a:pt x="4117594" y="5415407"/>
                    <a:pt x="4025392" y="5507609"/>
                    <a:pt x="3911727" y="5507609"/>
                  </a:cubicBezTo>
                  <a:lnTo>
                    <a:pt x="205867" y="5507609"/>
                  </a:lnTo>
                  <a:cubicBezTo>
                    <a:pt x="92202" y="5507609"/>
                    <a:pt x="0" y="5415407"/>
                    <a:pt x="0" y="530174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973568" y="2971800"/>
            <a:ext cx="914400" cy="914400"/>
            <a:chOff x="0" y="0"/>
            <a:chExt cx="1219200" cy="12192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973568" y="2971800"/>
            <a:ext cx="914400" cy="914400"/>
            <a:chOff x="0" y="0"/>
            <a:chExt cx="1219200" cy="12192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66675"/>
              <a:ext cx="1219200" cy="12858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79"/>
                </a:lnSpc>
              </a:pPr>
              <a:r>
                <a:rPr lang="en-US" sz="3399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7927848" y="4206240"/>
            <a:ext cx="2432304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Posicionar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927848" y="5048250"/>
            <a:ext cx="2432304" cy="1370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Adote posição provisória e mensure o risco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10946578" y="2780986"/>
            <a:ext cx="3088262" cy="4130678"/>
            <a:chOff x="0" y="0"/>
            <a:chExt cx="4117683" cy="550757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117594" cy="5507609"/>
            </a:xfrm>
            <a:custGeom>
              <a:avLst/>
              <a:gdLst/>
              <a:ahLst/>
              <a:cxnLst/>
              <a:rect l="l" t="t" r="r" b="b"/>
              <a:pathLst>
                <a:path w="4117594" h="5507609">
                  <a:moveTo>
                    <a:pt x="0" y="205867"/>
                  </a:moveTo>
                  <a:cubicBezTo>
                    <a:pt x="0" y="92202"/>
                    <a:pt x="92202" y="0"/>
                    <a:pt x="205867" y="0"/>
                  </a:cubicBezTo>
                  <a:lnTo>
                    <a:pt x="3911727" y="0"/>
                  </a:lnTo>
                  <a:cubicBezTo>
                    <a:pt x="4025392" y="0"/>
                    <a:pt x="4117594" y="92202"/>
                    <a:pt x="4117594" y="205867"/>
                  </a:cubicBezTo>
                  <a:lnTo>
                    <a:pt x="4117594" y="5301742"/>
                  </a:lnTo>
                  <a:cubicBezTo>
                    <a:pt x="4117594" y="5415407"/>
                    <a:pt x="4025392" y="5507609"/>
                    <a:pt x="3911727" y="5507609"/>
                  </a:cubicBezTo>
                  <a:lnTo>
                    <a:pt x="205867" y="5507609"/>
                  </a:lnTo>
                  <a:cubicBezTo>
                    <a:pt x="92202" y="5507609"/>
                    <a:pt x="0" y="5415407"/>
                    <a:pt x="0" y="530174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1320272" y="2971800"/>
            <a:ext cx="914400" cy="914400"/>
            <a:chOff x="0" y="0"/>
            <a:chExt cx="1219200" cy="12192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1320272" y="2971800"/>
            <a:ext cx="914400" cy="914400"/>
            <a:chOff x="0" y="0"/>
            <a:chExt cx="1219200" cy="12192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66675"/>
              <a:ext cx="1219200" cy="12858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79"/>
                </a:lnSpc>
              </a:pPr>
              <a:r>
                <a:rPr lang="en-US" sz="3399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1274552" y="4206240"/>
            <a:ext cx="2432304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Validar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1274552" y="5048250"/>
            <a:ext cx="2432304" cy="1027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Aprovação em comitê, com alçada definida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14293282" y="2780986"/>
            <a:ext cx="3088262" cy="4130678"/>
            <a:chOff x="0" y="0"/>
            <a:chExt cx="4117683" cy="550757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117594" cy="5507609"/>
            </a:xfrm>
            <a:custGeom>
              <a:avLst/>
              <a:gdLst/>
              <a:ahLst/>
              <a:cxnLst/>
              <a:rect l="l" t="t" r="r" b="b"/>
              <a:pathLst>
                <a:path w="4117594" h="5507609">
                  <a:moveTo>
                    <a:pt x="0" y="205867"/>
                  </a:moveTo>
                  <a:cubicBezTo>
                    <a:pt x="0" y="92202"/>
                    <a:pt x="92202" y="0"/>
                    <a:pt x="205867" y="0"/>
                  </a:cubicBezTo>
                  <a:lnTo>
                    <a:pt x="3911727" y="0"/>
                  </a:lnTo>
                  <a:cubicBezTo>
                    <a:pt x="4025392" y="0"/>
                    <a:pt x="4117594" y="92202"/>
                    <a:pt x="4117594" y="205867"/>
                  </a:cubicBezTo>
                  <a:lnTo>
                    <a:pt x="4117594" y="5301742"/>
                  </a:lnTo>
                  <a:cubicBezTo>
                    <a:pt x="4117594" y="5415407"/>
                    <a:pt x="4025392" y="5507609"/>
                    <a:pt x="3911727" y="5507609"/>
                  </a:cubicBezTo>
                  <a:lnTo>
                    <a:pt x="205867" y="5507609"/>
                  </a:lnTo>
                  <a:cubicBezTo>
                    <a:pt x="92202" y="5507609"/>
                    <a:pt x="0" y="5415407"/>
                    <a:pt x="0" y="530174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4666976" y="2971800"/>
            <a:ext cx="914400" cy="914400"/>
            <a:chOff x="0" y="0"/>
            <a:chExt cx="1219200" cy="12192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4666976" y="2971800"/>
            <a:ext cx="914400" cy="914400"/>
            <a:chOff x="0" y="0"/>
            <a:chExt cx="1219200" cy="12192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66675"/>
              <a:ext cx="1219200" cy="12858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79"/>
                </a:lnSpc>
              </a:pPr>
              <a:r>
                <a:rPr lang="en-US" sz="3399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14621256" y="4206240"/>
            <a:ext cx="2432304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Revisar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4621256" y="5048250"/>
            <a:ext cx="2432304" cy="1027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Reavalie a cada nova norma ou entendimento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914400" y="7223760"/>
            <a:ext cx="16459200" cy="1554480"/>
            <a:chOff x="0" y="0"/>
            <a:chExt cx="21945600" cy="207264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21945600" cy="2072640"/>
            </a:xfrm>
            <a:custGeom>
              <a:avLst/>
              <a:gdLst/>
              <a:ahLst/>
              <a:cxnLst/>
              <a:rect l="l" t="t" r="r" b="b"/>
              <a:pathLst>
                <a:path w="21945600" h="2072640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21779737" y="0"/>
                  </a:lnTo>
                  <a:cubicBezTo>
                    <a:pt x="21871304" y="0"/>
                    <a:pt x="21945600" y="74295"/>
                    <a:pt x="21945600" y="165862"/>
                  </a:cubicBezTo>
                  <a:lnTo>
                    <a:pt x="21945600" y="1906778"/>
                  </a:lnTo>
                  <a:cubicBezTo>
                    <a:pt x="21945600" y="1998345"/>
                    <a:pt x="21871304" y="2072640"/>
                    <a:pt x="21779737" y="2072640"/>
                  </a:cubicBezTo>
                  <a:lnTo>
                    <a:pt x="165862" y="2072640"/>
                  </a:lnTo>
                  <a:cubicBezTo>
                    <a:pt x="74295" y="2072640"/>
                    <a:pt x="0" y="1998345"/>
                    <a:pt x="0" y="1906778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463040" y="7223760"/>
            <a:ext cx="15361920" cy="1554480"/>
            <a:chOff x="0" y="0"/>
            <a:chExt cx="20482560" cy="207264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20482561" cy="2072640"/>
            </a:xfrm>
            <a:custGeom>
              <a:avLst/>
              <a:gdLst/>
              <a:ahLst/>
              <a:cxnLst/>
              <a:rect l="l" t="t" r="r" b="b"/>
              <a:pathLst>
                <a:path w="20482561" h="2072640">
                  <a:moveTo>
                    <a:pt x="0" y="0"/>
                  </a:moveTo>
                  <a:lnTo>
                    <a:pt x="20482561" y="0"/>
                  </a:lnTo>
                  <a:lnTo>
                    <a:pt x="20482561" y="2072640"/>
                  </a:lnTo>
                  <a:lnTo>
                    <a:pt x="0" y="2072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558" b="-14255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57150"/>
              <a:ext cx="20482560" cy="21297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528"/>
                </a:lnSpc>
              </a:pPr>
              <a:r>
                <a:rPr lang="en-US" sz="3000" b="1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Posição provisória sem registro vira improviso. Documente o risco assumido e quem o aprovou.</a:t>
              </a:r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68" name="Group 68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746510" y="297501"/>
            <a:ext cx="2293963" cy="937574"/>
            <a:chOff x="0" y="0"/>
            <a:chExt cx="6121400" cy="25019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21400" cy="2501900"/>
            </a:xfrm>
            <a:custGeom>
              <a:avLst/>
              <a:gdLst/>
              <a:ahLst/>
              <a:cxnLst/>
              <a:rect l="l" t="t" r="r" b="b"/>
              <a:pathLst>
                <a:path w="6121400" h="2501900">
                  <a:moveTo>
                    <a:pt x="0" y="0"/>
                  </a:moveTo>
                  <a:lnTo>
                    <a:pt x="6121400" y="0"/>
                  </a:lnTo>
                  <a:lnTo>
                    <a:pt x="6121400" y="2501900"/>
                  </a:lnTo>
                  <a:lnTo>
                    <a:pt x="0" y="2501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7" b="-5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260808"/>
            <a:ext cx="3227384" cy="3762375"/>
          </a:xfrm>
          <a:custGeom>
            <a:avLst/>
            <a:gdLst/>
            <a:ahLst/>
            <a:cxnLst/>
            <a:rect l="l" t="t" r="r" b="b"/>
            <a:pathLst>
              <a:path w="3227384" h="3762375">
                <a:moveTo>
                  <a:pt x="0" y="0"/>
                </a:moveTo>
                <a:lnTo>
                  <a:pt x="3227384" y="0"/>
                </a:lnTo>
                <a:lnTo>
                  <a:pt x="3227384" y="3762375"/>
                </a:lnTo>
                <a:lnTo>
                  <a:pt x="0" y="3762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5064997" y="3265999"/>
            <a:ext cx="3223470" cy="3759203"/>
          </a:xfrm>
          <a:custGeom>
            <a:avLst/>
            <a:gdLst/>
            <a:ahLst/>
            <a:cxnLst/>
            <a:rect l="l" t="t" r="r" b="b"/>
            <a:pathLst>
              <a:path w="3223470" h="3759203">
                <a:moveTo>
                  <a:pt x="0" y="0"/>
                </a:moveTo>
                <a:lnTo>
                  <a:pt x="3223470" y="0"/>
                </a:lnTo>
                <a:lnTo>
                  <a:pt x="3223470" y="3759203"/>
                </a:lnTo>
                <a:lnTo>
                  <a:pt x="0" y="3759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3429000" y="2743200"/>
            <a:ext cx="1143000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b="1" spc="250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BLOCO 04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429000" y="4462216"/>
            <a:ext cx="11430000" cy="1097280"/>
            <a:chOff x="0" y="0"/>
            <a:chExt cx="15240000" cy="1463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240000" cy="1463040"/>
            </a:xfrm>
            <a:custGeom>
              <a:avLst/>
              <a:gdLst/>
              <a:ahLst/>
              <a:cxnLst/>
              <a:rect l="l" t="t" r="r" b="b"/>
              <a:pathLst>
                <a:path w="15240000" h="1463040">
                  <a:moveTo>
                    <a:pt x="0" y="0"/>
                  </a:moveTo>
                  <a:lnTo>
                    <a:pt x="15240000" y="0"/>
                  </a:lnTo>
                  <a:lnTo>
                    <a:pt x="152400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969" b="-15296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15240000" cy="14630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480"/>
                </a:lnSpc>
              </a:pPr>
              <a:r>
                <a:rPr lang="en-US" sz="54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O escritório contábil em ação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429000" y="5751901"/>
            <a:ext cx="114300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Serviços, sinais de alerta e plano de ação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400" y="9848850"/>
            <a:ext cx="16459200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 spc="15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4 · O ESCRITÓRIO EM AÇÃO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Quatro áreas, uma só interpretação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466" y="2780986"/>
            <a:ext cx="8108318" cy="2347598"/>
            <a:chOff x="0" y="0"/>
            <a:chExt cx="10811091" cy="313013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811002" cy="3130042"/>
            </a:xfrm>
            <a:custGeom>
              <a:avLst/>
              <a:gdLst/>
              <a:ahLst/>
              <a:cxnLst/>
              <a:rect l="l" t="t" r="r" b="b"/>
              <a:pathLst>
                <a:path w="10811002" h="3130042">
                  <a:moveTo>
                    <a:pt x="0" y="156464"/>
                  </a:moveTo>
                  <a:cubicBezTo>
                    <a:pt x="0" y="70104"/>
                    <a:pt x="70104" y="0"/>
                    <a:pt x="156464" y="0"/>
                  </a:cubicBezTo>
                  <a:lnTo>
                    <a:pt x="10654538" y="0"/>
                  </a:lnTo>
                  <a:cubicBezTo>
                    <a:pt x="10741025" y="0"/>
                    <a:pt x="10811002" y="70104"/>
                    <a:pt x="10811002" y="156464"/>
                  </a:cubicBezTo>
                  <a:lnTo>
                    <a:pt x="10811002" y="2973578"/>
                  </a:lnTo>
                  <a:cubicBezTo>
                    <a:pt x="10811002" y="3060065"/>
                    <a:pt x="10740898" y="3130042"/>
                    <a:pt x="10654538" y="3130042"/>
                  </a:cubicBezTo>
                  <a:lnTo>
                    <a:pt x="156464" y="3130042"/>
                  </a:lnTo>
                  <a:cubicBezTo>
                    <a:pt x="70104" y="3130169"/>
                    <a:pt x="0" y="3060065"/>
                    <a:pt x="0" y="297357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0160" y="3360420"/>
            <a:ext cx="1188720" cy="1188720"/>
            <a:chOff x="0" y="0"/>
            <a:chExt cx="1584960" cy="158496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84960" cy="1584960"/>
            </a:xfrm>
            <a:custGeom>
              <a:avLst/>
              <a:gdLst/>
              <a:ahLst/>
              <a:cxnLst/>
              <a:rect l="l" t="t" r="r" b="b"/>
              <a:pathLst>
                <a:path w="1584960" h="1584960">
                  <a:moveTo>
                    <a:pt x="0" y="792480"/>
                  </a:moveTo>
                  <a:cubicBezTo>
                    <a:pt x="0" y="354838"/>
                    <a:pt x="354838" y="0"/>
                    <a:pt x="792480" y="0"/>
                  </a:cubicBezTo>
                  <a:cubicBezTo>
                    <a:pt x="1230122" y="0"/>
                    <a:pt x="1584960" y="354838"/>
                    <a:pt x="1584960" y="792480"/>
                  </a:cubicBezTo>
                  <a:cubicBezTo>
                    <a:pt x="1584960" y="1230122"/>
                    <a:pt x="1230122" y="1584960"/>
                    <a:pt x="792480" y="1584960"/>
                  </a:cubicBezTo>
                  <a:cubicBezTo>
                    <a:pt x="354838" y="1584960"/>
                    <a:pt x="0" y="1230122"/>
                    <a:pt x="0" y="7924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77340" y="3657600"/>
            <a:ext cx="594360" cy="594360"/>
            <a:chOff x="0" y="0"/>
            <a:chExt cx="792480" cy="792480"/>
          </a:xfrm>
        </p:grpSpPr>
        <p:sp>
          <p:nvSpPr>
            <p:cNvPr id="18" name="Freeform 18" descr="FaGavel.png"/>
            <p:cNvSpPr/>
            <p:nvPr/>
          </p:nvSpPr>
          <p:spPr>
            <a:xfrm>
              <a:off x="0" y="0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80" h="792480">
                  <a:moveTo>
                    <a:pt x="0" y="0"/>
                  </a:moveTo>
                  <a:lnTo>
                    <a:pt x="792480" y="0"/>
                  </a:lnTo>
                  <a:lnTo>
                    <a:pt x="792480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834640" y="3063240"/>
            <a:ext cx="589788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Jurídica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834640" y="3722370"/>
            <a:ext cx="5897880" cy="342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Define a interpretação corporativa.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273226" y="2780986"/>
            <a:ext cx="8108318" cy="2347598"/>
            <a:chOff x="0" y="0"/>
            <a:chExt cx="10811091" cy="313013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811002" cy="3130042"/>
            </a:xfrm>
            <a:custGeom>
              <a:avLst/>
              <a:gdLst/>
              <a:ahLst/>
              <a:cxnLst/>
              <a:rect l="l" t="t" r="r" b="b"/>
              <a:pathLst>
                <a:path w="10811002" h="3130042">
                  <a:moveTo>
                    <a:pt x="0" y="156464"/>
                  </a:moveTo>
                  <a:cubicBezTo>
                    <a:pt x="0" y="70104"/>
                    <a:pt x="70104" y="0"/>
                    <a:pt x="156464" y="0"/>
                  </a:cubicBezTo>
                  <a:lnTo>
                    <a:pt x="10654538" y="0"/>
                  </a:lnTo>
                  <a:cubicBezTo>
                    <a:pt x="10741025" y="0"/>
                    <a:pt x="10811002" y="70104"/>
                    <a:pt x="10811002" y="156464"/>
                  </a:cubicBezTo>
                  <a:lnTo>
                    <a:pt x="10811002" y="2973578"/>
                  </a:lnTo>
                  <a:cubicBezTo>
                    <a:pt x="10811002" y="3060065"/>
                    <a:pt x="10740898" y="3130042"/>
                    <a:pt x="10654538" y="3130042"/>
                  </a:cubicBezTo>
                  <a:lnTo>
                    <a:pt x="156464" y="3130042"/>
                  </a:lnTo>
                  <a:cubicBezTo>
                    <a:pt x="70104" y="3130169"/>
                    <a:pt x="0" y="3060065"/>
                    <a:pt x="0" y="297357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646920" y="3360420"/>
            <a:ext cx="1188720" cy="1188720"/>
            <a:chOff x="0" y="0"/>
            <a:chExt cx="1584960" cy="158496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584960" cy="1584960"/>
            </a:xfrm>
            <a:custGeom>
              <a:avLst/>
              <a:gdLst/>
              <a:ahLst/>
              <a:cxnLst/>
              <a:rect l="l" t="t" r="r" b="b"/>
              <a:pathLst>
                <a:path w="1584960" h="1584960">
                  <a:moveTo>
                    <a:pt x="0" y="792480"/>
                  </a:moveTo>
                  <a:cubicBezTo>
                    <a:pt x="0" y="354838"/>
                    <a:pt x="354838" y="0"/>
                    <a:pt x="792480" y="0"/>
                  </a:cubicBezTo>
                  <a:cubicBezTo>
                    <a:pt x="1230122" y="0"/>
                    <a:pt x="1584960" y="354838"/>
                    <a:pt x="1584960" y="792480"/>
                  </a:cubicBezTo>
                  <a:cubicBezTo>
                    <a:pt x="1584960" y="1230122"/>
                    <a:pt x="1230122" y="1584960"/>
                    <a:pt x="792480" y="1584960"/>
                  </a:cubicBezTo>
                  <a:cubicBezTo>
                    <a:pt x="354838" y="1584960"/>
                    <a:pt x="0" y="1230122"/>
                    <a:pt x="0" y="7924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944100" y="3657600"/>
            <a:ext cx="594360" cy="594360"/>
            <a:chOff x="0" y="0"/>
            <a:chExt cx="792480" cy="792480"/>
          </a:xfrm>
        </p:grpSpPr>
        <p:sp>
          <p:nvSpPr>
            <p:cNvPr id="26" name="Freeform 26" descr="FaChartLine.png"/>
            <p:cNvSpPr/>
            <p:nvPr/>
          </p:nvSpPr>
          <p:spPr>
            <a:xfrm>
              <a:off x="0" y="0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80" h="792480">
                  <a:moveTo>
                    <a:pt x="0" y="0"/>
                  </a:moveTo>
                  <a:lnTo>
                    <a:pt x="792480" y="0"/>
                  </a:lnTo>
                  <a:lnTo>
                    <a:pt x="792480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1201400" y="3063240"/>
            <a:ext cx="589788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Financeira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201400" y="3722370"/>
            <a:ext cx="5897880" cy="685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Mede impacto em margem, fluxo de caixa, orçamento e indicadores.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06466" y="5387026"/>
            <a:ext cx="8108318" cy="2347598"/>
            <a:chOff x="0" y="0"/>
            <a:chExt cx="10811091" cy="313013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811002" cy="3130042"/>
            </a:xfrm>
            <a:custGeom>
              <a:avLst/>
              <a:gdLst/>
              <a:ahLst/>
              <a:cxnLst/>
              <a:rect l="l" t="t" r="r" b="b"/>
              <a:pathLst>
                <a:path w="10811002" h="3130042">
                  <a:moveTo>
                    <a:pt x="0" y="156464"/>
                  </a:moveTo>
                  <a:cubicBezTo>
                    <a:pt x="0" y="70104"/>
                    <a:pt x="70104" y="0"/>
                    <a:pt x="156464" y="0"/>
                  </a:cubicBezTo>
                  <a:lnTo>
                    <a:pt x="10654538" y="0"/>
                  </a:lnTo>
                  <a:cubicBezTo>
                    <a:pt x="10741025" y="0"/>
                    <a:pt x="10811002" y="70104"/>
                    <a:pt x="10811002" y="156464"/>
                  </a:cubicBezTo>
                  <a:lnTo>
                    <a:pt x="10811002" y="2973578"/>
                  </a:lnTo>
                  <a:cubicBezTo>
                    <a:pt x="10811002" y="3060065"/>
                    <a:pt x="10740898" y="3130042"/>
                    <a:pt x="10654538" y="3130042"/>
                  </a:cubicBezTo>
                  <a:lnTo>
                    <a:pt x="156464" y="3130042"/>
                  </a:lnTo>
                  <a:cubicBezTo>
                    <a:pt x="70104" y="3130169"/>
                    <a:pt x="0" y="3060065"/>
                    <a:pt x="0" y="297357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80160" y="5966460"/>
            <a:ext cx="1188720" cy="1188720"/>
            <a:chOff x="0" y="0"/>
            <a:chExt cx="1584960" cy="158496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584960" cy="1584960"/>
            </a:xfrm>
            <a:custGeom>
              <a:avLst/>
              <a:gdLst/>
              <a:ahLst/>
              <a:cxnLst/>
              <a:rect l="l" t="t" r="r" b="b"/>
              <a:pathLst>
                <a:path w="1584960" h="1584960">
                  <a:moveTo>
                    <a:pt x="0" y="792480"/>
                  </a:moveTo>
                  <a:cubicBezTo>
                    <a:pt x="0" y="354838"/>
                    <a:pt x="354838" y="0"/>
                    <a:pt x="792480" y="0"/>
                  </a:cubicBezTo>
                  <a:cubicBezTo>
                    <a:pt x="1230122" y="0"/>
                    <a:pt x="1584960" y="354838"/>
                    <a:pt x="1584960" y="792480"/>
                  </a:cubicBezTo>
                  <a:cubicBezTo>
                    <a:pt x="1584960" y="1230122"/>
                    <a:pt x="1230122" y="1584960"/>
                    <a:pt x="792480" y="1584960"/>
                  </a:cubicBezTo>
                  <a:cubicBezTo>
                    <a:pt x="354838" y="1584960"/>
                    <a:pt x="0" y="1230122"/>
                    <a:pt x="0" y="7924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77340" y="6263640"/>
            <a:ext cx="594360" cy="594360"/>
            <a:chOff x="0" y="0"/>
            <a:chExt cx="792480" cy="792480"/>
          </a:xfrm>
        </p:grpSpPr>
        <p:sp>
          <p:nvSpPr>
            <p:cNvPr id="34" name="Freeform 34" descr="FaFileAlt.png"/>
            <p:cNvSpPr/>
            <p:nvPr/>
          </p:nvSpPr>
          <p:spPr>
            <a:xfrm>
              <a:off x="0" y="0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80" h="792480">
                  <a:moveTo>
                    <a:pt x="0" y="0"/>
                  </a:moveTo>
                  <a:lnTo>
                    <a:pt x="792480" y="0"/>
                  </a:lnTo>
                  <a:lnTo>
                    <a:pt x="792480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2834640" y="5669280"/>
            <a:ext cx="589788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Fiscal/tributária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834640" y="6328410"/>
            <a:ext cx="5897880" cy="685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Traduz em regra operacional e monitora a conformidade.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9273226" y="5387026"/>
            <a:ext cx="8108318" cy="2347598"/>
            <a:chOff x="0" y="0"/>
            <a:chExt cx="10811091" cy="313013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811002" cy="3130042"/>
            </a:xfrm>
            <a:custGeom>
              <a:avLst/>
              <a:gdLst/>
              <a:ahLst/>
              <a:cxnLst/>
              <a:rect l="l" t="t" r="r" b="b"/>
              <a:pathLst>
                <a:path w="10811002" h="3130042">
                  <a:moveTo>
                    <a:pt x="0" y="156464"/>
                  </a:moveTo>
                  <a:cubicBezTo>
                    <a:pt x="0" y="70104"/>
                    <a:pt x="70104" y="0"/>
                    <a:pt x="156464" y="0"/>
                  </a:cubicBezTo>
                  <a:lnTo>
                    <a:pt x="10654538" y="0"/>
                  </a:lnTo>
                  <a:cubicBezTo>
                    <a:pt x="10741025" y="0"/>
                    <a:pt x="10811002" y="70104"/>
                    <a:pt x="10811002" y="156464"/>
                  </a:cubicBezTo>
                  <a:lnTo>
                    <a:pt x="10811002" y="2973578"/>
                  </a:lnTo>
                  <a:cubicBezTo>
                    <a:pt x="10811002" y="3060065"/>
                    <a:pt x="10740898" y="3130042"/>
                    <a:pt x="10654538" y="3130042"/>
                  </a:cubicBezTo>
                  <a:lnTo>
                    <a:pt x="156464" y="3130042"/>
                  </a:lnTo>
                  <a:cubicBezTo>
                    <a:pt x="70104" y="3130169"/>
                    <a:pt x="0" y="3060065"/>
                    <a:pt x="0" y="297357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646920" y="5966460"/>
            <a:ext cx="1188720" cy="1188720"/>
            <a:chOff x="0" y="0"/>
            <a:chExt cx="1584960" cy="158496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584960" cy="1584960"/>
            </a:xfrm>
            <a:custGeom>
              <a:avLst/>
              <a:gdLst/>
              <a:ahLst/>
              <a:cxnLst/>
              <a:rect l="l" t="t" r="r" b="b"/>
              <a:pathLst>
                <a:path w="1584960" h="1584960">
                  <a:moveTo>
                    <a:pt x="0" y="792480"/>
                  </a:moveTo>
                  <a:cubicBezTo>
                    <a:pt x="0" y="354838"/>
                    <a:pt x="354838" y="0"/>
                    <a:pt x="792480" y="0"/>
                  </a:cubicBezTo>
                  <a:cubicBezTo>
                    <a:pt x="1230122" y="0"/>
                    <a:pt x="1584960" y="354838"/>
                    <a:pt x="1584960" y="792480"/>
                  </a:cubicBezTo>
                  <a:cubicBezTo>
                    <a:pt x="1584960" y="1230122"/>
                    <a:pt x="1230122" y="1584960"/>
                    <a:pt x="792480" y="1584960"/>
                  </a:cubicBezTo>
                  <a:cubicBezTo>
                    <a:pt x="354838" y="1584960"/>
                    <a:pt x="0" y="1230122"/>
                    <a:pt x="0" y="7924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44100" y="6263640"/>
            <a:ext cx="594360" cy="594360"/>
            <a:chOff x="0" y="0"/>
            <a:chExt cx="792480" cy="792480"/>
          </a:xfrm>
        </p:grpSpPr>
        <p:sp>
          <p:nvSpPr>
            <p:cNvPr id="42" name="Freeform 42" descr="FaLaptopCode.png"/>
            <p:cNvSpPr/>
            <p:nvPr/>
          </p:nvSpPr>
          <p:spPr>
            <a:xfrm>
              <a:off x="0" y="0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80" h="792480">
                  <a:moveTo>
                    <a:pt x="0" y="0"/>
                  </a:moveTo>
                  <a:lnTo>
                    <a:pt x="792480" y="0"/>
                  </a:lnTo>
                  <a:lnTo>
                    <a:pt x="792480" y="792480"/>
                  </a:lnTo>
                  <a:lnTo>
                    <a:pt x="0" y="79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1201400" y="5669280"/>
            <a:ext cx="589788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Tecnologia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201400" y="6328410"/>
            <a:ext cx="5897880" cy="1027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2400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Transforma a regra em sistema, automação, parametrização e trilha de auditoria.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14400" y="8092440"/>
            <a:ext cx="16459200" cy="731520"/>
            <a:chOff x="0" y="0"/>
            <a:chExt cx="21945600" cy="97536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1945600" cy="975360"/>
            </a:xfrm>
            <a:custGeom>
              <a:avLst/>
              <a:gdLst/>
              <a:ahLst/>
              <a:cxnLst/>
              <a:rect l="l" t="t" r="r" b="b"/>
              <a:pathLst>
                <a:path w="21945600" h="97536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88413" b="-38841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57150"/>
              <a:ext cx="21945600" cy="10325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 escritório contábil é a </a:t>
              </a:r>
              <a:r>
                <a:rPr lang="en-US" sz="32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ponte</a:t>
              </a: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que conecta as quatro áreas do cliente.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09874" y="2034540"/>
            <a:ext cx="14173200" cy="6217920"/>
            <a:chOff x="0" y="0"/>
            <a:chExt cx="18897600" cy="829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897600" cy="8290560"/>
            </a:xfrm>
            <a:custGeom>
              <a:avLst/>
              <a:gdLst/>
              <a:ahLst/>
              <a:cxnLst/>
              <a:rect l="l" t="t" r="r" b="b"/>
              <a:pathLst>
                <a:path w="18897600" h="8290560">
                  <a:moveTo>
                    <a:pt x="0" y="0"/>
                  </a:moveTo>
                  <a:lnTo>
                    <a:pt x="18897600" y="0"/>
                  </a:lnTo>
                  <a:lnTo>
                    <a:pt x="18897600" y="8290560"/>
                  </a:lnTo>
                  <a:lnTo>
                    <a:pt x="0" y="829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288" r="-628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18897600" cy="82810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526"/>
                </a:lnSpc>
              </a:pPr>
              <a:r>
                <a:rPr lang="en-US" sz="63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O cliente precisa saber que você é a </a:t>
              </a:r>
              <a:r>
                <a:rPr lang="en-US" sz="6399" b="1">
                  <a:solidFill>
                    <a:srgbClr val="B18F44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fonte de consulta da Reforma Tributária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7010190" y="9751376"/>
            <a:ext cx="1645920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</a:pPr>
            <a:r>
              <a:rPr lang="en-US" sz="1499" b="1" spc="119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4 · O ESCRITÓRIO EM AÇÃO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Novas frentes de serviço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466" y="2780986"/>
            <a:ext cx="16475078" cy="1341758"/>
            <a:chOff x="0" y="0"/>
            <a:chExt cx="21966771" cy="178901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966808" cy="1789049"/>
            </a:xfrm>
            <a:custGeom>
              <a:avLst/>
              <a:gdLst/>
              <a:ahLst/>
              <a:cxnLst/>
              <a:rect l="l" t="t" r="r" b="b"/>
              <a:pathLst>
                <a:path w="21966808" h="1789049">
                  <a:moveTo>
                    <a:pt x="0" y="178943"/>
                  </a:moveTo>
                  <a:cubicBezTo>
                    <a:pt x="0" y="80137"/>
                    <a:pt x="80137" y="0"/>
                    <a:pt x="178943" y="0"/>
                  </a:cubicBezTo>
                  <a:lnTo>
                    <a:pt x="21787865" y="0"/>
                  </a:lnTo>
                  <a:cubicBezTo>
                    <a:pt x="21886672" y="0"/>
                    <a:pt x="21966808" y="80137"/>
                    <a:pt x="21966808" y="178943"/>
                  </a:cubicBezTo>
                  <a:lnTo>
                    <a:pt x="21966808" y="1610106"/>
                  </a:lnTo>
                  <a:cubicBezTo>
                    <a:pt x="21966808" y="1708912"/>
                    <a:pt x="21886672" y="1789049"/>
                    <a:pt x="21787865" y="1789049"/>
                  </a:cubicBezTo>
                  <a:lnTo>
                    <a:pt x="178943" y="1789049"/>
                  </a:lnTo>
                  <a:cubicBezTo>
                    <a:pt x="80137" y="1789049"/>
                    <a:pt x="0" y="1708912"/>
                    <a:pt x="0" y="161010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71600" y="2994660"/>
            <a:ext cx="914400" cy="914400"/>
            <a:chOff x="0" y="0"/>
            <a:chExt cx="1219200" cy="12192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00200" y="3223260"/>
            <a:ext cx="457200" cy="457200"/>
            <a:chOff x="0" y="0"/>
            <a:chExt cx="609600" cy="609600"/>
          </a:xfrm>
        </p:grpSpPr>
        <p:sp>
          <p:nvSpPr>
            <p:cNvPr id="18" name="Freeform 18" descr="FaSearch.png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0"/>
                  </a:moveTo>
                  <a:lnTo>
                    <a:pt x="6096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743200" y="2788920"/>
            <a:ext cx="6583680" cy="1325880"/>
            <a:chOff x="0" y="0"/>
            <a:chExt cx="8778240" cy="17678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778240" cy="1767840"/>
            </a:xfrm>
            <a:custGeom>
              <a:avLst/>
              <a:gdLst/>
              <a:ahLst/>
              <a:cxnLst/>
              <a:rect l="l" t="t" r="r" b="b"/>
              <a:pathLst>
                <a:path w="8778240" h="1767840">
                  <a:moveTo>
                    <a:pt x="0" y="0"/>
                  </a:moveTo>
                  <a:lnTo>
                    <a:pt x="8778240" y="0"/>
                  </a:lnTo>
                  <a:lnTo>
                    <a:pt x="8778240" y="1767840"/>
                  </a:lnTo>
                  <a:lnTo>
                    <a:pt x="0" y="1767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6753" b="-4675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778240" cy="1805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48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Diagnóstico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509760" y="2788920"/>
            <a:ext cx="7498080" cy="1325880"/>
            <a:chOff x="0" y="0"/>
            <a:chExt cx="9997440" cy="17678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997439" cy="1767840"/>
            </a:xfrm>
            <a:custGeom>
              <a:avLst/>
              <a:gdLst/>
              <a:ahLst/>
              <a:cxnLst/>
              <a:rect l="l" t="t" r="r" b="b"/>
              <a:pathLst>
                <a:path w="9997439" h="1767840">
                  <a:moveTo>
                    <a:pt x="0" y="0"/>
                  </a:moveTo>
                  <a:lnTo>
                    <a:pt x="9997439" y="0"/>
                  </a:lnTo>
                  <a:lnTo>
                    <a:pt x="9997439" y="1767840"/>
                  </a:lnTo>
                  <a:lnTo>
                    <a:pt x="0" y="1767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0191" b="-6019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9997440" cy="1805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49"/>
                </a:lnSpc>
              </a:pPr>
              <a:r>
                <a:rPr lang="en-US" sz="2499">
                  <a:solidFill>
                    <a:srgbClr val="CFDD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Mapear operações, sistemas e riscos do cliente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06466" y="4289746"/>
            <a:ext cx="16475078" cy="1341758"/>
            <a:chOff x="0" y="0"/>
            <a:chExt cx="21966771" cy="178901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966808" cy="1789049"/>
            </a:xfrm>
            <a:custGeom>
              <a:avLst/>
              <a:gdLst/>
              <a:ahLst/>
              <a:cxnLst/>
              <a:rect l="l" t="t" r="r" b="b"/>
              <a:pathLst>
                <a:path w="21966808" h="1789049">
                  <a:moveTo>
                    <a:pt x="0" y="178943"/>
                  </a:moveTo>
                  <a:cubicBezTo>
                    <a:pt x="0" y="80137"/>
                    <a:pt x="80137" y="0"/>
                    <a:pt x="178943" y="0"/>
                  </a:cubicBezTo>
                  <a:lnTo>
                    <a:pt x="21787865" y="0"/>
                  </a:lnTo>
                  <a:cubicBezTo>
                    <a:pt x="21886672" y="0"/>
                    <a:pt x="21966808" y="80137"/>
                    <a:pt x="21966808" y="178943"/>
                  </a:cubicBezTo>
                  <a:lnTo>
                    <a:pt x="21966808" y="1610106"/>
                  </a:lnTo>
                  <a:cubicBezTo>
                    <a:pt x="21966808" y="1708912"/>
                    <a:pt x="21886672" y="1789049"/>
                    <a:pt x="21787865" y="1789049"/>
                  </a:cubicBezTo>
                  <a:lnTo>
                    <a:pt x="178943" y="1789049"/>
                  </a:lnTo>
                  <a:cubicBezTo>
                    <a:pt x="80137" y="1789049"/>
                    <a:pt x="0" y="1708912"/>
                    <a:pt x="0" y="161010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71600" y="4503420"/>
            <a:ext cx="914400" cy="914400"/>
            <a:chOff x="0" y="0"/>
            <a:chExt cx="1219200" cy="12192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600200" y="4732020"/>
            <a:ext cx="457200" cy="457200"/>
            <a:chOff x="0" y="0"/>
            <a:chExt cx="609600" cy="609600"/>
          </a:xfrm>
        </p:grpSpPr>
        <p:sp>
          <p:nvSpPr>
            <p:cNvPr id="30" name="Freeform 30" descr="FaClipboardList.png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0"/>
                  </a:moveTo>
                  <a:lnTo>
                    <a:pt x="6096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743200" y="4297680"/>
            <a:ext cx="6583680" cy="1325880"/>
            <a:chOff x="0" y="0"/>
            <a:chExt cx="8778240" cy="17678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778240" cy="1767840"/>
            </a:xfrm>
            <a:custGeom>
              <a:avLst/>
              <a:gdLst/>
              <a:ahLst/>
              <a:cxnLst/>
              <a:rect l="l" t="t" r="r" b="b"/>
              <a:pathLst>
                <a:path w="8778240" h="1767840">
                  <a:moveTo>
                    <a:pt x="0" y="0"/>
                  </a:moveTo>
                  <a:lnTo>
                    <a:pt x="8778240" y="0"/>
                  </a:lnTo>
                  <a:lnTo>
                    <a:pt x="8778240" y="1767840"/>
                  </a:lnTo>
                  <a:lnTo>
                    <a:pt x="0" y="1767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6753" b="-4675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8778240" cy="1805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48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Normatização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509760" y="4297680"/>
            <a:ext cx="7498080" cy="1325880"/>
            <a:chOff x="0" y="0"/>
            <a:chExt cx="9997440" cy="176784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997439" cy="1767840"/>
            </a:xfrm>
            <a:custGeom>
              <a:avLst/>
              <a:gdLst/>
              <a:ahLst/>
              <a:cxnLst/>
              <a:rect l="l" t="t" r="r" b="b"/>
              <a:pathLst>
                <a:path w="9997439" h="1767840">
                  <a:moveTo>
                    <a:pt x="0" y="0"/>
                  </a:moveTo>
                  <a:lnTo>
                    <a:pt x="9997439" y="0"/>
                  </a:lnTo>
                  <a:lnTo>
                    <a:pt x="9997439" y="1767840"/>
                  </a:lnTo>
                  <a:lnTo>
                    <a:pt x="0" y="1767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0191" b="-6019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9997440" cy="1805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49"/>
                </a:lnSpc>
              </a:pPr>
              <a:r>
                <a:rPr lang="en-US" sz="2499">
                  <a:solidFill>
                    <a:srgbClr val="CFDD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Políticas, matriz de responsabilidades e fluxos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06466" y="5798506"/>
            <a:ext cx="16475078" cy="1341758"/>
            <a:chOff x="0" y="0"/>
            <a:chExt cx="21966771" cy="178901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966808" cy="1789049"/>
            </a:xfrm>
            <a:custGeom>
              <a:avLst/>
              <a:gdLst/>
              <a:ahLst/>
              <a:cxnLst/>
              <a:rect l="l" t="t" r="r" b="b"/>
              <a:pathLst>
                <a:path w="21966808" h="1789049">
                  <a:moveTo>
                    <a:pt x="0" y="178943"/>
                  </a:moveTo>
                  <a:cubicBezTo>
                    <a:pt x="0" y="80137"/>
                    <a:pt x="80137" y="0"/>
                    <a:pt x="178943" y="0"/>
                  </a:cubicBezTo>
                  <a:lnTo>
                    <a:pt x="21787865" y="0"/>
                  </a:lnTo>
                  <a:cubicBezTo>
                    <a:pt x="21886672" y="0"/>
                    <a:pt x="21966808" y="80137"/>
                    <a:pt x="21966808" y="178943"/>
                  </a:cubicBezTo>
                  <a:lnTo>
                    <a:pt x="21966808" y="1610106"/>
                  </a:lnTo>
                  <a:cubicBezTo>
                    <a:pt x="21966808" y="1708912"/>
                    <a:pt x="21886672" y="1789049"/>
                    <a:pt x="21787865" y="1789049"/>
                  </a:cubicBezTo>
                  <a:lnTo>
                    <a:pt x="178943" y="1789049"/>
                  </a:lnTo>
                  <a:cubicBezTo>
                    <a:pt x="80137" y="1789049"/>
                    <a:pt x="0" y="1708912"/>
                    <a:pt x="0" y="161010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371600" y="6012180"/>
            <a:ext cx="914400" cy="914400"/>
            <a:chOff x="0" y="0"/>
            <a:chExt cx="1219200" cy="12192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600200" y="6240780"/>
            <a:ext cx="457200" cy="457200"/>
            <a:chOff x="0" y="0"/>
            <a:chExt cx="609600" cy="609600"/>
          </a:xfrm>
        </p:grpSpPr>
        <p:sp>
          <p:nvSpPr>
            <p:cNvPr id="42" name="Freeform 42" descr="FaCogs.png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0"/>
                  </a:moveTo>
                  <a:lnTo>
                    <a:pt x="6096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743200" y="5806440"/>
            <a:ext cx="6583680" cy="1325880"/>
            <a:chOff x="0" y="0"/>
            <a:chExt cx="8778240" cy="176784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778240" cy="1767840"/>
            </a:xfrm>
            <a:custGeom>
              <a:avLst/>
              <a:gdLst/>
              <a:ahLst/>
              <a:cxnLst/>
              <a:rect l="l" t="t" r="r" b="b"/>
              <a:pathLst>
                <a:path w="8778240" h="1767840">
                  <a:moveTo>
                    <a:pt x="0" y="0"/>
                  </a:moveTo>
                  <a:lnTo>
                    <a:pt x="8778240" y="0"/>
                  </a:lnTo>
                  <a:lnTo>
                    <a:pt x="8778240" y="1767840"/>
                  </a:lnTo>
                  <a:lnTo>
                    <a:pt x="0" y="1767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6753" b="-4675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8778240" cy="1805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48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Parametrização e validação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509760" y="5806440"/>
            <a:ext cx="7498080" cy="1325880"/>
            <a:chOff x="0" y="0"/>
            <a:chExt cx="9997440" cy="176784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997439" cy="1767840"/>
            </a:xfrm>
            <a:custGeom>
              <a:avLst/>
              <a:gdLst/>
              <a:ahLst/>
              <a:cxnLst/>
              <a:rect l="l" t="t" r="r" b="b"/>
              <a:pathLst>
                <a:path w="9997439" h="1767840">
                  <a:moveTo>
                    <a:pt x="0" y="0"/>
                  </a:moveTo>
                  <a:lnTo>
                    <a:pt x="9997439" y="0"/>
                  </a:lnTo>
                  <a:lnTo>
                    <a:pt x="9997439" y="1767840"/>
                  </a:lnTo>
                  <a:lnTo>
                    <a:pt x="0" y="1767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0191" b="-6019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9997440" cy="1805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49"/>
                </a:lnSpc>
              </a:pPr>
              <a:r>
                <a:rPr lang="en-US" sz="2499">
                  <a:solidFill>
                    <a:srgbClr val="CFDD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Apoio a cadastros, regras fiscais e testes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06466" y="7307266"/>
            <a:ext cx="16475078" cy="1341758"/>
            <a:chOff x="0" y="0"/>
            <a:chExt cx="21966771" cy="1789011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1966808" cy="1789049"/>
            </a:xfrm>
            <a:custGeom>
              <a:avLst/>
              <a:gdLst/>
              <a:ahLst/>
              <a:cxnLst/>
              <a:rect l="l" t="t" r="r" b="b"/>
              <a:pathLst>
                <a:path w="21966808" h="1789049">
                  <a:moveTo>
                    <a:pt x="0" y="178943"/>
                  </a:moveTo>
                  <a:cubicBezTo>
                    <a:pt x="0" y="80137"/>
                    <a:pt x="80137" y="0"/>
                    <a:pt x="178943" y="0"/>
                  </a:cubicBezTo>
                  <a:lnTo>
                    <a:pt x="21787865" y="0"/>
                  </a:lnTo>
                  <a:cubicBezTo>
                    <a:pt x="21886672" y="0"/>
                    <a:pt x="21966808" y="80137"/>
                    <a:pt x="21966808" y="178943"/>
                  </a:cubicBezTo>
                  <a:lnTo>
                    <a:pt x="21966808" y="1610106"/>
                  </a:lnTo>
                  <a:cubicBezTo>
                    <a:pt x="21966808" y="1708912"/>
                    <a:pt x="21886672" y="1789049"/>
                    <a:pt x="21787865" y="1789049"/>
                  </a:cubicBezTo>
                  <a:lnTo>
                    <a:pt x="178943" y="1789049"/>
                  </a:lnTo>
                  <a:cubicBezTo>
                    <a:pt x="80137" y="1789049"/>
                    <a:pt x="0" y="1708912"/>
                    <a:pt x="0" y="161010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371600" y="7520940"/>
            <a:ext cx="914400" cy="914400"/>
            <a:chOff x="0" y="0"/>
            <a:chExt cx="1219200" cy="12192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600200" y="7749540"/>
            <a:ext cx="457200" cy="457200"/>
            <a:chOff x="0" y="0"/>
            <a:chExt cx="609600" cy="609600"/>
          </a:xfrm>
        </p:grpSpPr>
        <p:sp>
          <p:nvSpPr>
            <p:cNvPr id="54" name="Freeform 54" descr="FaEye.png"/>
            <p:cNvSpPr/>
            <p:nvPr/>
          </p:nvSpPr>
          <p:spPr>
            <a:xfrm>
              <a:off x="0" y="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0"/>
                  </a:moveTo>
                  <a:lnTo>
                    <a:pt x="6096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2743200" y="7315200"/>
            <a:ext cx="6583680" cy="1325880"/>
            <a:chOff x="0" y="0"/>
            <a:chExt cx="8778240" cy="176784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778240" cy="1767840"/>
            </a:xfrm>
            <a:custGeom>
              <a:avLst/>
              <a:gdLst/>
              <a:ahLst/>
              <a:cxnLst/>
              <a:rect l="l" t="t" r="r" b="b"/>
              <a:pathLst>
                <a:path w="8778240" h="1767840">
                  <a:moveTo>
                    <a:pt x="0" y="0"/>
                  </a:moveTo>
                  <a:lnTo>
                    <a:pt x="8778240" y="0"/>
                  </a:lnTo>
                  <a:lnTo>
                    <a:pt x="8778240" y="1767840"/>
                  </a:lnTo>
                  <a:lnTo>
                    <a:pt x="0" y="1767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6753" b="-4675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8778240" cy="1805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48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Monitoramento e capacitação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509760" y="7315200"/>
            <a:ext cx="7498080" cy="1325880"/>
            <a:chOff x="0" y="0"/>
            <a:chExt cx="9997440" cy="176784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9997439" cy="1767840"/>
            </a:xfrm>
            <a:custGeom>
              <a:avLst/>
              <a:gdLst/>
              <a:ahLst/>
              <a:cxnLst/>
              <a:rect l="l" t="t" r="r" b="b"/>
              <a:pathLst>
                <a:path w="9997439" h="1767840">
                  <a:moveTo>
                    <a:pt x="0" y="0"/>
                  </a:moveTo>
                  <a:lnTo>
                    <a:pt x="9997439" y="0"/>
                  </a:lnTo>
                  <a:lnTo>
                    <a:pt x="9997439" y="1767840"/>
                  </a:lnTo>
                  <a:lnTo>
                    <a:pt x="0" y="1767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0191" b="-6019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38100"/>
              <a:ext cx="9997440" cy="1805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49"/>
                </a:lnSpc>
              </a:pPr>
              <a:r>
                <a:rPr lang="en-US" sz="2499">
                  <a:solidFill>
                    <a:srgbClr val="CFDD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Revisão, gatilhos de atualização e treinamento</a:t>
              </a:r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4572000" cy="502920"/>
            <a:chOff x="0" y="0"/>
            <a:chExt cx="60960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96000" cy="670560"/>
            </a:xfrm>
            <a:custGeom>
              <a:avLst/>
              <a:gdLst/>
              <a:ahLst/>
              <a:cxnLst/>
              <a:rect l="l" t="t" r="r" b="b"/>
              <a:pathLst>
                <a:path w="6096000" h="670560">
                  <a:moveTo>
                    <a:pt x="0" y="335280"/>
                  </a:moveTo>
                  <a:cubicBezTo>
                    <a:pt x="0" y="150114"/>
                    <a:pt x="150114" y="0"/>
                    <a:pt x="335280" y="0"/>
                  </a:cubicBezTo>
                  <a:lnTo>
                    <a:pt x="5760720" y="0"/>
                  </a:lnTo>
                  <a:cubicBezTo>
                    <a:pt x="5945886" y="0"/>
                    <a:pt x="6096000" y="150114"/>
                    <a:pt x="6096000" y="335280"/>
                  </a:cubicBezTo>
                  <a:cubicBezTo>
                    <a:pt x="6096000" y="520446"/>
                    <a:pt x="5945886" y="670560"/>
                    <a:pt x="5760720" y="670560"/>
                  </a:cubicBezTo>
                  <a:lnTo>
                    <a:pt x="335280" y="670560"/>
                  </a:lnTo>
                  <a:cubicBezTo>
                    <a:pt x="150114" y="670560"/>
                    <a:pt x="0" y="520446"/>
                    <a:pt x="0" y="33528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5568" y="818388"/>
            <a:ext cx="329184" cy="329184"/>
            <a:chOff x="0" y="0"/>
            <a:chExt cx="438912" cy="438912"/>
          </a:xfrm>
        </p:grpSpPr>
        <p:sp>
          <p:nvSpPr>
            <p:cNvPr id="12" name="Freeform 12" descr="FaExclamationTriangle.png"/>
            <p:cNvSpPr/>
            <p:nvPr/>
          </p:nvSpPr>
          <p:spPr>
            <a:xfrm>
              <a:off x="0" y="0"/>
              <a:ext cx="438912" cy="438912"/>
            </a:xfrm>
            <a:custGeom>
              <a:avLst/>
              <a:gdLst/>
              <a:ahLst/>
              <a:cxnLst/>
              <a:rect l="l" t="t" r="r" b="b"/>
              <a:pathLst>
                <a:path w="438912" h="438912">
                  <a:moveTo>
                    <a:pt x="0" y="0"/>
                  </a:moveTo>
                  <a:lnTo>
                    <a:pt x="438912" y="0"/>
                  </a:lnTo>
                  <a:lnTo>
                    <a:pt x="438912" y="438912"/>
                  </a:lnTo>
                  <a:lnTo>
                    <a:pt x="0" y="438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91640" y="731520"/>
            <a:ext cx="3657600" cy="502920"/>
            <a:chOff x="0" y="0"/>
            <a:chExt cx="4876800" cy="67056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76800" cy="670560"/>
            </a:xfrm>
            <a:custGeom>
              <a:avLst/>
              <a:gdLst/>
              <a:ahLst/>
              <a:cxnLst/>
              <a:rect l="l" t="t" r="r" b="b"/>
              <a:pathLst>
                <a:path w="4876800" h="670560">
                  <a:moveTo>
                    <a:pt x="0" y="0"/>
                  </a:moveTo>
                  <a:lnTo>
                    <a:pt x="4876800" y="0"/>
                  </a:lnTo>
                  <a:lnTo>
                    <a:pt x="48768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8768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09417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PONTO DE ATENÇÃO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Sinais de alerta: quantos você reconhece?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06466" y="2780986"/>
            <a:ext cx="8108318" cy="1524638"/>
            <a:chOff x="0" y="0"/>
            <a:chExt cx="10811091" cy="203285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811129" cy="2032889"/>
            </a:xfrm>
            <a:custGeom>
              <a:avLst/>
              <a:gdLst/>
              <a:ahLst/>
              <a:cxnLst/>
              <a:rect l="l" t="t" r="r" b="b"/>
              <a:pathLst>
                <a:path w="10811129" h="2032889">
                  <a:moveTo>
                    <a:pt x="0" y="203327"/>
                  </a:moveTo>
                  <a:cubicBezTo>
                    <a:pt x="0" y="91059"/>
                    <a:pt x="91059" y="0"/>
                    <a:pt x="203327" y="0"/>
                  </a:cubicBezTo>
                  <a:lnTo>
                    <a:pt x="10607802" y="0"/>
                  </a:lnTo>
                  <a:cubicBezTo>
                    <a:pt x="10720070" y="0"/>
                    <a:pt x="10811129" y="91059"/>
                    <a:pt x="10811129" y="203327"/>
                  </a:cubicBezTo>
                  <a:lnTo>
                    <a:pt x="10811129" y="1829562"/>
                  </a:lnTo>
                  <a:cubicBezTo>
                    <a:pt x="10811129" y="1941830"/>
                    <a:pt x="10720070" y="2032889"/>
                    <a:pt x="10607802" y="2032889"/>
                  </a:cubicBezTo>
                  <a:lnTo>
                    <a:pt x="203327" y="2032889"/>
                  </a:lnTo>
                  <a:cubicBezTo>
                    <a:pt x="91059" y="2032889"/>
                    <a:pt x="0" y="1941830"/>
                    <a:pt x="0" y="182956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80160" y="3131820"/>
            <a:ext cx="822960" cy="822960"/>
            <a:chOff x="0" y="0"/>
            <a:chExt cx="1097280" cy="109728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85900" y="3337560"/>
            <a:ext cx="411480" cy="411480"/>
            <a:chOff x="0" y="0"/>
            <a:chExt cx="548640" cy="548640"/>
          </a:xfrm>
        </p:grpSpPr>
        <p:sp>
          <p:nvSpPr>
            <p:cNvPr id="22" name="Freeform 22" descr="FaExclamationTriangle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468880" y="2788920"/>
            <a:ext cx="6263640" cy="1508760"/>
            <a:chOff x="0" y="0"/>
            <a:chExt cx="8351520" cy="20116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351520" cy="2011680"/>
            </a:xfrm>
            <a:custGeom>
              <a:avLst/>
              <a:gdLst/>
              <a:ahLst/>
              <a:cxnLst/>
              <a:rect l="l" t="t" r="r" b="b"/>
              <a:pathLst>
                <a:path w="8351520" h="2011680">
                  <a:moveTo>
                    <a:pt x="0" y="0"/>
                  </a:moveTo>
                  <a:lnTo>
                    <a:pt x="8351520" y="0"/>
                  </a:lnTo>
                  <a:lnTo>
                    <a:pt x="835152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0892" b="-3089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8351520" cy="20593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91"/>
                </a:lnSpc>
              </a:pPr>
              <a:r>
                <a:rPr lang="en-US" sz="27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Ninguém responde pela interpretação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273226" y="2780986"/>
            <a:ext cx="8108318" cy="1524638"/>
            <a:chOff x="0" y="0"/>
            <a:chExt cx="10811091" cy="203285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11129" cy="2032889"/>
            </a:xfrm>
            <a:custGeom>
              <a:avLst/>
              <a:gdLst/>
              <a:ahLst/>
              <a:cxnLst/>
              <a:rect l="l" t="t" r="r" b="b"/>
              <a:pathLst>
                <a:path w="10811129" h="2032889">
                  <a:moveTo>
                    <a:pt x="0" y="203327"/>
                  </a:moveTo>
                  <a:cubicBezTo>
                    <a:pt x="0" y="91059"/>
                    <a:pt x="91059" y="0"/>
                    <a:pt x="203327" y="0"/>
                  </a:cubicBezTo>
                  <a:lnTo>
                    <a:pt x="10607802" y="0"/>
                  </a:lnTo>
                  <a:cubicBezTo>
                    <a:pt x="10720070" y="0"/>
                    <a:pt x="10811129" y="91059"/>
                    <a:pt x="10811129" y="203327"/>
                  </a:cubicBezTo>
                  <a:lnTo>
                    <a:pt x="10811129" y="1829562"/>
                  </a:lnTo>
                  <a:cubicBezTo>
                    <a:pt x="10811129" y="1941830"/>
                    <a:pt x="10720070" y="2032889"/>
                    <a:pt x="10607802" y="2032889"/>
                  </a:cubicBezTo>
                  <a:lnTo>
                    <a:pt x="203327" y="2032889"/>
                  </a:lnTo>
                  <a:cubicBezTo>
                    <a:pt x="91059" y="2032889"/>
                    <a:pt x="0" y="1941830"/>
                    <a:pt x="0" y="182956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6920" y="3131820"/>
            <a:ext cx="822960" cy="822960"/>
            <a:chOff x="0" y="0"/>
            <a:chExt cx="1097280" cy="109728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852660" y="3337560"/>
            <a:ext cx="411480" cy="411480"/>
            <a:chOff x="0" y="0"/>
            <a:chExt cx="548640" cy="548640"/>
          </a:xfrm>
        </p:grpSpPr>
        <p:sp>
          <p:nvSpPr>
            <p:cNvPr id="31" name="Freeform 31" descr="FaExclamationTriangle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835640" y="2788920"/>
            <a:ext cx="6263640" cy="1508760"/>
            <a:chOff x="0" y="0"/>
            <a:chExt cx="8351520" cy="201168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351520" cy="2011680"/>
            </a:xfrm>
            <a:custGeom>
              <a:avLst/>
              <a:gdLst/>
              <a:ahLst/>
              <a:cxnLst/>
              <a:rect l="l" t="t" r="r" b="b"/>
              <a:pathLst>
                <a:path w="8351520" h="2011680">
                  <a:moveTo>
                    <a:pt x="0" y="0"/>
                  </a:moveTo>
                  <a:lnTo>
                    <a:pt x="8351520" y="0"/>
                  </a:lnTo>
                  <a:lnTo>
                    <a:pt x="835152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0892" b="-3089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8351520" cy="20593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91"/>
                </a:lnSpc>
              </a:pPr>
              <a:r>
                <a:rPr lang="en-US" sz="27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ERP parametrizado sem diretriz formal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06466" y="4564066"/>
            <a:ext cx="8108318" cy="1524638"/>
            <a:chOff x="0" y="0"/>
            <a:chExt cx="10811091" cy="203285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811129" cy="2032889"/>
            </a:xfrm>
            <a:custGeom>
              <a:avLst/>
              <a:gdLst/>
              <a:ahLst/>
              <a:cxnLst/>
              <a:rect l="l" t="t" r="r" b="b"/>
              <a:pathLst>
                <a:path w="10811129" h="2032889">
                  <a:moveTo>
                    <a:pt x="0" y="203327"/>
                  </a:moveTo>
                  <a:cubicBezTo>
                    <a:pt x="0" y="91059"/>
                    <a:pt x="91059" y="0"/>
                    <a:pt x="203327" y="0"/>
                  </a:cubicBezTo>
                  <a:lnTo>
                    <a:pt x="10607802" y="0"/>
                  </a:lnTo>
                  <a:cubicBezTo>
                    <a:pt x="10720070" y="0"/>
                    <a:pt x="10811129" y="91059"/>
                    <a:pt x="10811129" y="203327"/>
                  </a:cubicBezTo>
                  <a:lnTo>
                    <a:pt x="10811129" y="1829562"/>
                  </a:lnTo>
                  <a:cubicBezTo>
                    <a:pt x="10811129" y="1941830"/>
                    <a:pt x="10720070" y="2032889"/>
                    <a:pt x="10607802" y="2032889"/>
                  </a:cubicBezTo>
                  <a:lnTo>
                    <a:pt x="203327" y="2032889"/>
                  </a:lnTo>
                  <a:cubicBezTo>
                    <a:pt x="91059" y="2032889"/>
                    <a:pt x="0" y="1941830"/>
                    <a:pt x="0" y="182956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280160" y="4914900"/>
            <a:ext cx="822960" cy="822960"/>
            <a:chOff x="0" y="0"/>
            <a:chExt cx="1097280" cy="109728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485900" y="5120640"/>
            <a:ext cx="411480" cy="411480"/>
            <a:chOff x="0" y="0"/>
            <a:chExt cx="548640" cy="548640"/>
          </a:xfrm>
        </p:grpSpPr>
        <p:sp>
          <p:nvSpPr>
            <p:cNvPr id="40" name="Freeform 40" descr="FaExclamationTriangle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468880" y="4572000"/>
            <a:ext cx="6263640" cy="1508760"/>
            <a:chOff x="0" y="0"/>
            <a:chExt cx="8351520" cy="201168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351520" cy="2011680"/>
            </a:xfrm>
            <a:custGeom>
              <a:avLst/>
              <a:gdLst/>
              <a:ahLst/>
              <a:cxnLst/>
              <a:rect l="l" t="t" r="r" b="b"/>
              <a:pathLst>
                <a:path w="8351520" h="2011680">
                  <a:moveTo>
                    <a:pt x="0" y="0"/>
                  </a:moveTo>
                  <a:lnTo>
                    <a:pt x="8351520" y="0"/>
                  </a:lnTo>
                  <a:lnTo>
                    <a:pt x="835152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0892" b="-3089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8351520" cy="20593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91"/>
                </a:lnSpc>
              </a:pPr>
              <a:r>
                <a:rPr lang="en-US" sz="27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Preço e contrato sem simulação da nova carga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273226" y="4564066"/>
            <a:ext cx="8108318" cy="1524638"/>
            <a:chOff x="0" y="0"/>
            <a:chExt cx="10811091" cy="203285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811129" cy="2032889"/>
            </a:xfrm>
            <a:custGeom>
              <a:avLst/>
              <a:gdLst/>
              <a:ahLst/>
              <a:cxnLst/>
              <a:rect l="l" t="t" r="r" b="b"/>
              <a:pathLst>
                <a:path w="10811129" h="2032889">
                  <a:moveTo>
                    <a:pt x="0" y="203327"/>
                  </a:moveTo>
                  <a:cubicBezTo>
                    <a:pt x="0" y="91059"/>
                    <a:pt x="91059" y="0"/>
                    <a:pt x="203327" y="0"/>
                  </a:cubicBezTo>
                  <a:lnTo>
                    <a:pt x="10607802" y="0"/>
                  </a:lnTo>
                  <a:cubicBezTo>
                    <a:pt x="10720070" y="0"/>
                    <a:pt x="10811129" y="91059"/>
                    <a:pt x="10811129" y="203327"/>
                  </a:cubicBezTo>
                  <a:lnTo>
                    <a:pt x="10811129" y="1829562"/>
                  </a:lnTo>
                  <a:cubicBezTo>
                    <a:pt x="10811129" y="1941830"/>
                    <a:pt x="10720070" y="2032889"/>
                    <a:pt x="10607802" y="2032889"/>
                  </a:cubicBezTo>
                  <a:lnTo>
                    <a:pt x="203327" y="2032889"/>
                  </a:lnTo>
                  <a:cubicBezTo>
                    <a:pt x="91059" y="2032889"/>
                    <a:pt x="0" y="1941830"/>
                    <a:pt x="0" y="182956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646920" y="4914900"/>
            <a:ext cx="822960" cy="822960"/>
            <a:chOff x="0" y="0"/>
            <a:chExt cx="1097280" cy="109728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9852660" y="5120640"/>
            <a:ext cx="411480" cy="411480"/>
            <a:chOff x="0" y="0"/>
            <a:chExt cx="548640" cy="548640"/>
          </a:xfrm>
        </p:grpSpPr>
        <p:sp>
          <p:nvSpPr>
            <p:cNvPr id="49" name="Freeform 49" descr="FaExclamationTriangle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0835640" y="4572000"/>
            <a:ext cx="6263640" cy="1508760"/>
            <a:chOff x="0" y="0"/>
            <a:chExt cx="8351520" cy="201168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351520" cy="2011680"/>
            </a:xfrm>
            <a:custGeom>
              <a:avLst/>
              <a:gdLst/>
              <a:ahLst/>
              <a:cxnLst/>
              <a:rect l="l" t="t" r="r" b="b"/>
              <a:pathLst>
                <a:path w="8351520" h="2011680">
                  <a:moveTo>
                    <a:pt x="0" y="0"/>
                  </a:moveTo>
                  <a:lnTo>
                    <a:pt x="8351520" y="0"/>
                  </a:lnTo>
                  <a:lnTo>
                    <a:pt x="835152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0892" b="-3089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47625"/>
              <a:ext cx="8351520" cy="20593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91"/>
                </a:lnSpc>
              </a:pPr>
              <a:r>
                <a:rPr lang="en-US" sz="27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Cadastros de produto e serviço desatualizados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06466" y="6347146"/>
            <a:ext cx="8108318" cy="1524638"/>
            <a:chOff x="0" y="0"/>
            <a:chExt cx="10811091" cy="203285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0811129" cy="2032889"/>
            </a:xfrm>
            <a:custGeom>
              <a:avLst/>
              <a:gdLst/>
              <a:ahLst/>
              <a:cxnLst/>
              <a:rect l="l" t="t" r="r" b="b"/>
              <a:pathLst>
                <a:path w="10811129" h="2032889">
                  <a:moveTo>
                    <a:pt x="0" y="203327"/>
                  </a:moveTo>
                  <a:cubicBezTo>
                    <a:pt x="0" y="91059"/>
                    <a:pt x="91059" y="0"/>
                    <a:pt x="203327" y="0"/>
                  </a:cubicBezTo>
                  <a:lnTo>
                    <a:pt x="10607802" y="0"/>
                  </a:lnTo>
                  <a:cubicBezTo>
                    <a:pt x="10720070" y="0"/>
                    <a:pt x="10811129" y="91059"/>
                    <a:pt x="10811129" y="203327"/>
                  </a:cubicBezTo>
                  <a:lnTo>
                    <a:pt x="10811129" y="1829562"/>
                  </a:lnTo>
                  <a:cubicBezTo>
                    <a:pt x="10811129" y="1941830"/>
                    <a:pt x="10720070" y="2032889"/>
                    <a:pt x="10607802" y="2032889"/>
                  </a:cubicBezTo>
                  <a:lnTo>
                    <a:pt x="203327" y="2032889"/>
                  </a:lnTo>
                  <a:cubicBezTo>
                    <a:pt x="91059" y="2032889"/>
                    <a:pt x="0" y="1941830"/>
                    <a:pt x="0" y="182956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280160" y="6697980"/>
            <a:ext cx="822960" cy="822960"/>
            <a:chOff x="0" y="0"/>
            <a:chExt cx="1097280" cy="109728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485900" y="6903720"/>
            <a:ext cx="411480" cy="411480"/>
            <a:chOff x="0" y="0"/>
            <a:chExt cx="548640" cy="548640"/>
          </a:xfrm>
        </p:grpSpPr>
        <p:sp>
          <p:nvSpPr>
            <p:cNvPr id="58" name="Freeform 58" descr="FaExclamationTriangle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2468880" y="6355080"/>
            <a:ext cx="6263640" cy="1508760"/>
            <a:chOff x="0" y="0"/>
            <a:chExt cx="8351520" cy="201168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8351520" cy="2011680"/>
            </a:xfrm>
            <a:custGeom>
              <a:avLst/>
              <a:gdLst/>
              <a:ahLst/>
              <a:cxnLst/>
              <a:rect l="l" t="t" r="r" b="b"/>
              <a:pathLst>
                <a:path w="8351520" h="2011680">
                  <a:moveTo>
                    <a:pt x="0" y="0"/>
                  </a:moveTo>
                  <a:lnTo>
                    <a:pt x="8351520" y="0"/>
                  </a:lnTo>
                  <a:lnTo>
                    <a:pt x="835152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0892" b="-3089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47625"/>
              <a:ext cx="8351520" cy="20593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91"/>
                </a:lnSpc>
              </a:pPr>
              <a:r>
                <a:rPr lang="en-US" sz="27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Exceções tratadas “de cabeça”, sem registro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9273226" y="6347146"/>
            <a:ext cx="8108318" cy="1524638"/>
            <a:chOff x="0" y="0"/>
            <a:chExt cx="10811091" cy="2032851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0811129" cy="2032889"/>
            </a:xfrm>
            <a:custGeom>
              <a:avLst/>
              <a:gdLst/>
              <a:ahLst/>
              <a:cxnLst/>
              <a:rect l="l" t="t" r="r" b="b"/>
              <a:pathLst>
                <a:path w="10811129" h="2032889">
                  <a:moveTo>
                    <a:pt x="0" y="203327"/>
                  </a:moveTo>
                  <a:cubicBezTo>
                    <a:pt x="0" y="91059"/>
                    <a:pt x="91059" y="0"/>
                    <a:pt x="203327" y="0"/>
                  </a:cubicBezTo>
                  <a:lnTo>
                    <a:pt x="10607802" y="0"/>
                  </a:lnTo>
                  <a:cubicBezTo>
                    <a:pt x="10720070" y="0"/>
                    <a:pt x="10811129" y="91059"/>
                    <a:pt x="10811129" y="203327"/>
                  </a:cubicBezTo>
                  <a:lnTo>
                    <a:pt x="10811129" y="1829562"/>
                  </a:lnTo>
                  <a:cubicBezTo>
                    <a:pt x="10811129" y="1941830"/>
                    <a:pt x="10720070" y="2032889"/>
                    <a:pt x="10607802" y="2032889"/>
                  </a:cubicBezTo>
                  <a:lnTo>
                    <a:pt x="203327" y="2032889"/>
                  </a:lnTo>
                  <a:cubicBezTo>
                    <a:pt x="91059" y="2032889"/>
                    <a:pt x="0" y="1941830"/>
                    <a:pt x="0" y="182956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9646920" y="6697980"/>
            <a:ext cx="822960" cy="822960"/>
            <a:chOff x="0" y="0"/>
            <a:chExt cx="1097280" cy="109728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9852660" y="6903720"/>
            <a:ext cx="411480" cy="411480"/>
            <a:chOff x="0" y="0"/>
            <a:chExt cx="548640" cy="548640"/>
          </a:xfrm>
        </p:grpSpPr>
        <p:sp>
          <p:nvSpPr>
            <p:cNvPr id="67" name="Freeform 67" descr="FaExclamationTriangle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835640" y="6355080"/>
            <a:ext cx="6263640" cy="1508760"/>
            <a:chOff x="0" y="0"/>
            <a:chExt cx="8351520" cy="201168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351520" cy="2011680"/>
            </a:xfrm>
            <a:custGeom>
              <a:avLst/>
              <a:gdLst/>
              <a:ahLst/>
              <a:cxnLst/>
              <a:rect l="l" t="t" r="r" b="b"/>
              <a:pathLst>
                <a:path w="8351520" h="2011680">
                  <a:moveTo>
                    <a:pt x="0" y="0"/>
                  </a:moveTo>
                  <a:lnTo>
                    <a:pt x="8351520" y="0"/>
                  </a:lnTo>
                  <a:lnTo>
                    <a:pt x="835152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0892" b="-3089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47625"/>
              <a:ext cx="8351520" cy="20593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191"/>
                </a:lnSpc>
              </a:pPr>
              <a:r>
                <a:rPr lang="en-US" sz="279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Nenhum controle de versão das decisões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914400" y="8183880"/>
            <a:ext cx="16459200" cy="731520"/>
            <a:chOff x="0" y="0"/>
            <a:chExt cx="21945600" cy="97536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21945600" cy="975360"/>
            </a:xfrm>
            <a:custGeom>
              <a:avLst/>
              <a:gdLst/>
              <a:ahLst/>
              <a:cxnLst/>
              <a:rect l="l" t="t" r="r" b="b"/>
              <a:pathLst>
                <a:path w="21945600" h="975360">
                  <a:moveTo>
                    <a:pt x="0" y="0"/>
                  </a:moveTo>
                  <a:lnTo>
                    <a:pt x="21945600" y="0"/>
                  </a:lnTo>
                  <a:lnTo>
                    <a:pt x="2194560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88413" b="-38841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57150"/>
              <a:ext cx="21945600" cy="10325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Marque quantos existem </a:t>
              </a:r>
              <a:r>
                <a:rPr lang="en-US" sz="32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no seu escritório e nos seus clientes</a:t>
              </a:r>
              <a:r>
                <a:rPr lang="en-US" sz="3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.</a:t>
              </a:r>
            </a:p>
          </p:txBody>
        </p:sp>
      </p:grpSp>
      <p:sp>
        <p:nvSpPr>
          <p:cNvPr id="74" name="TextBox 74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4 · O ESCRITÓRIO EM AÇÃO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Plano de ação: 30-60-90 dias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466" y="2780986"/>
            <a:ext cx="5319398" cy="6005198"/>
            <a:chOff x="0" y="0"/>
            <a:chExt cx="7092531" cy="800693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092442" cy="8006842"/>
            </a:xfrm>
            <a:custGeom>
              <a:avLst/>
              <a:gdLst/>
              <a:ahLst/>
              <a:cxnLst/>
              <a:rect l="l" t="t" r="r" b="b"/>
              <a:pathLst>
                <a:path w="7092442" h="8006842">
                  <a:moveTo>
                    <a:pt x="0" y="354584"/>
                  </a:moveTo>
                  <a:cubicBezTo>
                    <a:pt x="0" y="158750"/>
                    <a:pt x="158750" y="0"/>
                    <a:pt x="354584" y="0"/>
                  </a:cubicBezTo>
                  <a:lnTo>
                    <a:pt x="6737858" y="0"/>
                  </a:lnTo>
                  <a:cubicBezTo>
                    <a:pt x="6933692" y="0"/>
                    <a:pt x="7092442" y="158750"/>
                    <a:pt x="7092442" y="354584"/>
                  </a:cubicBezTo>
                  <a:lnTo>
                    <a:pt x="7092442" y="7652258"/>
                  </a:lnTo>
                  <a:cubicBezTo>
                    <a:pt x="7092442" y="7848092"/>
                    <a:pt x="6933692" y="8006842"/>
                    <a:pt x="6737858" y="8006842"/>
                  </a:cubicBezTo>
                  <a:lnTo>
                    <a:pt x="354584" y="8006842"/>
                  </a:lnTo>
                  <a:cubicBezTo>
                    <a:pt x="158750" y="8006969"/>
                    <a:pt x="0" y="7848092"/>
                    <a:pt x="0" y="765225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71600" y="3017520"/>
            <a:ext cx="2377440" cy="1463040"/>
            <a:chOff x="0" y="0"/>
            <a:chExt cx="3169920" cy="19507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69920" cy="1950720"/>
            </a:xfrm>
            <a:custGeom>
              <a:avLst/>
              <a:gdLst/>
              <a:ahLst/>
              <a:cxnLst/>
              <a:rect l="l" t="t" r="r" b="b"/>
              <a:pathLst>
                <a:path w="3169920" h="1950720">
                  <a:moveTo>
                    <a:pt x="0" y="0"/>
                  </a:moveTo>
                  <a:lnTo>
                    <a:pt x="3169920" y="0"/>
                  </a:lnTo>
                  <a:lnTo>
                    <a:pt x="316992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8956" r="-2895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0"/>
              <a:ext cx="3169920" cy="2141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19"/>
                </a:lnSpc>
              </a:pPr>
              <a:r>
                <a:rPr lang="en-US" sz="96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788920" y="3017520"/>
            <a:ext cx="2286000" cy="1463040"/>
            <a:chOff x="0" y="0"/>
            <a:chExt cx="3048000" cy="19507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048000" cy="1950720"/>
            </a:xfrm>
            <a:custGeom>
              <a:avLst/>
              <a:gdLst/>
              <a:ahLst/>
              <a:cxnLst/>
              <a:rect l="l" t="t" r="r" b="b"/>
              <a:pathLst>
                <a:path w="3048000" h="1950720">
                  <a:moveTo>
                    <a:pt x="0" y="0"/>
                  </a:moveTo>
                  <a:lnTo>
                    <a:pt x="3048000" y="0"/>
                  </a:lnTo>
                  <a:lnTo>
                    <a:pt x="30480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2114" r="-3211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3048000" cy="2007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FDD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dias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71600" y="4572000"/>
            <a:ext cx="438912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3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Mapear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71600" y="5450205"/>
            <a:ext cx="4389120" cy="221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1625" lvl="1" indent="-150812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Mapear a carteira por segmento e risco</a:t>
            </a:r>
          </a:p>
          <a:p>
            <a:pPr marL="301625" lvl="1" indent="-150812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Definir responsável e comitê interno</a:t>
            </a:r>
          </a:p>
          <a:p>
            <a:pPr marL="301625" lvl="1" indent="-150812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Revisar contratos e honorários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6484306" y="2780986"/>
            <a:ext cx="5319398" cy="6005198"/>
            <a:chOff x="0" y="0"/>
            <a:chExt cx="7092531" cy="800693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092442" cy="8006842"/>
            </a:xfrm>
            <a:custGeom>
              <a:avLst/>
              <a:gdLst/>
              <a:ahLst/>
              <a:cxnLst/>
              <a:rect l="l" t="t" r="r" b="b"/>
              <a:pathLst>
                <a:path w="7092442" h="8006842">
                  <a:moveTo>
                    <a:pt x="0" y="354584"/>
                  </a:moveTo>
                  <a:cubicBezTo>
                    <a:pt x="0" y="158750"/>
                    <a:pt x="158750" y="0"/>
                    <a:pt x="354584" y="0"/>
                  </a:cubicBezTo>
                  <a:lnTo>
                    <a:pt x="6737858" y="0"/>
                  </a:lnTo>
                  <a:cubicBezTo>
                    <a:pt x="6933692" y="0"/>
                    <a:pt x="7092442" y="158750"/>
                    <a:pt x="7092442" y="354584"/>
                  </a:cubicBezTo>
                  <a:lnTo>
                    <a:pt x="7092442" y="7652258"/>
                  </a:lnTo>
                  <a:cubicBezTo>
                    <a:pt x="7092442" y="7848092"/>
                    <a:pt x="6933692" y="8006842"/>
                    <a:pt x="6737858" y="8006842"/>
                  </a:cubicBezTo>
                  <a:lnTo>
                    <a:pt x="354584" y="8006842"/>
                  </a:lnTo>
                  <a:cubicBezTo>
                    <a:pt x="158750" y="8006969"/>
                    <a:pt x="0" y="7848092"/>
                    <a:pt x="0" y="765225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949440" y="3017520"/>
            <a:ext cx="2377440" cy="1463040"/>
            <a:chOff x="0" y="0"/>
            <a:chExt cx="3169920" cy="195072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169920" cy="1950720"/>
            </a:xfrm>
            <a:custGeom>
              <a:avLst/>
              <a:gdLst/>
              <a:ahLst/>
              <a:cxnLst/>
              <a:rect l="l" t="t" r="r" b="b"/>
              <a:pathLst>
                <a:path w="3169920" h="1950720">
                  <a:moveTo>
                    <a:pt x="0" y="0"/>
                  </a:moveTo>
                  <a:lnTo>
                    <a:pt x="3169920" y="0"/>
                  </a:lnTo>
                  <a:lnTo>
                    <a:pt x="316992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8956" r="-2895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0"/>
              <a:ext cx="3169920" cy="2141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19"/>
                </a:lnSpc>
              </a:pPr>
              <a:r>
                <a:rPr lang="en-US" sz="96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60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366760" y="3017520"/>
            <a:ext cx="2286000" cy="1463040"/>
            <a:chOff x="0" y="0"/>
            <a:chExt cx="3048000" cy="19507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48000" cy="1950720"/>
            </a:xfrm>
            <a:custGeom>
              <a:avLst/>
              <a:gdLst/>
              <a:ahLst/>
              <a:cxnLst/>
              <a:rect l="l" t="t" r="r" b="b"/>
              <a:pathLst>
                <a:path w="3048000" h="1950720">
                  <a:moveTo>
                    <a:pt x="0" y="0"/>
                  </a:moveTo>
                  <a:lnTo>
                    <a:pt x="3048000" y="0"/>
                  </a:lnTo>
                  <a:lnTo>
                    <a:pt x="30480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2114" r="-3211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3048000" cy="2007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FDD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dias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949440" y="4572000"/>
            <a:ext cx="438912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3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Normatizar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949440" y="5450205"/>
            <a:ext cx="4389120" cy="221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1625" lvl="1" indent="-150812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Publicar os normativos-base</a:t>
            </a:r>
          </a:p>
          <a:p>
            <a:pPr marL="301625" lvl="1" indent="-150812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Treinar a equipe nos novos campos e regras</a:t>
            </a:r>
          </a:p>
          <a:p>
            <a:pPr marL="301625" lvl="1" indent="-150812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Validar cadastros e parametrizações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2062146" y="2780986"/>
            <a:ext cx="5319398" cy="6005198"/>
            <a:chOff x="0" y="0"/>
            <a:chExt cx="7092531" cy="800693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092442" cy="8006842"/>
            </a:xfrm>
            <a:custGeom>
              <a:avLst/>
              <a:gdLst/>
              <a:ahLst/>
              <a:cxnLst/>
              <a:rect l="l" t="t" r="r" b="b"/>
              <a:pathLst>
                <a:path w="7092442" h="8006842">
                  <a:moveTo>
                    <a:pt x="0" y="354584"/>
                  </a:moveTo>
                  <a:cubicBezTo>
                    <a:pt x="0" y="158750"/>
                    <a:pt x="158750" y="0"/>
                    <a:pt x="354584" y="0"/>
                  </a:cubicBezTo>
                  <a:lnTo>
                    <a:pt x="6737858" y="0"/>
                  </a:lnTo>
                  <a:cubicBezTo>
                    <a:pt x="6933692" y="0"/>
                    <a:pt x="7092442" y="158750"/>
                    <a:pt x="7092442" y="354584"/>
                  </a:cubicBezTo>
                  <a:lnTo>
                    <a:pt x="7092442" y="7652258"/>
                  </a:lnTo>
                  <a:cubicBezTo>
                    <a:pt x="7092442" y="7848092"/>
                    <a:pt x="6933692" y="8006842"/>
                    <a:pt x="6737858" y="8006842"/>
                  </a:cubicBezTo>
                  <a:lnTo>
                    <a:pt x="354584" y="8006842"/>
                  </a:lnTo>
                  <a:cubicBezTo>
                    <a:pt x="158750" y="8006969"/>
                    <a:pt x="0" y="7848092"/>
                    <a:pt x="0" y="7652258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2527280" y="3017520"/>
            <a:ext cx="2377440" cy="1463040"/>
            <a:chOff x="0" y="0"/>
            <a:chExt cx="3169920" cy="195072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169920" cy="1950720"/>
            </a:xfrm>
            <a:custGeom>
              <a:avLst/>
              <a:gdLst/>
              <a:ahLst/>
              <a:cxnLst/>
              <a:rect l="l" t="t" r="r" b="b"/>
              <a:pathLst>
                <a:path w="3169920" h="1950720">
                  <a:moveTo>
                    <a:pt x="0" y="0"/>
                  </a:moveTo>
                  <a:lnTo>
                    <a:pt x="3169920" y="0"/>
                  </a:lnTo>
                  <a:lnTo>
                    <a:pt x="316992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8956" r="-28956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190500"/>
              <a:ext cx="3169920" cy="2141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19"/>
                </a:lnSpc>
              </a:pPr>
              <a:r>
                <a:rPr lang="en-US" sz="96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90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944600" y="3017520"/>
            <a:ext cx="2286000" cy="1463040"/>
            <a:chOff x="0" y="0"/>
            <a:chExt cx="3048000" cy="19507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048000" cy="1950720"/>
            </a:xfrm>
            <a:custGeom>
              <a:avLst/>
              <a:gdLst/>
              <a:ahLst/>
              <a:cxnLst/>
              <a:rect l="l" t="t" r="r" b="b"/>
              <a:pathLst>
                <a:path w="3048000" h="1950720">
                  <a:moveTo>
                    <a:pt x="0" y="0"/>
                  </a:moveTo>
                  <a:lnTo>
                    <a:pt x="3048000" y="0"/>
                  </a:lnTo>
                  <a:lnTo>
                    <a:pt x="3048000" y="1950720"/>
                  </a:lnTo>
                  <a:lnTo>
                    <a:pt x="0" y="1950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2114" r="-3211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3048000" cy="2007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FDD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dias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2527280" y="4572000"/>
            <a:ext cx="438912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3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Operar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527280" y="5450205"/>
            <a:ext cx="4389120" cy="221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1625" lvl="1" indent="-150812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Rodar piloto com clientes-chave</a:t>
            </a:r>
          </a:p>
          <a:p>
            <a:pPr marL="301625" lvl="1" indent="-150812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Instituir revisão e controle de versão</a:t>
            </a:r>
          </a:p>
          <a:p>
            <a:pPr marL="301625" lvl="1" indent="-150812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Oferecer o diagnóstico como serviço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BLOCO 4 · O ESCRITÓRIO EM AÇÃO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Patrocínio da liderança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400" y="2798445"/>
            <a:ext cx="6400800" cy="1774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3"/>
              </a:lnSpc>
            </a:pPr>
            <a:r>
              <a:rPr lang="en-US" sz="39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liderança não precisa dominar a lei em detalhe.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400" y="4754880"/>
            <a:ext cx="6400800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8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Mas precisa </a:t>
            </a:r>
            <a:r>
              <a:rPr lang="en-US" sz="3800" b="1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patrocinar</a:t>
            </a:r>
            <a:r>
              <a:rPr lang="en-US" sz="38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855906" y="2780986"/>
            <a:ext cx="9525638" cy="1021718"/>
            <a:chOff x="0" y="0"/>
            <a:chExt cx="12700851" cy="136229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700889" cy="1362329"/>
            </a:xfrm>
            <a:custGeom>
              <a:avLst/>
              <a:gdLst/>
              <a:ahLst/>
              <a:cxnLst/>
              <a:rect l="l" t="t" r="r" b="b"/>
              <a:pathLst>
                <a:path w="12700889" h="1362329">
                  <a:moveTo>
                    <a:pt x="0" y="204343"/>
                  </a:moveTo>
                  <a:cubicBezTo>
                    <a:pt x="0" y="91440"/>
                    <a:pt x="91440" y="0"/>
                    <a:pt x="204343" y="0"/>
                  </a:cubicBezTo>
                  <a:lnTo>
                    <a:pt x="12496546" y="0"/>
                  </a:lnTo>
                  <a:cubicBezTo>
                    <a:pt x="12609449" y="0"/>
                    <a:pt x="12700889" y="91440"/>
                    <a:pt x="12700889" y="204343"/>
                  </a:cubicBezTo>
                  <a:lnTo>
                    <a:pt x="12700889" y="1157986"/>
                  </a:lnTo>
                  <a:cubicBezTo>
                    <a:pt x="12700889" y="1270889"/>
                    <a:pt x="12609449" y="1362329"/>
                    <a:pt x="12496546" y="1362329"/>
                  </a:cubicBezTo>
                  <a:lnTo>
                    <a:pt x="204343" y="1362329"/>
                  </a:lnTo>
                  <a:cubicBezTo>
                    <a:pt x="91440" y="1362329"/>
                    <a:pt x="0" y="1270762"/>
                    <a:pt x="0" y="115798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75320" y="2971800"/>
            <a:ext cx="640080" cy="640080"/>
            <a:chOff x="0" y="0"/>
            <a:chExt cx="853440" cy="8534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0" y="426720"/>
                  </a:moveTo>
                  <a:cubicBezTo>
                    <a:pt x="0" y="191008"/>
                    <a:pt x="191008" y="0"/>
                    <a:pt x="426720" y="0"/>
                  </a:cubicBezTo>
                  <a:cubicBezTo>
                    <a:pt x="662432" y="0"/>
                    <a:pt x="853440" y="191008"/>
                    <a:pt x="853440" y="426720"/>
                  </a:cubicBezTo>
                  <a:cubicBezTo>
                    <a:pt x="853440" y="662432"/>
                    <a:pt x="662432" y="853440"/>
                    <a:pt x="426720" y="853440"/>
                  </a:cubicBezTo>
                  <a:cubicBezTo>
                    <a:pt x="191008" y="853440"/>
                    <a:pt x="0" y="662432"/>
                    <a:pt x="0" y="42672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435340" y="3131820"/>
            <a:ext cx="320040" cy="320040"/>
            <a:chOff x="0" y="0"/>
            <a:chExt cx="426720" cy="426720"/>
          </a:xfrm>
        </p:grpSpPr>
        <p:sp>
          <p:nvSpPr>
            <p:cNvPr id="20" name="Freeform 20" descr="FaCheck.png"/>
            <p:cNvSpPr/>
            <p:nvPr/>
          </p:nvSpPr>
          <p:spPr>
            <a:xfrm>
              <a:off x="0" y="0"/>
              <a:ext cx="426720" cy="426720"/>
            </a:xfrm>
            <a:custGeom>
              <a:avLst/>
              <a:gdLst/>
              <a:ahLst/>
              <a:cxnLst/>
              <a:rect l="l" t="t" r="r" b="b"/>
              <a:pathLst>
                <a:path w="426720" h="426720">
                  <a:moveTo>
                    <a:pt x="0" y="0"/>
                  </a:moveTo>
                  <a:lnTo>
                    <a:pt x="426720" y="0"/>
                  </a:lnTo>
                  <a:lnTo>
                    <a:pt x="426720" y="426720"/>
                  </a:lnTo>
                  <a:lnTo>
                    <a:pt x="0" y="426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26880" y="2788920"/>
            <a:ext cx="7863840" cy="1005840"/>
            <a:chOff x="0" y="0"/>
            <a:chExt cx="10485120" cy="134112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485120" cy="1341120"/>
            </a:xfrm>
            <a:custGeom>
              <a:avLst/>
              <a:gdLst/>
              <a:ahLst/>
              <a:cxnLst/>
              <a:rect l="l" t="t" r="r" b="b"/>
              <a:pathLst>
                <a:path w="10485120" h="1341120">
                  <a:moveTo>
                    <a:pt x="0" y="0"/>
                  </a:moveTo>
                  <a:lnTo>
                    <a:pt x="10485120" y="0"/>
                  </a:lnTo>
                  <a:lnTo>
                    <a:pt x="1048512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2337" b="-10233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0485120" cy="1379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77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Prioridade institucional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855906" y="3969706"/>
            <a:ext cx="9525638" cy="1021718"/>
            <a:chOff x="0" y="0"/>
            <a:chExt cx="12700851" cy="136229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700889" cy="1362329"/>
            </a:xfrm>
            <a:custGeom>
              <a:avLst/>
              <a:gdLst/>
              <a:ahLst/>
              <a:cxnLst/>
              <a:rect l="l" t="t" r="r" b="b"/>
              <a:pathLst>
                <a:path w="12700889" h="1362329">
                  <a:moveTo>
                    <a:pt x="0" y="204343"/>
                  </a:moveTo>
                  <a:cubicBezTo>
                    <a:pt x="0" y="91440"/>
                    <a:pt x="91440" y="0"/>
                    <a:pt x="204343" y="0"/>
                  </a:cubicBezTo>
                  <a:lnTo>
                    <a:pt x="12496546" y="0"/>
                  </a:lnTo>
                  <a:cubicBezTo>
                    <a:pt x="12609449" y="0"/>
                    <a:pt x="12700889" y="91440"/>
                    <a:pt x="12700889" y="204343"/>
                  </a:cubicBezTo>
                  <a:lnTo>
                    <a:pt x="12700889" y="1157986"/>
                  </a:lnTo>
                  <a:cubicBezTo>
                    <a:pt x="12700889" y="1270889"/>
                    <a:pt x="12609449" y="1362329"/>
                    <a:pt x="12496546" y="1362329"/>
                  </a:cubicBezTo>
                  <a:lnTo>
                    <a:pt x="204343" y="1362329"/>
                  </a:lnTo>
                  <a:cubicBezTo>
                    <a:pt x="91440" y="1362329"/>
                    <a:pt x="0" y="1270762"/>
                    <a:pt x="0" y="115798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275320" y="4160520"/>
            <a:ext cx="640080" cy="640080"/>
            <a:chOff x="0" y="0"/>
            <a:chExt cx="853440" cy="85344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0" y="426720"/>
                  </a:moveTo>
                  <a:cubicBezTo>
                    <a:pt x="0" y="191008"/>
                    <a:pt x="191008" y="0"/>
                    <a:pt x="426720" y="0"/>
                  </a:cubicBezTo>
                  <a:cubicBezTo>
                    <a:pt x="662432" y="0"/>
                    <a:pt x="853440" y="191008"/>
                    <a:pt x="853440" y="426720"/>
                  </a:cubicBezTo>
                  <a:cubicBezTo>
                    <a:pt x="853440" y="662432"/>
                    <a:pt x="662432" y="853440"/>
                    <a:pt x="426720" y="853440"/>
                  </a:cubicBezTo>
                  <a:cubicBezTo>
                    <a:pt x="191008" y="853440"/>
                    <a:pt x="0" y="662432"/>
                    <a:pt x="0" y="42672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435340" y="4320540"/>
            <a:ext cx="320040" cy="320040"/>
            <a:chOff x="0" y="0"/>
            <a:chExt cx="426720" cy="426720"/>
          </a:xfrm>
        </p:grpSpPr>
        <p:sp>
          <p:nvSpPr>
            <p:cNvPr id="29" name="Freeform 29" descr="FaCheck.png"/>
            <p:cNvSpPr/>
            <p:nvPr/>
          </p:nvSpPr>
          <p:spPr>
            <a:xfrm>
              <a:off x="0" y="0"/>
              <a:ext cx="426720" cy="426720"/>
            </a:xfrm>
            <a:custGeom>
              <a:avLst/>
              <a:gdLst/>
              <a:ahLst/>
              <a:cxnLst/>
              <a:rect l="l" t="t" r="r" b="b"/>
              <a:pathLst>
                <a:path w="426720" h="426720">
                  <a:moveTo>
                    <a:pt x="0" y="0"/>
                  </a:moveTo>
                  <a:lnTo>
                    <a:pt x="426720" y="0"/>
                  </a:lnTo>
                  <a:lnTo>
                    <a:pt x="426720" y="426720"/>
                  </a:lnTo>
                  <a:lnTo>
                    <a:pt x="0" y="426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326880" y="3977640"/>
            <a:ext cx="7863840" cy="1005840"/>
            <a:chOff x="0" y="0"/>
            <a:chExt cx="10485120" cy="13411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485120" cy="1341120"/>
            </a:xfrm>
            <a:custGeom>
              <a:avLst/>
              <a:gdLst/>
              <a:ahLst/>
              <a:cxnLst/>
              <a:rect l="l" t="t" r="r" b="b"/>
              <a:pathLst>
                <a:path w="10485120" h="1341120">
                  <a:moveTo>
                    <a:pt x="0" y="0"/>
                  </a:moveTo>
                  <a:lnTo>
                    <a:pt x="10485120" y="0"/>
                  </a:lnTo>
                  <a:lnTo>
                    <a:pt x="1048512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2337" b="-10233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0485120" cy="1379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77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Alçada decisória clara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855906" y="5158426"/>
            <a:ext cx="9525638" cy="1021718"/>
            <a:chOff x="0" y="0"/>
            <a:chExt cx="12700851" cy="136229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700889" cy="1362329"/>
            </a:xfrm>
            <a:custGeom>
              <a:avLst/>
              <a:gdLst/>
              <a:ahLst/>
              <a:cxnLst/>
              <a:rect l="l" t="t" r="r" b="b"/>
              <a:pathLst>
                <a:path w="12700889" h="1362329">
                  <a:moveTo>
                    <a:pt x="0" y="204343"/>
                  </a:moveTo>
                  <a:cubicBezTo>
                    <a:pt x="0" y="91440"/>
                    <a:pt x="91440" y="0"/>
                    <a:pt x="204343" y="0"/>
                  </a:cubicBezTo>
                  <a:lnTo>
                    <a:pt x="12496546" y="0"/>
                  </a:lnTo>
                  <a:cubicBezTo>
                    <a:pt x="12609449" y="0"/>
                    <a:pt x="12700889" y="91440"/>
                    <a:pt x="12700889" y="204343"/>
                  </a:cubicBezTo>
                  <a:lnTo>
                    <a:pt x="12700889" y="1157986"/>
                  </a:lnTo>
                  <a:cubicBezTo>
                    <a:pt x="12700889" y="1270889"/>
                    <a:pt x="12609449" y="1362329"/>
                    <a:pt x="12496546" y="1362329"/>
                  </a:cubicBezTo>
                  <a:lnTo>
                    <a:pt x="204343" y="1362329"/>
                  </a:lnTo>
                  <a:cubicBezTo>
                    <a:pt x="91440" y="1362329"/>
                    <a:pt x="0" y="1270762"/>
                    <a:pt x="0" y="115798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275320" y="5349240"/>
            <a:ext cx="640080" cy="640080"/>
            <a:chOff x="0" y="0"/>
            <a:chExt cx="853440" cy="8534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0" y="426720"/>
                  </a:moveTo>
                  <a:cubicBezTo>
                    <a:pt x="0" y="191008"/>
                    <a:pt x="191008" y="0"/>
                    <a:pt x="426720" y="0"/>
                  </a:cubicBezTo>
                  <a:cubicBezTo>
                    <a:pt x="662432" y="0"/>
                    <a:pt x="853440" y="191008"/>
                    <a:pt x="853440" y="426720"/>
                  </a:cubicBezTo>
                  <a:cubicBezTo>
                    <a:pt x="853440" y="662432"/>
                    <a:pt x="662432" y="853440"/>
                    <a:pt x="426720" y="853440"/>
                  </a:cubicBezTo>
                  <a:cubicBezTo>
                    <a:pt x="191008" y="853440"/>
                    <a:pt x="0" y="662432"/>
                    <a:pt x="0" y="42672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435340" y="5509260"/>
            <a:ext cx="320040" cy="320040"/>
            <a:chOff x="0" y="0"/>
            <a:chExt cx="426720" cy="426720"/>
          </a:xfrm>
        </p:grpSpPr>
        <p:sp>
          <p:nvSpPr>
            <p:cNvPr id="38" name="Freeform 38" descr="FaCheck.png"/>
            <p:cNvSpPr/>
            <p:nvPr/>
          </p:nvSpPr>
          <p:spPr>
            <a:xfrm>
              <a:off x="0" y="0"/>
              <a:ext cx="426720" cy="426720"/>
            </a:xfrm>
            <a:custGeom>
              <a:avLst/>
              <a:gdLst/>
              <a:ahLst/>
              <a:cxnLst/>
              <a:rect l="l" t="t" r="r" b="b"/>
              <a:pathLst>
                <a:path w="426720" h="426720">
                  <a:moveTo>
                    <a:pt x="0" y="0"/>
                  </a:moveTo>
                  <a:lnTo>
                    <a:pt x="426720" y="0"/>
                  </a:lnTo>
                  <a:lnTo>
                    <a:pt x="426720" y="426720"/>
                  </a:lnTo>
                  <a:lnTo>
                    <a:pt x="0" y="426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326880" y="5166360"/>
            <a:ext cx="7863840" cy="1005840"/>
            <a:chOff x="0" y="0"/>
            <a:chExt cx="10485120" cy="134112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485120" cy="1341120"/>
            </a:xfrm>
            <a:custGeom>
              <a:avLst/>
              <a:gdLst/>
              <a:ahLst/>
              <a:cxnLst/>
              <a:rect l="l" t="t" r="r" b="b"/>
              <a:pathLst>
                <a:path w="10485120" h="1341120">
                  <a:moveTo>
                    <a:pt x="0" y="0"/>
                  </a:moveTo>
                  <a:lnTo>
                    <a:pt x="10485120" y="0"/>
                  </a:lnTo>
                  <a:lnTo>
                    <a:pt x="1048512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2337" b="-10233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10485120" cy="1379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77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Comitê de governança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855906" y="6347146"/>
            <a:ext cx="9525638" cy="1021718"/>
            <a:chOff x="0" y="0"/>
            <a:chExt cx="12700851" cy="136229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2700889" cy="1362329"/>
            </a:xfrm>
            <a:custGeom>
              <a:avLst/>
              <a:gdLst/>
              <a:ahLst/>
              <a:cxnLst/>
              <a:rect l="l" t="t" r="r" b="b"/>
              <a:pathLst>
                <a:path w="12700889" h="1362329">
                  <a:moveTo>
                    <a:pt x="0" y="204343"/>
                  </a:moveTo>
                  <a:cubicBezTo>
                    <a:pt x="0" y="91440"/>
                    <a:pt x="91440" y="0"/>
                    <a:pt x="204343" y="0"/>
                  </a:cubicBezTo>
                  <a:lnTo>
                    <a:pt x="12496546" y="0"/>
                  </a:lnTo>
                  <a:cubicBezTo>
                    <a:pt x="12609449" y="0"/>
                    <a:pt x="12700889" y="91440"/>
                    <a:pt x="12700889" y="204343"/>
                  </a:cubicBezTo>
                  <a:lnTo>
                    <a:pt x="12700889" y="1157986"/>
                  </a:lnTo>
                  <a:cubicBezTo>
                    <a:pt x="12700889" y="1270889"/>
                    <a:pt x="12609449" y="1362329"/>
                    <a:pt x="12496546" y="1362329"/>
                  </a:cubicBezTo>
                  <a:lnTo>
                    <a:pt x="204343" y="1362329"/>
                  </a:lnTo>
                  <a:cubicBezTo>
                    <a:pt x="91440" y="1362329"/>
                    <a:pt x="0" y="1270762"/>
                    <a:pt x="0" y="115798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75320" y="6537960"/>
            <a:ext cx="640080" cy="640080"/>
            <a:chOff x="0" y="0"/>
            <a:chExt cx="853440" cy="85344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0" y="426720"/>
                  </a:moveTo>
                  <a:cubicBezTo>
                    <a:pt x="0" y="191008"/>
                    <a:pt x="191008" y="0"/>
                    <a:pt x="426720" y="0"/>
                  </a:cubicBezTo>
                  <a:cubicBezTo>
                    <a:pt x="662432" y="0"/>
                    <a:pt x="853440" y="191008"/>
                    <a:pt x="853440" y="426720"/>
                  </a:cubicBezTo>
                  <a:cubicBezTo>
                    <a:pt x="853440" y="662432"/>
                    <a:pt x="662432" y="853440"/>
                    <a:pt x="426720" y="853440"/>
                  </a:cubicBezTo>
                  <a:cubicBezTo>
                    <a:pt x="191008" y="853440"/>
                    <a:pt x="0" y="662432"/>
                    <a:pt x="0" y="42672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435340" y="6697980"/>
            <a:ext cx="320040" cy="320040"/>
            <a:chOff x="0" y="0"/>
            <a:chExt cx="426720" cy="426720"/>
          </a:xfrm>
        </p:grpSpPr>
        <p:sp>
          <p:nvSpPr>
            <p:cNvPr id="47" name="Freeform 47" descr="FaCheck.png"/>
            <p:cNvSpPr/>
            <p:nvPr/>
          </p:nvSpPr>
          <p:spPr>
            <a:xfrm>
              <a:off x="0" y="0"/>
              <a:ext cx="426720" cy="426720"/>
            </a:xfrm>
            <a:custGeom>
              <a:avLst/>
              <a:gdLst/>
              <a:ahLst/>
              <a:cxnLst/>
              <a:rect l="l" t="t" r="r" b="b"/>
              <a:pathLst>
                <a:path w="426720" h="426720">
                  <a:moveTo>
                    <a:pt x="0" y="0"/>
                  </a:moveTo>
                  <a:lnTo>
                    <a:pt x="426720" y="0"/>
                  </a:lnTo>
                  <a:lnTo>
                    <a:pt x="426720" y="426720"/>
                  </a:lnTo>
                  <a:lnTo>
                    <a:pt x="0" y="426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9326880" y="6355080"/>
            <a:ext cx="7863840" cy="1005840"/>
            <a:chOff x="0" y="0"/>
            <a:chExt cx="10485120" cy="134112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0485120" cy="1341120"/>
            </a:xfrm>
            <a:custGeom>
              <a:avLst/>
              <a:gdLst/>
              <a:ahLst/>
              <a:cxnLst/>
              <a:rect l="l" t="t" r="r" b="b"/>
              <a:pathLst>
                <a:path w="10485120" h="1341120">
                  <a:moveTo>
                    <a:pt x="0" y="0"/>
                  </a:moveTo>
                  <a:lnTo>
                    <a:pt x="10485120" y="0"/>
                  </a:lnTo>
                  <a:lnTo>
                    <a:pt x="1048512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2337" b="-10233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10485120" cy="1379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77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Investimento em dados, processos e sistemas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855906" y="7535866"/>
            <a:ext cx="9525638" cy="1021718"/>
            <a:chOff x="0" y="0"/>
            <a:chExt cx="12700851" cy="136229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2700889" cy="1362329"/>
            </a:xfrm>
            <a:custGeom>
              <a:avLst/>
              <a:gdLst/>
              <a:ahLst/>
              <a:cxnLst/>
              <a:rect l="l" t="t" r="r" b="b"/>
              <a:pathLst>
                <a:path w="12700889" h="1362329">
                  <a:moveTo>
                    <a:pt x="0" y="204343"/>
                  </a:moveTo>
                  <a:cubicBezTo>
                    <a:pt x="0" y="91440"/>
                    <a:pt x="91440" y="0"/>
                    <a:pt x="204343" y="0"/>
                  </a:cubicBezTo>
                  <a:lnTo>
                    <a:pt x="12496546" y="0"/>
                  </a:lnTo>
                  <a:cubicBezTo>
                    <a:pt x="12609449" y="0"/>
                    <a:pt x="12700889" y="91440"/>
                    <a:pt x="12700889" y="204343"/>
                  </a:cubicBezTo>
                  <a:lnTo>
                    <a:pt x="12700889" y="1157986"/>
                  </a:lnTo>
                  <a:cubicBezTo>
                    <a:pt x="12700889" y="1270889"/>
                    <a:pt x="12609449" y="1362329"/>
                    <a:pt x="12496546" y="1362329"/>
                  </a:cubicBezTo>
                  <a:lnTo>
                    <a:pt x="204343" y="1362329"/>
                  </a:lnTo>
                  <a:cubicBezTo>
                    <a:pt x="91440" y="1362329"/>
                    <a:pt x="0" y="1270762"/>
                    <a:pt x="0" y="1157986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275320" y="7726680"/>
            <a:ext cx="640080" cy="640080"/>
            <a:chOff x="0" y="0"/>
            <a:chExt cx="853440" cy="85344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53440" cy="853440"/>
            </a:xfrm>
            <a:custGeom>
              <a:avLst/>
              <a:gdLst/>
              <a:ahLst/>
              <a:cxnLst/>
              <a:rect l="l" t="t" r="r" b="b"/>
              <a:pathLst>
                <a:path w="853440" h="853440">
                  <a:moveTo>
                    <a:pt x="0" y="426720"/>
                  </a:moveTo>
                  <a:cubicBezTo>
                    <a:pt x="0" y="191008"/>
                    <a:pt x="191008" y="0"/>
                    <a:pt x="426720" y="0"/>
                  </a:cubicBezTo>
                  <a:cubicBezTo>
                    <a:pt x="662432" y="0"/>
                    <a:pt x="853440" y="191008"/>
                    <a:pt x="853440" y="426720"/>
                  </a:cubicBezTo>
                  <a:cubicBezTo>
                    <a:pt x="853440" y="662432"/>
                    <a:pt x="662432" y="853440"/>
                    <a:pt x="426720" y="853440"/>
                  </a:cubicBezTo>
                  <a:cubicBezTo>
                    <a:pt x="191008" y="853440"/>
                    <a:pt x="0" y="662432"/>
                    <a:pt x="0" y="426720"/>
                  </a:cubicBezTo>
                  <a:close/>
                </a:path>
              </a:pathLst>
            </a:custGeom>
            <a:solidFill>
              <a:srgbClr val="E4C77A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435340" y="7886700"/>
            <a:ext cx="320040" cy="320040"/>
            <a:chOff x="0" y="0"/>
            <a:chExt cx="426720" cy="426720"/>
          </a:xfrm>
        </p:grpSpPr>
        <p:sp>
          <p:nvSpPr>
            <p:cNvPr id="56" name="Freeform 56" descr="FaCheck.png"/>
            <p:cNvSpPr/>
            <p:nvPr/>
          </p:nvSpPr>
          <p:spPr>
            <a:xfrm>
              <a:off x="0" y="0"/>
              <a:ext cx="426720" cy="426720"/>
            </a:xfrm>
            <a:custGeom>
              <a:avLst/>
              <a:gdLst/>
              <a:ahLst/>
              <a:cxnLst/>
              <a:rect l="l" t="t" r="r" b="b"/>
              <a:pathLst>
                <a:path w="426720" h="426720">
                  <a:moveTo>
                    <a:pt x="0" y="0"/>
                  </a:moveTo>
                  <a:lnTo>
                    <a:pt x="426720" y="0"/>
                  </a:lnTo>
                  <a:lnTo>
                    <a:pt x="426720" y="426720"/>
                  </a:lnTo>
                  <a:lnTo>
                    <a:pt x="0" y="426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326880" y="7543800"/>
            <a:ext cx="7863840" cy="1005840"/>
            <a:chOff x="0" y="0"/>
            <a:chExt cx="10485120" cy="134112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0485120" cy="1341120"/>
            </a:xfrm>
            <a:custGeom>
              <a:avLst/>
              <a:gdLst/>
              <a:ahLst/>
              <a:cxnLst/>
              <a:rect l="l" t="t" r="r" b="b"/>
              <a:pathLst>
                <a:path w="10485120" h="1341120">
                  <a:moveTo>
                    <a:pt x="0" y="0"/>
                  </a:moveTo>
                  <a:lnTo>
                    <a:pt x="10485120" y="0"/>
                  </a:lnTo>
                  <a:lnTo>
                    <a:pt x="1048512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2337" b="-10233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10485120" cy="1379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77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Cultura de uniformidade interpretativa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71600" y="1280160"/>
            <a:ext cx="109728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1" spc="249">
                <a:solidFill>
                  <a:srgbClr val="E4C77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UMA MUDANÇA DE PERSPECTIVA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371600" y="2103120"/>
            <a:ext cx="14173200" cy="6217920"/>
            <a:chOff x="0" y="0"/>
            <a:chExt cx="18897600" cy="82905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897600" cy="8290560"/>
            </a:xfrm>
            <a:custGeom>
              <a:avLst/>
              <a:gdLst/>
              <a:ahLst/>
              <a:cxnLst/>
              <a:rect l="l" t="t" r="r" b="b"/>
              <a:pathLst>
                <a:path w="18897600" h="8290560">
                  <a:moveTo>
                    <a:pt x="0" y="0"/>
                  </a:moveTo>
                  <a:lnTo>
                    <a:pt x="18897600" y="0"/>
                  </a:lnTo>
                  <a:lnTo>
                    <a:pt x="18897600" y="8290560"/>
                  </a:lnTo>
                  <a:lnTo>
                    <a:pt x="0" y="829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288" r="-628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8897600" cy="82905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959"/>
                </a:lnSpc>
              </a:pPr>
              <a:r>
                <a:rPr lang="en-US" sz="5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 aderência ao IBS e à CBS não começa na apuração.</a:t>
              </a:r>
            </a:p>
            <a:p>
              <a:pPr algn="ctr">
                <a:lnSpc>
                  <a:spcPts val="4799"/>
                </a:lnSpc>
              </a:pPr>
              <a:r>
                <a:rPr lang="en-US" sz="39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Começa na capacidade de transformar legislação em regra interna </a:t>
              </a:r>
              <a:r>
                <a:rPr lang="en-US" sz="3999" b="1">
                  <a:solidFill>
                    <a:srgbClr val="E4C77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clara, uniforme e executável</a:t>
              </a:r>
              <a:r>
                <a:rPr lang="en-US" sz="39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37839"/>
            <a:ext cx="18288000" cy="9194168"/>
            <a:chOff x="0" y="0"/>
            <a:chExt cx="24384000" cy="122588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2258802"/>
            </a:xfrm>
            <a:custGeom>
              <a:avLst/>
              <a:gdLst/>
              <a:ahLst/>
              <a:cxnLst/>
              <a:rect l="l" t="t" r="r" b="b"/>
              <a:pathLst>
                <a:path w="24384000" h="12258802">
                  <a:moveTo>
                    <a:pt x="0" y="12258802"/>
                  </a:moveTo>
                  <a:lnTo>
                    <a:pt x="24384000" y="12258802"/>
                  </a:lnTo>
                  <a:lnTo>
                    <a:pt x="24384000" y="0"/>
                  </a:lnTo>
                  <a:lnTo>
                    <a:pt x="0" y="0"/>
                  </a:lnTo>
                  <a:lnTo>
                    <a:pt x="0" y="12258802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537848"/>
            <a:chOff x="0" y="0"/>
            <a:chExt cx="24384000" cy="7171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17169"/>
            </a:xfrm>
            <a:custGeom>
              <a:avLst/>
              <a:gdLst/>
              <a:ahLst/>
              <a:cxnLst/>
              <a:rect l="l" t="t" r="r" b="b"/>
              <a:pathLst>
                <a:path w="24384000" h="717169">
                  <a:moveTo>
                    <a:pt x="0" y="0"/>
                  </a:moveTo>
                  <a:lnTo>
                    <a:pt x="24384000" y="0"/>
                  </a:lnTo>
                  <a:lnTo>
                    <a:pt x="24384000" y="717169"/>
                  </a:lnTo>
                  <a:lnTo>
                    <a:pt x="0" y="717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9265282"/>
            <a:ext cx="18288000" cy="1029338"/>
          </a:xfrm>
          <a:custGeom>
            <a:avLst/>
            <a:gdLst/>
            <a:ahLst/>
            <a:cxnLst/>
            <a:rect l="l" t="t" r="r" b="b"/>
            <a:pathLst>
              <a:path w="18288000" h="1029338">
                <a:moveTo>
                  <a:pt x="0" y="0"/>
                </a:moveTo>
                <a:lnTo>
                  <a:pt x="18288000" y="0"/>
                </a:lnTo>
                <a:lnTo>
                  <a:pt x="18288000" y="1029338"/>
                </a:lnTo>
                <a:lnTo>
                  <a:pt x="0" y="1029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3497563" y="-17745"/>
            <a:ext cx="4790437" cy="1275045"/>
            <a:chOff x="0" y="0"/>
            <a:chExt cx="6387249" cy="17000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86449" cy="1700022"/>
            </a:xfrm>
            <a:custGeom>
              <a:avLst/>
              <a:gdLst/>
              <a:ahLst/>
              <a:cxnLst/>
              <a:rect l="l" t="t" r="r" b="b"/>
              <a:pathLst>
                <a:path w="6386449" h="1700022">
                  <a:moveTo>
                    <a:pt x="4038219" y="1700022"/>
                  </a:moveTo>
                  <a:lnTo>
                    <a:pt x="0" y="1700022"/>
                  </a:lnTo>
                  <a:lnTo>
                    <a:pt x="0" y="0"/>
                  </a:lnTo>
                  <a:lnTo>
                    <a:pt x="6386449" y="0"/>
                  </a:lnTo>
                  <a:lnTo>
                    <a:pt x="4038219" y="1700022"/>
                  </a:lnTo>
                  <a:close/>
                </a:path>
              </a:pathLst>
            </a:custGeom>
            <a:solidFill>
              <a:srgbClr val="0B3866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" y="731520"/>
            <a:ext cx="10972800" cy="502920"/>
            <a:chOff x="0" y="0"/>
            <a:chExt cx="14630400" cy="670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0" cy="670560"/>
            </a:xfrm>
            <a:custGeom>
              <a:avLst/>
              <a:gdLst/>
              <a:ahLst/>
              <a:cxnLst/>
              <a:rect l="l" t="t" r="r" b="b"/>
              <a:pathLst>
                <a:path w="14630400" h="670560">
                  <a:moveTo>
                    <a:pt x="0" y="0"/>
                  </a:moveTo>
                  <a:lnTo>
                    <a:pt x="14630400" y="0"/>
                  </a:lnTo>
                  <a:lnTo>
                    <a:pt x="14630400" y="670560"/>
                  </a:lnTo>
                  <a:lnTo>
                    <a:pt x="0" y="670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5128" b="-37512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4630400" cy="708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99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PARA LEVAR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14400" y="1354455"/>
            <a:ext cx="16459200" cy="663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3"/>
              </a:lnSpc>
            </a:pPr>
            <a:r>
              <a:rPr lang="en-US" sz="45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Três ideias para levar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06466" y="2780986"/>
            <a:ext cx="16475078" cy="1798958"/>
            <a:chOff x="0" y="0"/>
            <a:chExt cx="21966771" cy="239861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966810" cy="2398649"/>
            </a:xfrm>
            <a:custGeom>
              <a:avLst/>
              <a:gdLst/>
              <a:ahLst/>
              <a:cxnLst/>
              <a:rect l="l" t="t" r="r" b="b"/>
              <a:pathLst>
                <a:path w="21966810" h="2398649">
                  <a:moveTo>
                    <a:pt x="0" y="191897"/>
                  </a:moveTo>
                  <a:cubicBezTo>
                    <a:pt x="0" y="85852"/>
                    <a:pt x="85852" y="0"/>
                    <a:pt x="191897" y="0"/>
                  </a:cubicBezTo>
                  <a:lnTo>
                    <a:pt x="21774913" y="0"/>
                  </a:lnTo>
                  <a:cubicBezTo>
                    <a:pt x="21880830" y="0"/>
                    <a:pt x="21966810" y="85852"/>
                    <a:pt x="21966810" y="191897"/>
                  </a:cubicBezTo>
                  <a:lnTo>
                    <a:pt x="21966810" y="2206752"/>
                  </a:lnTo>
                  <a:cubicBezTo>
                    <a:pt x="21966810" y="2312670"/>
                    <a:pt x="21880957" y="2398649"/>
                    <a:pt x="21774913" y="2398649"/>
                  </a:cubicBezTo>
                  <a:lnTo>
                    <a:pt x="191897" y="2398649"/>
                  </a:lnTo>
                  <a:cubicBezTo>
                    <a:pt x="85852" y="2398649"/>
                    <a:pt x="0" y="2312670"/>
                    <a:pt x="0" y="220675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71600" y="2788920"/>
            <a:ext cx="1463040" cy="1783080"/>
            <a:chOff x="0" y="0"/>
            <a:chExt cx="1950720" cy="23774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50720" cy="2377440"/>
            </a:xfrm>
            <a:custGeom>
              <a:avLst/>
              <a:gdLst/>
              <a:ahLst/>
              <a:cxnLst/>
              <a:rect l="l" t="t" r="r" b="b"/>
              <a:pathLst>
                <a:path w="1950720" h="2377440">
                  <a:moveTo>
                    <a:pt x="0" y="0"/>
                  </a:moveTo>
                  <a:lnTo>
                    <a:pt x="1950720" y="0"/>
                  </a:lnTo>
                  <a:lnTo>
                    <a:pt x="195072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6369" r="-10636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0"/>
              <a:ext cx="1950720" cy="2567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0800"/>
                </a:lnSpc>
              </a:pPr>
              <a:r>
                <a:rPr lang="en-US" sz="90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200400" y="2971800"/>
            <a:ext cx="13716000" cy="822960"/>
            <a:chOff x="0" y="0"/>
            <a:chExt cx="18288000" cy="10972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288000" cy="1097280"/>
            </a:xfrm>
            <a:custGeom>
              <a:avLst/>
              <a:gdLst/>
              <a:ahLst/>
              <a:cxnLst/>
              <a:rect l="l" t="t" r="r" b="b"/>
              <a:pathLst>
                <a:path w="18288000" h="1097280">
                  <a:moveTo>
                    <a:pt x="0" y="0"/>
                  </a:moveTo>
                  <a:lnTo>
                    <a:pt x="18288000" y="0"/>
                  </a:lnTo>
                  <a:lnTo>
                    <a:pt x="182880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4750" b="-27475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18288000" cy="1078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75"/>
                </a:lnSpc>
              </a:pPr>
              <a:r>
                <a:rPr lang="en-US" sz="33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O normativo é a ponte entre a lei e a execução.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3200400" y="3804285"/>
            <a:ext cx="1371600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Sem ele, cada área cria a sua própria verdade.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06466" y="4792666"/>
            <a:ext cx="16475078" cy="1798958"/>
            <a:chOff x="0" y="0"/>
            <a:chExt cx="21966771" cy="239861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966810" cy="2398649"/>
            </a:xfrm>
            <a:custGeom>
              <a:avLst/>
              <a:gdLst/>
              <a:ahLst/>
              <a:cxnLst/>
              <a:rect l="l" t="t" r="r" b="b"/>
              <a:pathLst>
                <a:path w="21966810" h="2398649">
                  <a:moveTo>
                    <a:pt x="0" y="191897"/>
                  </a:moveTo>
                  <a:cubicBezTo>
                    <a:pt x="0" y="85852"/>
                    <a:pt x="85852" y="0"/>
                    <a:pt x="191897" y="0"/>
                  </a:cubicBezTo>
                  <a:lnTo>
                    <a:pt x="21774913" y="0"/>
                  </a:lnTo>
                  <a:cubicBezTo>
                    <a:pt x="21880830" y="0"/>
                    <a:pt x="21966810" y="85852"/>
                    <a:pt x="21966810" y="191897"/>
                  </a:cubicBezTo>
                  <a:lnTo>
                    <a:pt x="21966810" y="2206752"/>
                  </a:lnTo>
                  <a:cubicBezTo>
                    <a:pt x="21966810" y="2312670"/>
                    <a:pt x="21880957" y="2398649"/>
                    <a:pt x="21774913" y="2398649"/>
                  </a:cubicBezTo>
                  <a:lnTo>
                    <a:pt x="191897" y="2398649"/>
                  </a:lnTo>
                  <a:cubicBezTo>
                    <a:pt x="85852" y="2398649"/>
                    <a:pt x="0" y="2312670"/>
                    <a:pt x="0" y="220675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71600" y="4800600"/>
            <a:ext cx="1463040" cy="1783080"/>
            <a:chOff x="0" y="0"/>
            <a:chExt cx="1950720" cy="237744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50720" cy="2377440"/>
            </a:xfrm>
            <a:custGeom>
              <a:avLst/>
              <a:gdLst/>
              <a:ahLst/>
              <a:cxnLst/>
              <a:rect l="l" t="t" r="r" b="b"/>
              <a:pathLst>
                <a:path w="1950720" h="2377440">
                  <a:moveTo>
                    <a:pt x="0" y="0"/>
                  </a:moveTo>
                  <a:lnTo>
                    <a:pt x="1950720" y="0"/>
                  </a:lnTo>
                  <a:lnTo>
                    <a:pt x="195072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6369" r="-10636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0"/>
              <a:ext cx="1950720" cy="2567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0800"/>
                </a:lnSpc>
              </a:pPr>
              <a:r>
                <a:rPr lang="en-US" sz="90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200400" y="4983480"/>
            <a:ext cx="13716000" cy="822960"/>
            <a:chOff x="0" y="0"/>
            <a:chExt cx="18288000" cy="109728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288000" cy="1097280"/>
            </a:xfrm>
            <a:custGeom>
              <a:avLst/>
              <a:gdLst/>
              <a:ahLst/>
              <a:cxnLst/>
              <a:rect l="l" t="t" r="r" b="b"/>
              <a:pathLst>
                <a:path w="18288000" h="1097280">
                  <a:moveTo>
                    <a:pt x="0" y="0"/>
                  </a:moveTo>
                  <a:lnTo>
                    <a:pt x="18288000" y="0"/>
                  </a:lnTo>
                  <a:lnTo>
                    <a:pt x="182880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4750" b="-27475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9050"/>
              <a:ext cx="18288000" cy="1078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75"/>
                </a:lnSpc>
              </a:pPr>
              <a:r>
                <a:rPr lang="en-US" sz="33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Uma só interpretação, com dono, registro e revisão.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3200400" y="5815965"/>
            <a:ext cx="1371600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Decisões rastreáveis protegem o cliente e o escritório.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906466" y="6804346"/>
            <a:ext cx="16475078" cy="1798958"/>
            <a:chOff x="0" y="0"/>
            <a:chExt cx="21966771" cy="23986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966810" cy="2398649"/>
            </a:xfrm>
            <a:custGeom>
              <a:avLst/>
              <a:gdLst/>
              <a:ahLst/>
              <a:cxnLst/>
              <a:rect l="l" t="t" r="r" b="b"/>
              <a:pathLst>
                <a:path w="21966810" h="2398649">
                  <a:moveTo>
                    <a:pt x="0" y="191897"/>
                  </a:moveTo>
                  <a:cubicBezTo>
                    <a:pt x="0" y="85852"/>
                    <a:pt x="85852" y="0"/>
                    <a:pt x="191897" y="0"/>
                  </a:cubicBezTo>
                  <a:lnTo>
                    <a:pt x="21774913" y="0"/>
                  </a:lnTo>
                  <a:cubicBezTo>
                    <a:pt x="21880830" y="0"/>
                    <a:pt x="21966810" y="85852"/>
                    <a:pt x="21966810" y="191897"/>
                  </a:cubicBezTo>
                  <a:lnTo>
                    <a:pt x="21966810" y="2206752"/>
                  </a:lnTo>
                  <a:cubicBezTo>
                    <a:pt x="21966810" y="2312670"/>
                    <a:pt x="21880957" y="2398649"/>
                    <a:pt x="21774913" y="2398649"/>
                  </a:cubicBezTo>
                  <a:lnTo>
                    <a:pt x="191897" y="2398649"/>
                  </a:lnTo>
                  <a:cubicBezTo>
                    <a:pt x="85852" y="2398649"/>
                    <a:pt x="0" y="2312670"/>
                    <a:pt x="0" y="2206752"/>
                  </a:cubicBezTo>
                  <a:close/>
                </a:path>
              </a:pathLst>
            </a:custGeom>
            <a:solidFill>
              <a:srgbClr val="12539A"/>
            </a:solidFill>
            <a:ln w="15875" cap="sq">
              <a:solidFill>
                <a:srgbClr val="2F6FB5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71600" y="6812280"/>
            <a:ext cx="1463040" cy="1783080"/>
            <a:chOff x="0" y="0"/>
            <a:chExt cx="1950720" cy="23774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950720" cy="2377440"/>
            </a:xfrm>
            <a:custGeom>
              <a:avLst/>
              <a:gdLst/>
              <a:ahLst/>
              <a:cxnLst/>
              <a:rect l="l" t="t" r="r" b="b"/>
              <a:pathLst>
                <a:path w="1950720" h="2377440">
                  <a:moveTo>
                    <a:pt x="0" y="0"/>
                  </a:moveTo>
                  <a:lnTo>
                    <a:pt x="1950720" y="0"/>
                  </a:lnTo>
                  <a:lnTo>
                    <a:pt x="195072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6369" r="-10636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190500"/>
              <a:ext cx="1950720" cy="2567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0800"/>
                </a:lnSpc>
              </a:pPr>
              <a:r>
                <a:rPr lang="en-US" sz="9000" b="1">
                  <a:solidFill>
                    <a:srgbClr val="E4C77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200400" y="6995160"/>
            <a:ext cx="13716000" cy="822960"/>
            <a:chOff x="0" y="0"/>
            <a:chExt cx="18288000" cy="109728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288000" cy="1097280"/>
            </a:xfrm>
            <a:custGeom>
              <a:avLst/>
              <a:gdLst/>
              <a:ahLst/>
              <a:cxnLst/>
              <a:rect l="l" t="t" r="r" b="b"/>
              <a:pathLst>
                <a:path w="18288000" h="1097280">
                  <a:moveTo>
                    <a:pt x="0" y="0"/>
                  </a:moveTo>
                  <a:lnTo>
                    <a:pt x="18288000" y="0"/>
                  </a:lnTo>
                  <a:lnTo>
                    <a:pt x="182880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4750" b="-27475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19050"/>
              <a:ext cx="18288000" cy="1078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75"/>
                </a:lnSpc>
              </a:pPr>
              <a:r>
                <a:rPr lang="en-US" sz="33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Quem normatiza primeiro vira parceiro estratégico.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3200400" y="7827645"/>
            <a:ext cx="1371600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CFDDF0"/>
                </a:solidFill>
                <a:latin typeface="Montserrat"/>
                <a:ea typeface="Montserrat"/>
                <a:cs typeface="Montserrat"/>
                <a:sym typeface="Montserrat"/>
              </a:rPr>
              <a:t>O escritório organizado oferece diagnóstico, não só apuração.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5892782" y="-323603"/>
            <a:ext cx="2300766" cy="2083823"/>
            <a:chOff x="0" y="0"/>
            <a:chExt cx="5054600" cy="457799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5054600" cy="4577969"/>
            </a:xfrm>
            <a:custGeom>
              <a:avLst/>
              <a:gdLst/>
              <a:ahLst/>
              <a:cxnLst/>
              <a:rect l="l" t="t" r="r" b="b"/>
              <a:pathLst>
                <a:path w="5054600" h="4577969">
                  <a:moveTo>
                    <a:pt x="0" y="0"/>
                  </a:moveTo>
                  <a:lnTo>
                    <a:pt x="5054600" y="0"/>
                  </a:lnTo>
                  <a:lnTo>
                    <a:pt x="5054600" y="4577969"/>
                  </a:lnTo>
                  <a:lnTo>
                    <a:pt x="0" y="4577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8" b="-2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-6949440" y="9661841"/>
            <a:ext cx="1645920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 spc="111">
                <a:solidFill>
                  <a:srgbClr val="FFFFFF">
                    <a:alpha val="8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@gisleisenogueira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C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041C3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095326" y="352896"/>
            <a:ext cx="2859879" cy="1168872"/>
            <a:chOff x="0" y="0"/>
            <a:chExt cx="6121400" cy="25019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21400" cy="2501900"/>
            </a:xfrm>
            <a:custGeom>
              <a:avLst/>
              <a:gdLst/>
              <a:ahLst/>
              <a:cxnLst/>
              <a:rect l="l" t="t" r="r" b="b"/>
              <a:pathLst>
                <a:path w="6121400" h="2501900">
                  <a:moveTo>
                    <a:pt x="0" y="0"/>
                  </a:moveTo>
                  <a:lnTo>
                    <a:pt x="6121400" y="0"/>
                  </a:lnTo>
                  <a:lnTo>
                    <a:pt x="6121400" y="2501900"/>
                  </a:lnTo>
                  <a:lnTo>
                    <a:pt x="0" y="2501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7" b="-5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260808"/>
            <a:ext cx="3227384" cy="3762375"/>
          </a:xfrm>
          <a:custGeom>
            <a:avLst/>
            <a:gdLst/>
            <a:ahLst/>
            <a:cxnLst/>
            <a:rect l="l" t="t" r="r" b="b"/>
            <a:pathLst>
              <a:path w="3227384" h="3762375">
                <a:moveTo>
                  <a:pt x="0" y="0"/>
                </a:moveTo>
                <a:lnTo>
                  <a:pt x="3227384" y="0"/>
                </a:lnTo>
                <a:lnTo>
                  <a:pt x="3227384" y="3762375"/>
                </a:lnTo>
                <a:lnTo>
                  <a:pt x="0" y="3762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5064997" y="3265999"/>
            <a:ext cx="3223470" cy="3759203"/>
          </a:xfrm>
          <a:custGeom>
            <a:avLst/>
            <a:gdLst/>
            <a:ahLst/>
            <a:cxnLst/>
            <a:rect l="l" t="t" r="r" b="b"/>
            <a:pathLst>
              <a:path w="3223470" h="3759203">
                <a:moveTo>
                  <a:pt x="0" y="0"/>
                </a:moveTo>
                <a:lnTo>
                  <a:pt x="3223470" y="0"/>
                </a:lnTo>
                <a:lnTo>
                  <a:pt x="3223470" y="3759203"/>
                </a:lnTo>
                <a:lnTo>
                  <a:pt x="0" y="3759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" name="Group 8"/>
          <p:cNvGrpSpPr/>
          <p:nvPr/>
        </p:nvGrpSpPr>
        <p:grpSpPr>
          <a:xfrm>
            <a:off x="5492384" y="8218720"/>
            <a:ext cx="7863840" cy="720403"/>
            <a:chOff x="0" y="0"/>
            <a:chExt cx="10485120" cy="9605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85120" cy="960537"/>
            </a:xfrm>
            <a:custGeom>
              <a:avLst/>
              <a:gdLst/>
              <a:ahLst/>
              <a:cxnLst/>
              <a:rect l="l" t="t" r="r" b="b"/>
              <a:pathLst>
                <a:path w="10485120" h="960537">
                  <a:moveTo>
                    <a:pt x="0" y="0"/>
                  </a:moveTo>
                  <a:lnTo>
                    <a:pt x="10485120" y="0"/>
                  </a:lnTo>
                  <a:lnTo>
                    <a:pt x="10485120" y="960537"/>
                  </a:lnTo>
                  <a:lnTo>
                    <a:pt x="0" y="96053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8271" b="-15712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0485120" cy="102721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Profa. Gisleise Nogueira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492384" y="8939123"/>
            <a:ext cx="7863840" cy="480268"/>
            <a:chOff x="0" y="0"/>
            <a:chExt cx="10485120" cy="6403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485120" cy="640358"/>
            </a:xfrm>
            <a:custGeom>
              <a:avLst/>
              <a:gdLst/>
              <a:ahLst/>
              <a:cxnLst/>
              <a:rect l="l" t="t" r="r" b="b"/>
              <a:pathLst>
                <a:path w="10485120" h="640358">
                  <a:moveTo>
                    <a:pt x="0" y="0"/>
                  </a:moveTo>
                  <a:lnTo>
                    <a:pt x="10485120" y="0"/>
                  </a:lnTo>
                  <a:lnTo>
                    <a:pt x="10485120" y="640358"/>
                  </a:lnTo>
                  <a:lnTo>
                    <a:pt x="0" y="64035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71446" b="-26664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485120" cy="6784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@gisleisenogueira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663774" y="7185758"/>
            <a:ext cx="2295994" cy="2233634"/>
          </a:xfrm>
          <a:custGeom>
            <a:avLst/>
            <a:gdLst/>
            <a:ahLst/>
            <a:cxnLst/>
            <a:rect l="l" t="t" r="r" b="b"/>
            <a:pathLst>
              <a:path w="2295994" h="2233634">
                <a:moveTo>
                  <a:pt x="0" y="0"/>
                </a:moveTo>
                <a:lnTo>
                  <a:pt x="2295994" y="0"/>
                </a:lnTo>
                <a:lnTo>
                  <a:pt x="2295994" y="2233633"/>
                </a:lnTo>
                <a:lnTo>
                  <a:pt x="0" y="22336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3550924" y="3843638"/>
            <a:ext cx="11190533" cy="3342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6"/>
              </a:lnSpc>
              <a:spcBef>
                <a:spcPct val="0"/>
              </a:spcBef>
            </a:pPr>
            <a:r>
              <a:rPr lang="en-US" sz="397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“Nada na vida deve ser temido, apenas compreendido. Agora é a hora de compreender mais, para que possamos temer menos” </a:t>
            </a:r>
          </a:p>
          <a:p>
            <a:pPr algn="ctr">
              <a:lnSpc>
                <a:spcPts val="4536"/>
              </a:lnSpc>
              <a:spcBef>
                <a:spcPct val="0"/>
              </a:spcBef>
            </a:pPr>
            <a:endParaRPr lang="en-US" sz="3979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r">
              <a:lnSpc>
                <a:spcPts val="3644"/>
              </a:lnSpc>
              <a:spcBef>
                <a:spcPct val="0"/>
              </a:spcBef>
            </a:pPr>
            <a:r>
              <a:rPr lang="en-US" sz="319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Marie Curie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2125</Words>
  <Application>Microsoft Office PowerPoint</Application>
  <PresentationFormat>Personalizar</PresentationFormat>
  <Paragraphs>474</Paragraphs>
  <Slides>37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6" baseType="lpstr">
      <vt:lpstr>Montserrat Bold</vt:lpstr>
      <vt:lpstr>Calibri (MS)</vt:lpstr>
      <vt:lpstr>Calibri (MS) Italics</vt:lpstr>
      <vt:lpstr>Arial</vt:lpstr>
      <vt:lpstr>Montserrat</vt:lpstr>
      <vt:lpstr>Calibri (MS) Bold</vt:lpstr>
      <vt:lpstr>Montserrat Italics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Seminário de Reforma Tributaria - CRCES - Setembro 2016</dc:title>
  <cp:lastModifiedBy>Gisleise Nogueira</cp:lastModifiedBy>
  <cp:revision>2</cp:revision>
  <dcterms:created xsi:type="dcterms:W3CDTF">2006-08-16T00:00:00Z</dcterms:created>
  <dcterms:modified xsi:type="dcterms:W3CDTF">2026-09-20T16:56:22Z</dcterms:modified>
  <dc:identifier>DAHVu1oPj2E</dc:identifier>
</cp:coreProperties>
</file>