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36"/>
  </p:notesMasterIdLst>
  <p:sldIdLst>
    <p:sldId id="256" r:id="rId3"/>
    <p:sldId id="31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09" r:id="rId16"/>
    <p:sldId id="268" r:id="rId17"/>
    <p:sldId id="269" r:id="rId18"/>
    <p:sldId id="270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72" r:id="rId30"/>
    <p:sldId id="283" r:id="rId31"/>
    <p:sldId id="284" r:id="rId32"/>
    <p:sldId id="2607" r:id="rId33"/>
    <p:sldId id="2608" r:id="rId34"/>
    <p:sldId id="2606" r:id="rId3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41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4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110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Boa tarde a todos. É uma honra estar aqui no III Seminário da Reforma Tributária. A proposta desta palestra é técnica, de propósito: nos próximos 90 minutos, eu quero descer ao nível de detalhe que o dia a dia do escritório exige — Simples Nacional, Split Payment e RAD — sem passar batido por nenhum dos três. Quem sai daqui deve sair com uma base técnica sólida, não com só uma visão panorâmica do tema.  [1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49754-5EA5-D9E9-F8D5-98923D11E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F4178-F205-303D-D0F4-01EBE90115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83A0B3-CB9D-CBD1-3233-7B6CF1F4F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B8173-F752-8E94-D404-36AB03B708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50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Vamos percorrer seis blocos técnicos. Começamos pelo panorama — os pilares que sustentam todo o desenho da Reforma, incluindo o Imposto Seletivo. Na sequência, o Simples Nacional: base legal, a escolha entre Puro e Híbrido, e o prazo que já está em curso. Depois, um bloco que costuma ser subestimado — cadastros e documentos fiscais eletrônicos — que é literalmente a base operacional que faz Split Payment e RAD funcionarem ou quebrarem. Aí sim entramos fundo em Split Payment e em RAD, um de cada vez, com comparação direta entre os dois. E fechamos com a aplicação prática: o que muda na rotina do escritório e um checklist técnico integrado.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centro da Reforma estão dois tributos novos, desenhados como um IVA dual. A CBS, de competência federal, substitui PIS e Cofins. O IBS, com gestão compartilhada entre estados e municípios através do Comitê Gestor do IBS, substitui ICMS e ISS. São dois tributos distintos na arrecadação e na competência, mas pensados para operar sobre a mesma base de incidência e com apuração integrada — essa é a lógica do IVA dual. A extinção dos tributos antigos não é imediata: é gradual, e se completa só em 2033.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Rapidamente, para situar todo mundo: 2026 é o ano de teste, com alíquotas simbólicas de CBS e IBS. Em 2027, a CBS passa a valer de forma plena, PIS e Cofins são extintos, e o Imposto Seletivo começa a incidir. De 2029 a 2032 corre a transição gradual entre o sistema antigo e o novo. E em 2033, o sistema antigo deixa de existir por completo. Guardem esse desenho, porque vamos voltar a ele várias vezes hoje.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 a arquitetura técnica da Reforma se apoia em três pilares. O primeiro é a não cumulatividade ampla: o crédito passa a ser financeiro, gerado em cada etapa da cadeia, sem as travas e exceções que hoje limitam o aproveitamento de crédito de ICMS e PIS/Cofins. O segundo é a cobrança no destino: o tributo deixa de pertencer ao estado ou município de origem da produção e passa a pertencer a onde o bem ou serviço é efetivamente consumido — isso muda completamente a lógica de guerra fiscal. E o terceiro, menos falado mas crucial para o dia a dia de vocês: o tributo passa a ser cobrado 'por fora'. Diferente do ICMS atual, que compõe a própria base de cálculo, o IBS e a CBS não entram na própria base — o valor do imposto fica visível e destacado na nota, como um adicional transparente sobre o preço.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Imposto Seletivo é monofásico: incide uma única vez, na saída do fabricante ou do importador, sobre uma lista específica de bens definida em lei — cigarros, bebidas alcoólicas, veículos, entre outros. O comércio e a prestação de serviços, em regra, não recolhem IS diretamente. O que pode acontecer é um efeito indireto: esse imposto pago na origem pode estar embutido no preço de compra de insumos. É uma distinção técnica que evita alarme desnecessário — muito contador ainda trata o IS como se fosse um tributo geral do comércio, e não é.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resposta é sim: o Simples Nacional continua existindo, com o DAS e a mesma lógica de anexos. A estrutura jurídica do regime, prevista na Lei Complementar 123/2006, não foi alterada. O que muda é que o optante passa a enfrentar, de forma recorrente, uma decisão técnica sobre como tratar o IBS e a CBS dentro desse regime — permanecer no modelo atual, avaliar créditos, comparar regimes, revisar preço e margem. Essa decisão não é mais excepcional: ela vira parte do calendário fiscal anual do escritório.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ponto de vista técnico-jurídico, três normas sustentam essa decisão. A Lei Complementar 123/2006, no artigo 2º parágrafo 6º e no artigo 16, traz as regras gerais de opção e enquadramento no Simples — isso não mudou. A Lei Complementar 214/2025, no artigo 41, parágrafos 3º e 4º, é quem abre a possibilidade do chamado regime misto: apurar o IBS e a CBS pelo regime regular, com não cumulatividade plena, mantendo os demais tributos dentro do Simples. E a Resolução CGSN nº 186/2026 regulamenta os prazos e condições operacionais dessa escolha para o ano-calendário de 2027 — é importante frisar que essa resolução segue vigente, sem qualquer revogação até o momento.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Simples Puro, o IBS e a CBS continuam sendo recolhidos por dentro do DAS, com alíquota unificada — simples de operar, mas o crédito que esse contribuinte gera para quem compra dele é limitado. No Simples Híbrido, o contribuinte opta por apurar o IBS e a CBS por fora do DAS, seguindo as mesmas regras do regime regular, com direito à não cumulatividade plena — mais escrituração, mas também mais crédito para quem compra dele. E o ponto operacional mais importante: se o contribuinte não fizer nada, ele não fica em um limbo — permanece automaticamente no Simples Puro. O silêncio já é, na prática, uma decisão.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Detalhando os prazos exatos da Resolução CGSN nº 186/2026: a opção para valer já em 2027 precisa ser formalizada entre 1º e 30 de setembro de 2026, pelo Portal do Simples Nacional. Os efeitos começam em 1º de janeiro de 2027, para o primeiro semestre. Quem optar e quiser recuar tem até 30 de novembro de 2026 para cancelar, de forma irretratável. E quem perder a janela de setembro não fica sem alternativa, mas empurra a decisão para março de 2027, valendo só a partir do segundo semestre daquele ano. Essa é uma decisão semestral, não mais anual — o calendário do escritório precisa se adaptar a isso de forma estrutural, não pontual.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variáveis técnicas decidem essa escolha, e recomendo tratá-las nessa ordem. Primeiro, o perfil de vendas: se o cliente vende majoritariamente para outras empresas do regime regular, o crédito que ele gera passa a ter valor comercial real; se vende para consumidor final, esse crédito é irrelevante para quem compra. Segundo, a margem de lucro — margens apertadas sentem qualquer variação de carga com muito mais intensidade. Terceiro, a estrutura de créditos: o Híbrido exige organização fiscal e contábil mais sofisticada, e nem todo cliente tem isso hoje.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ponto técnico que passa despercebido: o conceito de receita bruta usado para o enquadramento no Simples, previsto no artigo 3º, parágrafo 1º, da Lei Complementar 123/2006, foi alterado pelo artigo 516 da Lei Complementar 214/2025. A partir de agora, esse conceito passa a incluir receitas com bens imateriais e direitos. Na prática, isso significa que clientes próximos do limite de faturamento — principalmente os que têm receitas de royalties, licenciamento, cessão de direitos — podem ter o enquadramento afetado sem perceber. Vale revisar isso agora, antes que vire um problema de exclusão retroativa.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A3B0A-9847-1FEA-C15F-1698D533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1AFFA8-0E99-2CDE-3F41-B0C730309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8CE14A-E39B-94C9-BE32-F4ACE5281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ponto técnico que passa despercebido: o conceito de receita bruta usado para o enquadramento no Simples, previsto no artigo 3º, parágrafo 1º, da Lei Complementar 123/2006, foi alterado pelo artigo 516 da Lei Complementar 214/2025. A partir de agora, esse conceito passa a incluir receitas com bens imateriais e direitos. Na prática, isso significa que clientes próximos do limite de faturamento — principalmente os que têm receitas de royalties, licenciamento, cessão de direitos — podem ter o enquadramento afetado sem perceber. Vale revisar isso agora, antes que vire um problema de exclusão retroativa.  [2 min]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E9797-C8D9-A89B-AB86-811E5F43EA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654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Esses quatro códigos são a base de tudo o que vem depois nesta palestra. O NCM já existe e segue relevante. O CEST, ligado à substituição tributária, continua tendo peso na transição. O cClassTrib é novo — foi criado especificamente pela Reforma para classificar cada operação para fins de IBS, CBS e Imposto Seletivo. E o NBS, a Nomenclatura Brasileira de Serviços, passou a ser campo obrigatório na NFS-e para quem presta serviço. Cadastro errado em qualquer um desses códigos não é mais só um erro de escrituração — é um erro que vai se propagar automaticamente para o cálculo do tributo.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São quatro documentos principais que todo contador já conhece, mas que agora ganham novos campos e novas notas técnicas de adaptação: a NF-e para mercadorias, a NFC-e para venda a consumidor final, a NFS-e para serviços — essa com a mudança mais profunda, que veremos a seguir — e o CT-e para transporte. A Reforma também criou documentos novos e mais específicos, como a NF-ABI para alienação de bens imóveis, cada um com sua própria nota técnica e seu próprio cronograma de vigência.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Até pouco tempo, cada prefeitura tinha seu próprio layout de nota de serviço — mais de cem modelos diferentes circulando no país. A NFS-e Nacional substitui isso por um Emissor Nacional único, com os dados centralizados em um Ambiente de Dados Nacional, o ADN, que no futuro próximo também vai servir de base para a apuração assistida do IBS e da CBS. Preciso trazer uma correção importante aqui: a Resolução CGSN nº 189/2026 havia tornado essa migração obrigatória para o Simples a partir de 1º de setembro de 2026. Essa resolução foi revogada pela Resolução CGSN nº 191/2026, que adiou o prazo para 1º de novembro de 2026. Se algum material de vocês ainda cita setembro, está desatualizado.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checklist rápido para levar para o escritório: revisar o NCM de todos os produtos ativos, revisar o NBS de todos os serviços prestados, confirmar o cClassTrib aplicável a cada tipo de operação, e validar com o fornecedor de sistema se a adaptação à NFS-e Nacional já está pronta para o prazo de 1º de novembro. Isso não é trabalho de uma tarde — comecem agora.  [1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Split Payment está previsto nos artigos 31 a 35 da Lei Complementar 214/2025. Em tradução literal, significa 'pagamento dividido' ou 'pagamento fracionado'. A ideia central é que o próprio sistema financeiro, de forma automatizada, segregue o valor de IBS e CBS incidente sobre a operação no momento da liquidação financeira — o pagamento em si — destinando essa parcela diretamente ao Fisco e repassando ao fornecedor apenas o valor líquido. O desenho das regras complementares está a cargo do GT-20, grupo técnico coordenado por Bernard Appy, com representantes da União, estados, municípios e Distrito Federal.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fluxo técnico funciona assim: a venda é realizada e o documento fiscal emitido, já com IBS e CBS destacados — e é exatamente aqui que o cadastro correto do bloco anterior entra em jogo. O cliente paga através de algum meio processado pelo sistema financeiro. Esse sistema identifica, a partir dos dados da operação, qual é o valor do tributo. Esse valor é segregado e destinado ao Fisco — ao Comitê Gestor do IBS e à Receita Federal, no caso da CBS — no próprio ato da liquidação financeira. E o fornecedor recebe, na conta dele, apenas o valor líquido. Não existe mais um intervalo de tempo entre receber o valor cheio e recolher o imposto depois.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regulamentação prevê diferentes modalidades de Split Payment. Uma modalidade mais simplificada, com segregação automática de valor sob regras mais diretas — pensada para operações e meios de pagamento já padronizados. E uma modalidade mais avançada, com cálculo automático dos tributos e compensações em tempo real — pensada para operações mais complexas, onde há mais de uma variável tributária em jogo na mesma transação. A tendência é que, com o amadurecimento da implementação, mais operações migrem da simplificada para a avançada.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Vamos a um exemplo simples, com números redondos só para fins didáticos — não são alíquotas oficiais da Reforma. Hoje, numa venda de mil reais, a empresa recebe os mil reais inteiros e recolhe o imposto depois, no vencimento — esse intervalo funciona como um pequeno crédito de curtíssimo prazo dentro do fluxo de caixa. Com o Split Payment, supondo hipoteticamente um tributo de 20%, a empresa recebe 800 reais líquidos na hora, e os 200 reais já saem diretamente para o Fisco no momento do pagamento. O impacto não é sobre quanto se paga de imposto — é sobre quando esse dinheiro deixa de estar disponível em caixa.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impactos que merecem virar pauta de reunião com o cliente ainda este ano. Primeiro, a redução do capital de giro disponível — aquele intervalo entre receber e recolher, que muitos empresários usam sem nem perceber, deixa de existir. Segundo, erros de NCM, CST ou cClassTrib deixam de ser só um problema de apuração e passam a afetar diretamente o valor que entra na conta da empresa — o erro aparece no caixa, não só na guia. Terceiro, descontos, devoluções e cancelamentos precisam estar corretamente refletidos tanto no documento fiscal quanto no financeiro, porque qualquer descompasso agora tem efeito imediato sobre a liquidação.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RAD, Recolhimento pelo Adquirente, está previsto no artigo 36 da Lei Complementar 214/2025, e já foi regulamentado pelo Decreto nº 12.955/2026 — regulamentação que, por enquanto, trata apenas da CBS, já que ela entra em vigor primeiro. A lógica é diferente do Split Payment: em vez de o sistema financeiro fazer a segregação automática na liquidação, é o próprio comprador — desde que sujeito ao regime regular do IBS e da CBS — quem recolhe o tributo relativo àquela compra. Esse recolhimento extingue o débito do fornecedor referente à operação, e o fornecedor recebe o valor líquido igualmente. Muda quem executa o recolhimento, não o resultado final para o fornecedor.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RAD entra em cena exatamente onde o Split Payment não consegue atuar: quando o instrumento de pagamento utilizado não permite a segregação automática na liquidação financeira. Para isso, o comprador precisa estar sujeito ao regime regular de apuração do IBS e da CBS — não é qualquer comprador que pode usar essa via. E há um efeito prático interessante: o recolhimento feito pelo próprio comprador pode antecipar a habilitação do crédito tributário relacionado àquela compra, o que em alguns casos é vantajoso para quem compra.  [3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Colocando lado a lado: no Split Payment, quem executa a segregação é o sistema financeiro, no momento da liquidação, de forma automática e sem exigir nenhuma ação do comprador ou do vendedor. No RAD, quem executa é o próprio comprador — e só quando ele está sujeito ao regime regular e o meio de pagamento não comporta a segregação automática. Em ambos os casos, o resultado para o fornecedor é o mesmo: ele recebe o valor líquido. A diferença está inteira no 'quem' e no 'quando' do recolhimento — e é isso que decide qual mecanismo vai reger cada operação específica.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cenário prático: uma indústria vende insumos para uma empresa do regime regular, mas o pagamento é feito por um instrumento que não realiza a segregação automática do Split Payment. Nesse caso, o comprador — que está sujeito ao regime regular — calcula o IBS e a CBS da operação e recolhe esse valor diretamente ao Fisco. Esse recolhimento extingue o débito do fornecedor relativo àquela venda especificamente, e o fornecedor recebe o valor líquido, exatamente como aconteceria no Split Payment. A diferença que o cliente de vocês precisa entender é operacional: ele passa a ter uma responsabilidade ativa de cálculo e recolhimento que, no Split Payment, seria automática.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está o motivo de eu estar insistindo tanto nesse bloco: um cadastro errado de NCM, NBS ou cClassTrib não gera só uma nota mal preenchida. Ele gera um valor de IBS e CBS calculado de forma incorreta. Esse valor incorreto é exatamente o que o Split Payment vai segregar automaticamente no momento do pagamento — sem revisão humana no meio do caminho. E o efeito se propaga: o crédito do comprador sai errado, e uma operação de RAD baseada nesse cadastro pode simplesmente ser indeferida. O cadastro deixou de ser departamento de retaguarda — ele é a porta de entrada de todo o resto que vamos ver hoje.  [2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Juntando tudo o que vimos: a rotina do contador muda em pelo menos quatro frentes. A análise de regime deixa de ser evento de janeiro e vira decisão de setembro, repetida todo ano. O cadastro de produtos e serviços deixa de ser tarefa de implantação única e vira rotina de revisão periódica. O acompanhamento do fluxo de caixa do cliente precisa incorporar a lógica do Split Payment e do RAD, não só o resultado contábil. E o escritório precisa saber, cliente por cliente, qual mecanismo de recolhimento — Split Payment ou RAD — se aplica a cada tipo de operação que ele realiza.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 checklist integra tudo o que construímos hoje, e proponho que vire rotina de escritório, não evento isolado: regime Puro ou Híbrido decidido e formalizado dentro do prazo; cadastro de produtos revisado, com NCM, CEST e cClassTrib corretos; cadastro de serviços revisado, com o NBS correto; sistema de emissão já adaptado à NFS-e Nacional; cliente orientado sobre o impacto do Split Payment no capital de giro; e, quando aplicável, as operações sujeitas ao RAD devidamente mapeadas. Esse checklist, sozinho, já coloca o escritório de vocês à frente da curva.  [4 min]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2564A-79AB-E9AE-BF3B-15343DD9C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D4472D9-D46F-D1FC-AD0A-84D98C33C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4F5C01C-7665-B2CB-566F-8E1BFF26D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3135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AE6EA-3932-3C5B-A24E-1C7E864C7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99EF2ED-27F7-0BD7-FC90-2BFA59F79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9AC6513-ED03-3D94-F044-8FA5DD033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059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357A9-92C5-AA04-51CA-7873B9255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530AB1-C833-2C44-5F97-A5D9F474F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40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374847-3E2F-1BA6-CC5D-3FA6D9A58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F71A94-F42A-6CB1-A0CD-F51391B7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4DF3F8-CF49-7960-2545-F1B9D9AD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06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BC923-AB03-28BD-F8D9-55946B8D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0B9155-1ACF-A244-12FC-A957F0AF8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E417A9-1D87-C97E-8E86-9D2DF2A5D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5BF96F-5C53-432C-37E4-1C2865CF8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7E3ED3-70F9-3BDA-9AF2-55AAC9503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78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F5308-721D-E085-B15E-E19E3610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9A8385-A0E6-39ED-8F8B-0AF493FD1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4E99F8-6A7E-7B14-4A57-663A8B998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AE0027-DDC5-1A52-B79A-6CF37D28B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BCCFA9-14E1-F1A3-C9E5-03C7D14C0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128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3DFF5-CCED-C0FC-0026-B5EB232B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1E7BF7-0059-1661-E437-C2056A7BAB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20D349-C69E-0A12-49BB-A60AF0C33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64F3A4-CB08-00CA-143A-D0DCA20DB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8961EC-3618-24BF-4E66-1E1C5FBC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B8D369-D306-02F2-C9F4-5ACAFB201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02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03BD3-7D19-98A5-E9AF-313E63984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4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37B840-6EA4-1449-56CD-72B24095E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37E83C-500A-6EC3-D927-CE9EEF4A4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8299BFE-C38F-5287-B7A8-E8461A864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2F02A8-2B80-A3E9-D943-1B9110C9B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40F0B8F-9962-6128-FAF6-BC8EE6E3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81B7ED7-AABD-03A1-19EF-C70AA65CD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5396C5-6F42-0A9A-1B3D-AF5607E81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344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DBBFD-C124-7DE1-0B2F-5864A502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067215-F4C2-A090-4D54-DCDEFB09D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8644D1-1178-BBF9-BFA6-11EA031C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0A54C8-3426-8003-2F35-E327429E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3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0924287-B1D4-70C2-76E1-3C874D3AA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B1ABC0-5B83-6E12-3BB9-B948400D0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B461F3-35CD-96CF-5A71-5A0FA8D9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260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1D776E-B282-14FE-7B37-B95DC690E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EF05C0-731E-C38B-5AB7-62DEF53AD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B825A3-A343-98C8-887A-2D38F7904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6A4977-5C26-9734-C060-245CC4325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2407EB-A240-91FD-51CB-550B3A331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822950-54A2-524E-B822-2AFCEB3A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3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D03E89-46B0-249B-A1B7-4F4729094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1DF1862-9FF1-2F2E-B654-7EFDD9B1B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11BB9E-0A22-23D3-4DF0-CBFAAB395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0EE0DA-D90D-0736-D069-7380D1420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93E8E6-6B55-8816-4064-7602843ED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5AEFE2-05FA-09CC-CD99-C3E52ABE1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01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178DB-6B09-76CD-714E-F392E1508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B43C6E-174C-6F4D-BAEA-541623CD2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F1090B-9DA1-63C0-2A1D-830DCC906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6C09A2-3C95-86DF-5B0F-47F326E2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F4EAA5-1CC8-E3EF-9679-FFCCFF87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245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FFFB21-D21B-AFDC-ADD2-F8F0A357FB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77EB4A-F054-8EF9-F39A-D9C261F72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E99CFD-54DB-F63F-CF6B-0B5D15A2C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DE9E50-85E8-480C-7AD3-B112662B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AA5BFF-02D1-6ADC-263B-0E6D3D85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523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o título com image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4" title="Decorativos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2" y="1539435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 dirty="0"/>
          </a:p>
        </p:txBody>
      </p:sp>
      <p:sp>
        <p:nvSpPr>
          <p:cNvPr id="8" name="Retângulo 7" title="Decorativos"/>
          <p:cNvSpPr/>
          <p:nvPr userDrawn="1"/>
        </p:nvSpPr>
        <p:spPr>
          <a:xfrm>
            <a:off x="1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3" y="2040522"/>
            <a:ext cx="4120444" cy="1818655"/>
          </a:xfrm>
        </p:spPr>
        <p:txBody>
          <a:bodyPr rtlCol="0"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 noProof="0" dirty="0"/>
              <a:t>CLIQUE PARA ADICIONAR TÍTULO</a:t>
            </a:r>
          </a:p>
        </p:txBody>
      </p:sp>
      <p:sp>
        <p:nvSpPr>
          <p:cNvPr id="10" name="Espaço Reservado para Texto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1" y="4031660"/>
            <a:ext cx="4120444" cy="338549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pt-BR" noProof="0" dirty="0"/>
              <a:t>INSIRA O SUBTÍTULO AQUI</a:t>
            </a:r>
          </a:p>
        </p:txBody>
      </p:sp>
      <p:sp>
        <p:nvSpPr>
          <p:cNvPr id="11" name="Forma 62" title="Decorativos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5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1" tIns="19051" rIns="19051" bIns="19051" rtlCol="0" anchor="ctr"/>
          <a:lstStyle/>
          <a:p>
            <a:pPr algn="l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pt-BR" sz="1500" noProof="0" dirty="0"/>
          </a:p>
        </p:txBody>
      </p:sp>
    </p:spTree>
    <p:extLst>
      <p:ext uri="{BB962C8B-B14F-4D97-AF65-F5344CB8AC3E}">
        <p14:creationId xmlns:p14="http://schemas.microsoft.com/office/powerpoint/2010/main" val="97788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B1CF98C-4555-6B3B-E67E-7D522051A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23416A-C89D-3657-25CE-C1217B706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E13A97-DF40-C3EF-9AC3-DCAE7ACAD2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CB37B-D980-4936-90C7-E4251778B621}" type="datetimeFigureOut">
              <a:rPr lang="pt-BR" smtClean="0"/>
              <a:t>20/09/2026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65D657-7B26-BABE-C6A8-543BAA631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1DC055-9C05-9972-AC6E-1E027B552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F27AB-4951-4D67-AEB4-C99389675F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59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6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6.png"/><Relationship Id="rId4" Type="http://schemas.openxmlformats.org/officeDocument/2006/relationships/image" Target="../media/image27.png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9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6200000">
            <a:off x="6675120" y="3246120"/>
            <a:ext cx="5669280" cy="3703320"/>
          </a:xfrm>
          <a:prstGeom prst="rtTriangl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 rot="16200000">
            <a:off x="7818120" y="2331720"/>
            <a:ext cx="4434840" cy="4526280"/>
          </a:xfrm>
          <a:prstGeom prst="rtTriangl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 rot="16200000">
            <a:off x="8915400" y="3063240"/>
            <a:ext cx="3246120" cy="3794760"/>
          </a:xfrm>
          <a:prstGeom prst="rtTriangl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0" y="365760"/>
            <a:ext cx="2103120" cy="74255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1463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SEMINÁRIO DA REFORMA TRIBUTÁRIA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05740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Simples Nacional na Reforma Tributária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548640" y="31546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548640" y="5029200"/>
            <a:ext cx="2011680" cy="0"/>
          </a:xfrm>
          <a:prstGeom prst="line">
            <a:avLst/>
          </a:prstGeom>
          <a:noFill/>
          <a:ln w="19050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548640" y="51663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Profa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Ma. Patrícia Alves</a:t>
            </a:r>
            <a:endParaRPr lang="en-US" sz="2000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B9534C4C-FD09-C1F1-0A7A-8281FD8F7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445" y="3767692"/>
            <a:ext cx="2751615" cy="27516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C7693-3443-6EC9-E392-EDDB4EA70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4AAF7B6-CC4B-E8EC-96C9-68C807285832}"/>
              </a:ext>
            </a:extLst>
          </p:cNvPr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091E636-2F92-0D81-9FB7-9E6C53D8CF69}"/>
              </a:ext>
            </a:extLst>
          </p:cNvPr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EAA96F8-3A76-8772-E460-89220C53D50E}"/>
              </a:ext>
            </a:extLst>
          </p:cNvPr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64072EDC-41AB-612C-F74D-49531FCC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39" name="Text 30">
            <a:extLst>
              <a:ext uri="{FF2B5EF4-FFF2-40B4-BE49-F238E27FC236}">
                <a16:creationId xmlns:a16="http://schemas.microsoft.com/office/drawing/2014/main" id="{CD6334C9-0336-6E38-4EF2-1271CA792C66}"/>
              </a:ext>
            </a:extLst>
          </p:cNvPr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  <p:sp>
        <p:nvSpPr>
          <p:cNvPr id="41" name="Título 1">
            <a:extLst>
              <a:ext uri="{FF2B5EF4-FFF2-40B4-BE49-F238E27FC236}">
                <a16:creationId xmlns:a16="http://schemas.microsoft.com/office/drawing/2014/main" id="{73A0FCA6-DCDB-E405-505E-A13AD09004BD}"/>
              </a:ext>
            </a:extLst>
          </p:cNvPr>
          <p:cNvSpPr txBox="1">
            <a:spLocks/>
          </p:cNvSpPr>
          <p:nvPr/>
        </p:nvSpPr>
        <p:spPr>
          <a:xfrm>
            <a:off x="5297763" y="329184"/>
            <a:ext cx="6251111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Profa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. Ma. Patrícia Alves</a:t>
            </a:r>
          </a:p>
        </p:txBody>
      </p:sp>
      <p:pic>
        <p:nvPicPr>
          <p:cNvPr id="43" name="Imagem 42" descr="Mulher com vestido de terno e gravata&#10;&#10;Descrição gerada automaticamente">
            <a:extLst>
              <a:ext uri="{FF2B5EF4-FFF2-40B4-BE49-F238E27FC236}">
                <a16:creationId xmlns:a16="http://schemas.microsoft.com/office/drawing/2014/main" id="{D06D0070-5CC9-A76B-1A40-A6E9783A6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>
          <a:xfrm>
            <a:off x="3" y="11"/>
            <a:ext cx="4657344" cy="6857991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5" name="Rectangle 1027">
            <a:extLst>
              <a:ext uri="{FF2B5EF4-FFF2-40B4-BE49-F238E27FC236}">
                <a16:creationId xmlns:a16="http://schemas.microsoft.com/office/drawing/2014/main" id="{DE39C445-815B-96CC-AE1B-ED20AD5DE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7763" y="2706625"/>
            <a:ext cx="6251111" cy="34838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Contadora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(UFC); 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Mestre em Economia de Empresas (UFC/CE); 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Professora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Graduação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Pós-Graduação; 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Experiência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20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área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contábil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fiscal; 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Mentora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Contadores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área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contábil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fiscal; 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Conselheira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CRC/CE,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gestão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2026-2030;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Vice-Presidente de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Profissional do CRCCE 2026-2027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Embaixadora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Asis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TaxTech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Sieg Partner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Empresária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Contábil</a:t>
            </a:r>
          </a:p>
          <a:p>
            <a:pPr marL="0" marR="0" lvl="0" indent="-228594" algn="l" defTabSz="9143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CCD04"/>
              </a:buClr>
              <a:buSzPct val="105000"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m 4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9B77B32-22B7-B354-9B5E-3633E0D6A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2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TÉCNICA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</a:t>
            </a:r>
            <a:r>
              <a:rPr lang="en-US" sz="2600" b="1" dirty="0" err="1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vamos</a:t>
            </a:r>
            <a:r>
              <a:rPr lang="en-US" sz="26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b="1" dirty="0" err="1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3736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804672" y="2153412"/>
            <a:ext cx="585216" cy="585216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230886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04672" y="1828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600200" y="182880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Panorama técnico: os 3 pilares do novo sistema e o Imposto Seletivo</a:t>
            </a:r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6126480" y="173736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382512" y="2153412"/>
            <a:ext cx="585216" cy="585216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60" y="23088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382512" y="1828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7" name="Text 12"/>
          <p:cNvSpPr/>
          <p:nvPr/>
        </p:nvSpPr>
        <p:spPr>
          <a:xfrm>
            <a:off x="7178040" y="182880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Reforma: base legal, Puro x Híbrido e o prazo vigente</a:t>
            </a:r>
            <a:endParaRPr lang="en-US" dirty="0"/>
          </a:p>
        </p:txBody>
      </p:sp>
      <p:sp>
        <p:nvSpPr>
          <p:cNvPr id="18" name="Shape 13"/>
          <p:cNvSpPr/>
          <p:nvPr/>
        </p:nvSpPr>
        <p:spPr>
          <a:xfrm>
            <a:off x="548640" y="333756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4"/>
          <p:cNvSpPr/>
          <p:nvPr/>
        </p:nvSpPr>
        <p:spPr>
          <a:xfrm>
            <a:off x="804672" y="3753612"/>
            <a:ext cx="585216" cy="585216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390906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04672" y="34290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1600200" y="342900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Cadastros e documentos fiscais eletrônicos — a base operacional de tudo</a:t>
            </a:r>
            <a:endParaRPr lang="en-US" dirty="0"/>
          </a:p>
        </p:txBody>
      </p:sp>
      <p:sp>
        <p:nvSpPr>
          <p:cNvPr id="23" name="Shape 17"/>
          <p:cNvSpPr/>
          <p:nvPr/>
        </p:nvSpPr>
        <p:spPr>
          <a:xfrm>
            <a:off x="6126480" y="333756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4" name="Shape 18"/>
          <p:cNvSpPr/>
          <p:nvPr/>
        </p:nvSpPr>
        <p:spPr>
          <a:xfrm>
            <a:off x="6382512" y="3753612"/>
            <a:ext cx="585216" cy="585216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960" y="3909060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382512" y="34290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7178040" y="342900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Payment em profundidade: fluxo, modalidades e impacto no caixa</a:t>
            </a:r>
            <a:endParaRPr lang="en-US" dirty="0"/>
          </a:p>
        </p:txBody>
      </p:sp>
      <p:sp>
        <p:nvSpPr>
          <p:cNvPr id="28" name="Shape 21"/>
          <p:cNvSpPr/>
          <p:nvPr/>
        </p:nvSpPr>
        <p:spPr>
          <a:xfrm>
            <a:off x="548640" y="493776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9" name="Shape 22"/>
          <p:cNvSpPr/>
          <p:nvPr/>
        </p:nvSpPr>
        <p:spPr>
          <a:xfrm>
            <a:off x="804672" y="5353812"/>
            <a:ext cx="585216" cy="585216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5509260"/>
            <a:ext cx="274320" cy="27432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04672" y="50292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32" name="Text 24"/>
          <p:cNvSpPr/>
          <p:nvPr/>
        </p:nvSpPr>
        <p:spPr>
          <a:xfrm>
            <a:off x="1600200" y="502920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 (Recolhimento pelo Adquirente): quando se aplica e como se compara ao Split Payment</a:t>
            </a:r>
            <a:endParaRPr lang="en-US" dirty="0"/>
          </a:p>
        </p:txBody>
      </p:sp>
      <p:sp>
        <p:nvSpPr>
          <p:cNvPr id="33" name="Shape 25"/>
          <p:cNvSpPr/>
          <p:nvPr/>
        </p:nvSpPr>
        <p:spPr>
          <a:xfrm>
            <a:off x="6126480" y="493776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4" name="Shape 26"/>
          <p:cNvSpPr/>
          <p:nvPr/>
        </p:nvSpPr>
        <p:spPr>
          <a:xfrm>
            <a:off x="6382512" y="5353812"/>
            <a:ext cx="585216" cy="585216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7960" y="5509260"/>
            <a:ext cx="274320" cy="274320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382512" y="50292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7" name="Text 28"/>
          <p:cNvSpPr/>
          <p:nvPr/>
        </p:nvSpPr>
        <p:spPr>
          <a:xfrm>
            <a:off x="7178040" y="5029200"/>
            <a:ext cx="3886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 prática: rotina do contador e checklist técnico integrado</a:t>
            </a:r>
            <a:endParaRPr lang="en-US" dirty="0"/>
          </a:p>
        </p:txBody>
      </p:sp>
      <p:sp>
        <p:nvSpPr>
          <p:cNvPr id="38" name="Text 29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39" name="Text 30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  <p:pic>
        <p:nvPicPr>
          <p:cNvPr id="41" name="Imagem 4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929BC03-60C6-A25F-F640-F5B28B4881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PANORAMA TÉCNICO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muda com a Reforma Tributária</a:t>
            </a:r>
            <a:endParaRPr lang="en-US" sz="2700" dirty="0"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804672" y="208483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212848"/>
            <a:ext cx="246888" cy="2468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04672" y="26974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Criação da CBS — competência federal, substitui PIS e Cofins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6126480" y="182880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6382512" y="208483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28" y="2212848"/>
            <a:ext cx="246888" cy="2468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82512" y="26974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Criação do IBS — competência estadual e municipal, substitui ICMS e ISS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02336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804672" y="427939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4407408"/>
            <a:ext cx="246888" cy="24688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04672" y="4892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Extinção gradual dos tributos antigos até 2033</a:t>
            </a:r>
            <a:endParaRPr lang="en-US" dirty="0"/>
          </a:p>
        </p:txBody>
      </p:sp>
      <p:sp>
        <p:nvSpPr>
          <p:cNvPr id="20" name="Shape 14"/>
          <p:cNvSpPr/>
          <p:nvPr/>
        </p:nvSpPr>
        <p:spPr>
          <a:xfrm>
            <a:off x="6126480" y="402336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15"/>
          <p:cNvSpPr/>
          <p:nvPr/>
        </p:nvSpPr>
        <p:spPr>
          <a:xfrm>
            <a:off x="6382512" y="427939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4407408"/>
            <a:ext cx="246888" cy="24688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382512" y="4892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IVA dual: dois tributos, uma única base de incidência e apuração integrada</a:t>
            </a:r>
            <a:endParaRPr lang="en-US" dirty="0"/>
          </a:p>
        </p:txBody>
      </p:sp>
      <p:sp>
        <p:nvSpPr>
          <p:cNvPr id="24" name="Text 1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5" name="Text 1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  <p:pic>
        <p:nvPicPr>
          <p:cNvPr id="27" name="Imagem 2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793E9B5-560D-9569-24E3-60793A5E42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 DO TEMPO DA REFORMA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linha do tempo oficial da transição</a:t>
            </a:r>
            <a:endParaRPr lang="en-US" sz="2700" dirty="0"/>
          </a:p>
        </p:txBody>
      </p:sp>
      <p:sp>
        <p:nvSpPr>
          <p:cNvPr id="8" name="Shape 5"/>
          <p:cNvSpPr/>
          <p:nvPr/>
        </p:nvSpPr>
        <p:spPr>
          <a:xfrm>
            <a:off x="1371600" y="2743200"/>
            <a:ext cx="9418320" cy="0"/>
          </a:xfrm>
          <a:prstGeom prst="line">
            <a:avLst/>
          </a:prstGeom>
          <a:noFill/>
          <a:ln w="38100">
            <a:solidFill>
              <a:srgbClr val="D8DC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1225296" y="2596896"/>
            <a:ext cx="292608" cy="292608"/>
          </a:xfrm>
          <a:prstGeom prst="ellipse">
            <a:avLst/>
          </a:prstGeom>
          <a:solidFill>
            <a:srgbClr val="B08F4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548640" y="21031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137160" y="306324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27432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— Ano de teste, alíquotas simbólicas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364736" y="2596896"/>
            <a:ext cx="292608" cy="292608"/>
          </a:xfrm>
          <a:prstGeom prst="ellipse">
            <a:avLst/>
          </a:prstGeom>
          <a:solidFill>
            <a:srgbClr val="09417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3688080" y="21031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2027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276600" y="306324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341376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— CBS plena, extinção de PIS/Cofins, início do Imposto Seletivo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504176" y="2596896"/>
            <a:ext cx="292608" cy="292608"/>
          </a:xfrm>
          <a:prstGeom prst="ellipse">
            <a:avLst/>
          </a:prstGeom>
          <a:solidFill>
            <a:srgbClr val="09417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6827520" y="21031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2029–32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416040" y="306324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/>
          <p:nvPr/>
        </p:nvSpPr>
        <p:spPr>
          <a:xfrm>
            <a:off x="655320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 a 2032 — Transição gradual: ICMS/ISS caem, IBS sobe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10643616" y="2596896"/>
            <a:ext cx="292608" cy="292608"/>
          </a:xfrm>
          <a:prstGeom prst="ellipse">
            <a:avLst/>
          </a:prstGeom>
          <a:solidFill>
            <a:srgbClr val="09417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9966960" y="21031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2033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9555480" y="306324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/>
          <p:nvPr/>
        </p:nvSpPr>
        <p:spPr>
          <a:xfrm>
            <a:off x="9692640" y="320040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2033 — Sistema novo 100% implantado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6E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 (cronograma de transição)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  <p:pic>
        <p:nvPicPr>
          <p:cNvPr id="29" name="Imagem 2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DB84F17-ECD4-07F2-8224-4CC610124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ARQUITETURA TÉCNICA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3 pilares técnicos do novo sistema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874520"/>
            <a:ext cx="3474720" cy="3840480"/>
          </a:xfrm>
          <a:prstGeom prst="roundRect">
            <a:avLst>
              <a:gd name="adj" fmla="val 2368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1975104" y="2148840"/>
            <a:ext cx="621792" cy="621792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696" y="2313432"/>
            <a:ext cx="292608" cy="2926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7240" y="2971800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dirty="0">
              <a:solidFill>
                <a:srgbClr val="F0F2F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cumulatividade ampla — crédito financeiro em cada etapa da cadeia, sem as travas de hoje</a:t>
            </a:r>
            <a:endParaRPr lang="en-US" dirty="0"/>
          </a:p>
        </p:txBody>
      </p:sp>
      <p:sp>
        <p:nvSpPr>
          <p:cNvPr id="11" name="Shape 7"/>
          <p:cNvSpPr/>
          <p:nvPr/>
        </p:nvSpPr>
        <p:spPr>
          <a:xfrm>
            <a:off x="4343400" y="1874520"/>
            <a:ext cx="3474720" cy="3840480"/>
          </a:xfrm>
          <a:prstGeom prst="roundRect">
            <a:avLst>
              <a:gd name="adj" fmla="val 2368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5769864" y="2148840"/>
            <a:ext cx="621792" cy="621792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456" y="2313432"/>
            <a:ext cx="292608" cy="29260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572000" y="2971800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dirty="0">
              <a:solidFill>
                <a:srgbClr val="F0F2F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Cobrança</a:t>
            </a: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destino — o tributo pertence ao local de consumo, não ao local de produção</a:t>
            </a:r>
            <a:endParaRPr lang="en-US" dirty="0"/>
          </a:p>
        </p:txBody>
      </p:sp>
      <p:sp>
        <p:nvSpPr>
          <p:cNvPr id="15" name="Shape 10"/>
          <p:cNvSpPr/>
          <p:nvPr/>
        </p:nvSpPr>
        <p:spPr>
          <a:xfrm>
            <a:off x="8138160" y="1874520"/>
            <a:ext cx="3474720" cy="3840480"/>
          </a:xfrm>
          <a:prstGeom prst="roundRect">
            <a:avLst>
              <a:gd name="adj" fmla="val 2368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1"/>
          <p:cNvSpPr/>
          <p:nvPr/>
        </p:nvSpPr>
        <p:spPr>
          <a:xfrm>
            <a:off x="9564624" y="2148840"/>
            <a:ext cx="621792" cy="621792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9216" y="2313432"/>
            <a:ext cx="292608" cy="29260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366760" y="2971800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dirty="0">
              <a:solidFill>
                <a:srgbClr val="F0F2F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Tributo</a:t>
            </a: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"por fora" — a base de cálculo não inclui o próprio imposto; o valor do tributo fica transparente na nota</a:t>
            </a: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</a:t>
            </a:r>
            <a:endParaRPr lang="en-US" sz="850" dirty="0"/>
          </a:p>
        </p:txBody>
      </p:sp>
      <p:sp>
        <p:nvSpPr>
          <p:cNvPr id="20" name="Text 14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1" name="Text 15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  <p:pic>
        <p:nvPicPr>
          <p:cNvPr id="23" name="Imagem 2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7C3C43F-D59C-8752-F8CF-D56405E1F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O MITO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Imposto Seletivo: quem é realmente afetado?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3200400" cy="3840480"/>
          </a:xfrm>
          <a:prstGeom prst="roundRect">
            <a:avLst>
              <a:gd name="adj" fmla="val 2857"/>
            </a:avLst>
          </a:prstGeom>
          <a:solidFill>
            <a:srgbClr val="072F5C"/>
          </a:solidFill>
          <a:ln w="12700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080" y="2286000"/>
            <a:ext cx="731520" cy="7315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MONOFÁSICO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822960" y="3749040"/>
            <a:ext cx="2651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7D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 uma única vez, na produção ou importação</a:t>
            </a:r>
            <a:endParaRPr lang="en-US" sz="1600" b="1" dirty="0"/>
          </a:p>
        </p:txBody>
      </p:sp>
      <p:sp>
        <p:nvSpPr>
          <p:cNvPr id="11" name="Shape 7"/>
          <p:cNvSpPr/>
          <p:nvPr/>
        </p:nvSpPr>
        <p:spPr>
          <a:xfrm>
            <a:off x="4114800" y="2185416"/>
            <a:ext cx="128016" cy="128016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4434840" y="1965960"/>
            <a:ext cx="74289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Atinge bens específicos considerados prejudiciais à saúde ou ao meio ambiente</a:t>
            </a:r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4114800" y="3328416"/>
            <a:ext cx="128016" cy="128016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0"/>
          <p:cNvSpPr/>
          <p:nvPr/>
        </p:nvSpPr>
        <p:spPr>
          <a:xfrm>
            <a:off x="4434840" y="3108960"/>
            <a:ext cx="74289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Fabricantes e importadores recolhem — comércio e serviços, em regra, não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4114800" y="4471416"/>
            <a:ext cx="128016" cy="128016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2"/>
          <p:cNvSpPr/>
          <p:nvPr/>
        </p:nvSpPr>
        <p:spPr>
          <a:xfrm>
            <a:off x="4434840" y="4251960"/>
            <a:ext cx="74289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indireto possível: pode estar embutido no preço de insumos comprados</a:t>
            </a: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214/2025, art. 409</a:t>
            </a:r>
            <a:endParaRPr lang="en-US" sz="850" dirty="0"/>
          </a:p>
        </p:txBody>
      </p:sp>
      <p:sp>
        <p:nvSpPr>
          <p:cNvPr id="18" name="Text 14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19" name="Text 15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  <p:pic>
        <p:nvPicPr>
          <p:cNvPr id="21" name="Imagem 2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392E67D-31AE-FBB2-C54B-8F281FEFD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NÚMERO UM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Simples Nacional continua existindo?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064240" cy="594360"/>
          </a:xfrm>
          <a:prstGeom prst="roundRect">
            <a:avLst>
              <a:gd name="adj" fmla="val 10769"/>
            </a:avLst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822960" y="16459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7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O regime unificado continua, com DAS e os mesmos anexos.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48640" y="23317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D8C4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 o optante passa a enfrentar uma decisão técnica recorrente sobre IBS e CBS.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548640" y="278892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777240" y="2990088"/>
            <a:ext cx="438912" cy="438912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3090672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7240" y="3502152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Permanecer no modelo atual (Simples Puro)</a:t>
            </a:r>
            <a:endParaRPr lang="en-US" dirty="0"/>
          </a:p>
        </p:txBody>
      </p:sp>
      <p:sp>
        <p:nvSpPr>
          <p:cNvPr id="14" name="Shape 10"/>
          <p:cNvSpPr/>
          <p:nvPr/>
        </p:nvSpPr>
        <p:spPr>
          <a:xfrm>
            <a:off x="6126480" y="2788920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1"/>
          <p:cNvSpPr/>
          <p:nvPr/>
        </p:nvSpPr>
        <p:spPr>
          <a:xfrm>
            <a:off x="6355080" y="2990088"/>
            <a:ext cx="438912" cy="438912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664" y="3090672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55080" y="3502152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Avaliar o aproveitamento de créditos de IBS e CBS</a:t>
            </a:r>
            <a:endParaRPr lang="en-US" dirty="0"/>
          </a:p>
        </p:txBody>
      </p:sp>
      <p:sp>
        <p:nvSpPr>
          <p:cNvPr id="18" name="Shape 13"/>
          <p:cNvSpPr/>
          <p:nvPr/>
        </p:nvSpPr>
        <p:spPr>
          <a:xfrm>
            <a:off x="548640" y="4407408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4"/>
          <p:cNvSpPr/>
          <p:nvPr/>
        </p:nvSpPr>
        <p:spPr>
          <a:xfrm>
            <a:off x="777240" y="4608576"/>
            <a:ext cx="438912" cy="438912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824" y="4709160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7240" y="5120640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regimes — Simples x Presumido x Real, caso a caso</a:t>
            </a:r>
            <a:endParaRPr lang="en-US" dirty="0"/>
          </a:p>
        </p:txBody>
      </p:sp>
      <p:sp>
        <p:nvSpPr>
          <p:cNvPr id="22" name="Shape 16"/>
          <p:cNvSpPr/>
          <p:nvPr/>
        </p:nvSpPr>
        <p:spPr>
          <a:xfrm>
            <a:off x="6126480" y="4407408"/>
            <a:ext cx="5166360" cy="1417320"/>
          </a:xfrm>
          <a:prstGeom prst="roundRect">
            <a:avLst>
              <a:gd name="adj" fmla="val 5161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17"/>
          <p:cNvSpPr/>
          <p:nvPr/>
        </p:nvSpPr>
        <p:spPr>
          <a:xfrm>
            <a:off x="6355080" y="4608576"/>
            <a:ext cx="438912" cy="438912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5664" y="4709160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355080" y="5120640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preço e margem diante da nova lógica tributária</a:t>
            </a:r>
            <a:endParaRPr lang="en-US" dirty="0"/>
          </a:p>
        </p:txBody>
      </p:sp>
      <p:sp>
        <p:nvSpPr>
          <p:cNvPr id="26" name="Text 19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123/2006, art. 2º §6º e art. 16; LC 214/2025, art. 41 §§3º-4º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pic>
        <p:nvPicPr>
          <p:cNvPr id="30" name="Imagem 29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49F8CB50-E0AF-D38D-C229-00C46157AF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FUNDAMENTAÇÃO TÉCNICO-JURÍDICA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base legal dessa decisão</a:t>
            </a:r>
            <a:endParaRPr lang="en-US" sz="27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110642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49808" y="22448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36372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1874520"/>
            <a:ext cx="9784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123/2006, art. 2º §6º e art. 16 — regras de opção e enquadramento no Simples Nacional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548640" y="3310128"/>
            <a:ext cx="110642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49808" y="3680460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799332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3310128"/>
            <a:ext cx="9784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41 §§3º e 4º — autoriza a apuração do IBS/CBS pelo regime regular dentro do Simples (regime misto)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745736"/>
            <a:ext cx="110642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749808" y="5116068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234940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63040" y="4745736"/>
            <a:ext cx="9784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 CGSN nº 186/2026 — regulamenta prazos e condições da opção para 2027 (vigente, sem revogação)</a:t>
            </a: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1" name="Text 15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  <p:pic>
        <p:nvPicPr>
          <p:cNvPr id="23" name="Imagem 2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2FFB245-BB81-A2F1-B9D4-AF6C1673A2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NÚCLEO DA TRANSIÇÃO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Simples Puro x Simples Híbrido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691640"/>
            <a:ext cx="5166360" cy="393192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548640" y="169164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548640" y="2057400"/>
            <a:ext cx="5166360" cy="411480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914400" y="185623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SIMPLES PURO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14400" y="2651760"/>
            <a:ext cx="4434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2000" dirty="0">
              <a:solidFill>
                <a:srgbClr val="1E1E1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2000" dirty="0">
              <a:solidFill>
                <a:srgbClr val="1E1E1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dirty="0" err="1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Recolhe</a:t>
            </a:r>
            <a:r>
              <a:rPr lang="en-US" sz="20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IBS/CBS por </a:t>
            </a:r>
            <a:r>
              <a:rPr lang="en-US" sz="2000" b="1" u="sng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do DAS</a:t>
            </a:r>
            <a:r>
              <a:rPr lang="en-US" sz="20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junto com os demais tributos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126480" y="1691640"/>
            <a:ext cx="5166360" cy="393192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6126480" y="169164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2"/>
          <p:cNvSpPr/>
          <p:nvPr/>
        </p:nvSpPr>
        <p:spPr>
          <a:xfrm>
            <a:off x="6126480" y="2057400"/>
            <a:ext cx="5166360" cy="411480"/>
          </a:xfrm>
          <a:prstGeom prst="rect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92240" y="185623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SIMPLES HÍBRIDO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6492240" y="2651760"/>
            <a:ext cx="4434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2000" dirty="0">
              <a:solidFill>
                <a:srgbClr val="1E1E1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2000" dirty="0">
              <a:solidFill>
                <a:srgbClr val="1E1E1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dirty="0" err="1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Recolhe</a:t>
            </a:r>
            <a:r>
              <a:rPr lang="en-US" sz="20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IBS/CBS por </a:t>
            </a:r>
            <a:r>
              <a:rPr lang="en-US" sz="2000" b="1" u="sng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 do DAS</a:t>
            </a:r>
            <a:r>
              <a:rPr lang="en-US" sz="20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seguindo a regra do regime regular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548640" y="5788152"/>
            <a:ext cx="11064240" cy="502920"/>
          </a:xfrm>
          <a:prstGeom prst="roundRect">
            <a:avLst>
              <a:gd name="adj" fmla="val 12727"/>
            </a:avLst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5911596"/>
            <a:ext cx="256032" cy="25603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143000" y="5788152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para 2027: opção de 1º a 30/09/2026, pelo Portal do Simples Nacional. Sem manifestação, o cliente permanece automaticamente no Simples Puro.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50" dirty="0"/>
          </a:p>
        </p:txBody>
      </p:sp>
      <p:pic>
        <p:nvPicPr>
          <p:cNvPr id="24" name="Imagem 2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E192043D-393D-A8A5-147E-CB9BCB6DB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2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961120" y="-2377440"/>
            <a:ext cx="5486400" cy="5486400"/>
          </a:xfrm>
          <a:prstGeom prst="ellipse">
            <a:avLst/>
          </a:prstGeom>
          <a:solidFill>
            <a:srgbClr val="09417D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 CGSN Nº 186/2026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janela que está em curso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83080"/>
            <a:ext cx="5166360" cy="1783080"/>
          </a:xfrm>
          <a:prstGeom prst="roundRect">
            <a:avLst>
              <a:gd name="adj" fmla="val 4615"/>
            </a:avLst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804672" y="2011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139696"/>
            <a:ext cx="246888" cy="2468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200253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OPÇÃO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04672" y="2624328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7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1º a 30 de setembro de 2026, pelo Portal do Simples Nacional</a:t>
            </a:r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6126480" y="1783080"/>
            <a:ext cx="5166360" cy="1783080"/>
          </a:xfrm>
          <a:prstGeom prst="roundRect">
            <a:avLst>
              <a:gd name="adj" fmla="val 4615"/>
            </a:avLst>
          </a:prstGeom>
          <a:solidFill>
            <a:srgbClr val="09417D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382512" y="2011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28" y="2139696"/>
            <a:ext cx="246888" cy="2468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040880" y="200253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EFEITOS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382512" y="2624328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1º de janeiro de 2027 (1º semestre)</a:t>
            </a:r>
            <a:endParaRPr lang="en-US" dirty="0"/>
          </a:p>
        </p:txBody>
      </p:sp>
      <p:sp>
        <p:nvSpPr>
          <p:cNvPr id="18" name="Shape 13"/>
          <p:cNvSpPr/>
          <p:nvPr/>
        </p:nvSpPr>
        <p:spPr>
          <a:xfrm>
            <a:off x="548640" y="3794760"/>
            <a:ext cx="5166360" cy="1783080"/>
          </a:xfrm>
          <a:prstGeom prst="roundRect">
            <a:avLst>
              <a:gd name="adj" fmla="val 4615"/>
            </a:avLst>
          </a:prstGeom>
          <a:solidFill>
            <a:srgbClr val="09417D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4"/>
          <p:cNvSpPr/>
          <p:nvPr/>
        </p:nvSpPr>
        <p:spPr>
          <a:xfrm>
            <a:off x="804672" y="40233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 sz="280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4151376"/>
            <a:ext cx="246888" cy="2468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63040" y="401421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CANCELAMENTO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804672" y="4636008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possível, de forma irretratável, até 30 de novembro de 2026</a:t>
            </a:r>
            <a:endParaRPr lang="en-US" dirty="0"/>
          </a:p>
        </p:txBody>
      </p:sp>
      <p:sp>
        <p:nvSpPr>
          <p:cNvPr id="23" name="Shape 17"/>
          <p:cNvSpPr/>
          <p:nvPr/>
        </p:nvSpPr>
        <p:spPr>
          <a:xfrm>
            <a:off x="6126480" y="3794760"/>
            <a:ext cx="5166360" cy="1783080"/>
          </a:xfrm>
          <a:prstGeom prst="roundRect">
            <a:avLst>
              <a:gd name="adj" fmla="val 4615"/>
            </a:avLst>
          </a:prstGeom>
          <a:solidFill>
            <a:srgbClr val="09417D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18"/>
          <p:cNvSpPr/>
          <p:nvPr/>
        </p:nvSpPr>
        <p:spPr>
          <a:xfrm>
            <a:off x="6382512" y="40233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4151376"/>
            <a:ext cx="246888" cy="24688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040880" y="401421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PERDEU O PRAZO?</a:t>
            </a:r>
            <a:endParaRPr lang="en-US" sz="1500" dirty="0"/>
          </a:p>
        </p:txBody>
      </p:sp>
      <p:sp>
        <p:nvSpPr>
          <p:cNvPr id="27" name="Text 20"/>
          <p:cNvSpPr/>
          <p:nvPr/>
        </p:nvSpPr>
        <p:spPr>
          <a:xfrm>
            <a:off x="6382512" y="4636008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na janela de março/2027, valendo apenas para o 2º semestre</a:t>
            </a:r>
            <a:endParaRPr lang="en-US" dirty="0"/>
          </a:p>
        </p:txBody>
      </p:sp>
      <p:sp>
        <p:nvSpPr>
          <p:cNvPr id="28" name="Text 21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123/2006, art. 2º §6º e art. 16; LC 214/2025, art. 41 §§3º-4º; Resolução CGSN nº 186/2026</a:t>
            </a:r>
            <a:endParaRPr lang="en-US" sz="850" dirty="0"/>
          </a:p>
        </p:txBody>
      </p:sp>
      <p:sp>
        <p:nvSpPr>
          <p:cNvPr id="29" name="Text 22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30" name="Text 23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VARIÁVEIS, NESSA ORDEM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Critério técnico de decisão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49808" y="22448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36372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19202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Perfil de vendas — predominância B2B (crédito importa) ou B2C (crédito é irrelevante)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548640" y="32918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49808" y="36164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735324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32918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Margem de lucro — quanto a margem absorve a mudança de lógica tributária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6634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749808" y="49880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106924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63040" y="46634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de créditos — o cliente tem organização fiscal para sustentar o Híbrido</a:t>
            </a: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1" name="Text 15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  <p:pic>
        <p:nvPicPr>
          <p:cNvPr id="23" name="Imagem 2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A461B48-EE3F-0246-5C18-75B3A13138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DETALHE TÉCNICO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detalhe que também mudou: receita bruta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11064240" cy="3291840"/>
          </a:xfrm>
          <a:prstGeom prst="roundRect">
            <a:avLst>
              <a:gd name="adj" fmla="val 2778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331720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4400" y="2926080"/>
            <a:ext cx="10332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de receita bruta para fins de enquadramento no Simples (art. 3º, §1º, da LC 123/2006) foi alterado pelo art. 516 da LC 214/2025 e passou a incluir receitas com bens imateriais e direitos. 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>
              <a:solidFill>
                <a:srgbClr val="F0F2F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dirty="0" err="1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</a:t>
            </a: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próximos do limite de faturamento podem ter o enquadramento afetado sem perceber.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  <p:pic>
        <p:nvPicPr>
          <p:cNvPr id="13" name="Imagem 1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080F6B6-3DF3-6CA0-09E6-5A4B42B4C8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41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3754E-75E5-A6DF-B336-EA3E22F2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609BA27-5798-F847-3F86-42E753A43CCB}"/>
              </a:ext>
            </a:extLst>
          </p:cNvPr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EC595D8-EA34-B3D1-9D9C-570395E541FA}"/>
              </a:ext>
            </a:extLst>
          </p:cNvPr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F5DC37B1-7126-9E43-3AFB-B68BB4554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B5C720EC-1EC4-1500-C206-1A874FD79574}"/>
              </a:ext>
            </a:extLst>
          </p:cNvPr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B08F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DETALHE TÉCNICO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0BFEFDA-58AA-C9A9-3722-60F222FF2DB3}"/>
              </a:ext>
            </a:extLst>
          </p:cNvPr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E a RBT12?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3DD68C0E-9655-DDB9-5678-B80F060A3870}"/>
              </a:ext>
            </a:extLst>
          </p:cNvPr>
          <p:cNvSpPr/>
          <p:nvPr/>
        </p:nvSpPr>
        <p:spPr>
          <a:xfrm>
            <a:off x="548640" y="2011680"/>
            <a:ext cx="11064240" cy="3291840"/>
          </a:xfrm>
          <a:prstGeom prst="roundRect">
            <a:avLst>
              <a:gd name="adj" fmla="val 2778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C780FB05-627E-C9F0-5CD3-051F6B29B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331720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24969428-B888-5A26-AAB4-A0B77AB71D42}"/>
              </a:ext>
            </a:extLst>
          </p:cNvPr>
          <p:cNvSpPr/>
          <p:nvPr/>
        </p:nvSpPr>
        <p:spPr>
          <a:xfrm>
            <a:off x="914400" y="2926080"/>
            <a:ext cx="10332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2000" dirty="0">
                <a:solidFill>
                  <a:schemeClr val="bg1"/>
                </a:solidFill>
              </a:rPr>
              <a:t>RBT12 = soma das receitas brutas dos </a:t>
            </a:r>
            <a:r>
              <a:rPr lang="pt-BR" sz="2000" b="1" dirty="0">
                <a:solidFill>
                  <a:schemeClr val="bg1"/>
                </a:solidFill>
              </a:rPr>
              <a:t>12 meses anteriores ao </a:t>
            </a:r>
            <a:r>
              <a:rPr lang="pt-BR" sz="2000" b="1" u="sng" dirty="0">
                <a:solidFill>
                  <a:schemeClr val="bg1"/>
                </a:solidFill>
              </a:rPr>
              <a:t>segundo mês</a:t>
            </a:r>
            <a:r>
              <a:rPr lang="pt-BR" sz="2000" b="1" dirty="0">
                <a:solidFill>
                  <a:schemeClr val="bg1"/>
                </a:solidFill>
              </a:rPr>
              <a:t> que antecede o mês de apuração</a:t>
            </a:r>
            <a:r>
              <a:rPr lang="pt-BR" sz="2000" dirty="0">
                <a:solidFill>
                  <a:schemeClr val="bg1"/>
                </a:solidFill>
              </a:rPr>
              <a:t> — ou seja, </a:t>
            </a:r>
            <a:r>
              <a:rPr lang="pt-BR" sz="2000" b="1" dirty="0">
                <a:solidFill>
                  <a:schemeClr val="bg1"/>
                </a:solidFill>
              </a:rPr>
              <a:t>o mês imediatamente anterior deixa de entrar no cálculo</a:t>
            </a:r>
            <a:r>
              <a:rPr lang="pt-BR" sz="2000" dirty="0">
                <a:solidFill>
                  <a:schemeClr val="bg1"/>
                </a:solidFill>
              </a:rPr>
              <a:t>.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Exemplo — DAS de janeiro/2027:</a:t>
            </a:r>
            <a:br>
              <a:rPr lang="pt-BR" sz="2000" dirty="0">
                <a:solidFill>
                  <a:schemeClr val="bg1"/>
                </a:solidFill>
              </a:rPr>
            </a:br>
            <a:r>
              <a:rPr lang="pt-BR" sz="2000" dirty="0">
                <a:solidFill>
                  <a:schemeClr val="bg1"/>
                </a:solidFill>
              </a:rPr>
              <a:t>Soma de dezembro/2025 a novembro/2026 → dezembro/2026 fica </a:t>
            </a:r>
            <a:r>
              <a:rPr lang="pt-BR" sz="2000" b="1" dirty="0">
                <a:solidFill>
                  <a:schemeClr val="bg1"/>
                </a:solidFill>
              </a:rPr>
              <a:t>de fora</a:t>
            </a:r>
            <a:r>
              <a:rPr lang="pt-BR" sz="2000" dirty="0">
                <a:solidFill>
                  <a:schemeClr val="bg1"/>
                </a:solidFill>
              </a:rPr>
              <a:t>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</a:rPr>
              <a:t>Impacto prático mais crítico: o Fator R</a:t>
            </a: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CFE995B-AC4D-5E13-2EA2-7716BE204AC3}"/>
              </a:ext>
            </a:extLst>
          </p:cNvPr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8A909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8B3E579-D5DC-455E-3159-4E27449A8681}"/>
              </a:ext>
            </a:extLst>
          </p:cNvPr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8A909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m 1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B732185-3CA6-C8B2-E097-8209C52FF9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OPERACIONAL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o cadastro vira ponto crítico agora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804672" y="208483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212848"/>
            <a:ext cx="246888" cy="2468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04672" y="26974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NCM — classificação fiscal de mercadorias, base de cálculo de tributos e de benefícios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6126480" y="182880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6382512" y="208483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28" y="2212848"/>
            <a:ext cx="246888" cy="2468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82512" y="26974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CEST — código de substituição tributária, ainda relevante na transição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02336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804672" y="427939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4407408"/>
            <a:ext cx="246888" cy="24688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04672" y="4892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cClassTrib — novo código de classificação tributária criado pela Reforma para IBS/CBS/IS</a:t>
            </a:r>
            <a:endParaRPr lang="en-US" dirty="0"/>
          </a:p>
        </p:txBody>
      </p:sp>
      <p:sp>
        <p:nvSpPr>
          <p:cNvPr id="20" name="Shape 14"/>
          <p:cNvSpPr/>
          <p:nvPr/>
        </p:nvSpPr>
        <p:spPr>
          <a:xfrm>
            <a:off x="6126480" y="402336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15"/>
          <p:cNvSpPr/>
          <p:nvPr/>
        </p:nvSpPr>
        <p:spPr>
          <a:xfrm>
            <a:off x="6382512" y="4279392"/>
            <a:ext cx="502920" cy="502920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4407408"/>
            <a:ext cx="246888" cy="24688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382512" y="4892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NBS — Nomenclatura Brasileira de Serviços, campo obrigatório na NFS-e</a:t>
            </a:r>
            <a:endParaRPr lang="en-US" dirty="0"/>
          </a:p>
        </p:txBody>
      </p:sp>
      <p:sp>
        <p:nvSpPr>
          <p:cNvPr id="24" name="Text 1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5" name="Text 1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  <p:pic>
        <p:nvPicPr>
          <p:cNvPr id="27" name="Imagem 2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4E31ED9-F8BD-D67F-C506-C3C6569352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DOCUMENTOS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documentos fiscais eletrônicos em jogo</a:t>
            </a:r>
            <a:endParaRPr lang="en-US" sz="2700" dirty="0"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804672" y="2084832"/>
            <a:ext cx="502920" cy="502920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212848"/>
            <a:ext cx="246888" cy="2468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04672" y="26974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NF-e (Modelo 55) — mercadorias e produtos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6126480" y="182880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6382512" y="2084832"/>
            <a:ext cx="502920" cy="502920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28" y="2212848"/>
            <a:ext cx="246888" cy="2468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82512" y="26974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NFC-e (Modelo 65) — venda a consumidor final, varejo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02336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804672" y="4279392"/>
            <a:ext cx="502920" cy="502920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4407408"/>
            <a:ext cx="246888" cy="24688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04672" y="4892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NFS-e — prestação de serviços, em processo de nacionalização</a:t>
            </a:r>
            <a:endParaRPr lang="en-US" dirty="0"/>
          </a:p>
        </p:txBody>
      </p:sp>
      <p:sp>
        <p:nvSpPr>
          <p:cNvPr id="20" name="Shape 14"/>
          <p:cNvSpPr/>
          <p:nvPr/>
        </p:nvSpPr>
        <p:spPr>
          <a:xfrm>
            <a:off x="6126480" y="4023360"/>
            <a:ext cx="51663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15"/>
          <p:cNvSpPr/>
          <p:nvPr/>
        </p:nvSpPr>
        <p:spPr>
          <a:xfrm>
            <a:off x="6382512" y="4279392"/>
            <a:ext cx="502920" cy="502920"/>
          </a:xfrm>
          <a:prstGeom prst="ellipse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528" y="4407408"/>
            <a:ext cx="246888" cy="24688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382512" y="4892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CT-e — conhecimento de transporte eletrônico</a:t>
            </a:r>
            <a:endParaRPr lang="en-US" dirty="0"/>
          </a:p>
        </p:txBody>
      </p:sp>
      <p:sp>
        <p:nvSpPr>
          <p:cNvPr id="24" name="Text 17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6E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Ato Conjunto RFB/CGIBS nº 1/2025 e notas técnicas específicas</a:t>
            </a:r>
            <a:endParaRPr lang="en-US" sz="850" dirty="0"/>
          </a:p>
        </p:txBody>
      </p:sp>
      <p:sp>
        <p:nvSpPr>
          <p:cNvPr id="25" name="Text 18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6" name="Text 19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  <p:pic>
        <p:nvPicPr>
          <p:cNvPr id="28" name="Imagem 2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3602371A-C3F9-92A6-EDC4-F91696427A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PADRONIZAÇÃO NACIONAL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NFS-e Nacional: do município ao padrão único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5166360" cy="37490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548640" y="164592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548640" y="2011680"/>
            <a:ext cx="5166360" cy="411480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914400" y="181051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14400" y="2606040"/>
            <a:ext cx="4434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dirty="0">
              <a:solidFill>
                <a:srgbClr val="1E1E1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de 100 layouts municipais diferentes, cada prefeitura com sua própria regra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126480" y="1645920"/>
            <a:ext cx="5166360" cy="37490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4" name="Shape 11"/>
          <p:cNvSpPr/>
          <p:nvPr/>
        </p:nvSpPr>
        <p:spPr>
          <a:xfrm>
            <a:off x="6126480" y="164592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2"/>
          <p:cNvSpPr/>
          <p:nvPr/>
        </p:nvSpPr>
        <p:spPr>
          <a:xfrm>
            <a:off x="6126480" y="2011680"/>
            <a:ext cx="5166360" cy="411480"/>
          </a:xfrm>
          <a:prstGeom prst="rect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92240" y="181051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DEPOIS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6492240" y="2606040"/>
            <a:ext cx="4434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dirty="0">
              <a:solidFill>
                <a:srgbClr val="1E1E1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err="1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Emissor</a:t>
            </a: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Nacional único, dados centralizados no Ambiente de Dados Nacional (ADN)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548640" y="5559552"/>
            <a:ext cx="11064240" cy="502920"/>
          </a:xfrm>
          <a:prstGeom prst="roundRect">
            <a:avLst>
              <a:gd name="adj" fmla="val 12727"/>
            </a:avLst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5682996"/>
            <a:ext cx="256032" cy="25603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143000" y="5559552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vigente: 1º/11/2026. A Resolução CGSN nº 189/2026 (que previa 1º/09/2026) foi revogada pela Resolução CGSN nº 191/2026, que adiou o prazo.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pic>
        <p:nvPicPr>
          <p:cNvPr id="24" name="Imagem 2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CA9839C-2467-5C21-7D6C-1C7029751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COMECEM AGORA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de revisão cadastral e de documentos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548640" y="2171700"/>
            <a:ext cx="457200" cy="457200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548640" y="21717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207008" y="2011680"/>
            <a:ext cx="10405872" cy="777240"/>
          </a:xfrm>
          <a:prstGeom prst="roundRect">
            <a:avLst>
              <a:gd name="adj" fmla="val 7059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1463040" y="201168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NCM de todos os produtos ativos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548640" y="3113532"/>
            <a:ext cx="457200" cy="457200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548640" y="31135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207008" y="2953512"/>
            <a:ext cx="10405872" cy="777240"/>
          </a:xfrm>
          <a:prstGeom prst="roundRect">
            <a:avLst>
              <a:gd name="adj" fmla="val 7059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1463040" y="2953512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NBS de todos os serviços prestados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548640" y="4055364"/>
            <a:ext cx="457200" cy="457200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548640" y="40553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1207008" y="3895344"/>
            <a:ext cx="10405872" cy="777240"/>
          </a:xfrm>
          <a:prstGeom prst="roundRect">
            <a:avLst>
              <a:gd name="adj" fmla="val 7059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1463040" y="3895344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cClassTrib aplicável a cada operação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548640" y="4997196"/>
            <a:ext cx="457200" cy="457200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/>
          <p:nvPr/>
        </p:nvSpPr>
        <p:spPr>
          <a:xfrm>
            <a:off x="548640" y="49971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1207008" y="4837176"/>
            <a:ext cx="10405872" cy="777240"/>
          </a:xfrm>
          <a:prstGeom prst="roundRect">
            <a:avLst>
              <a:gd name="adj" fmla="val 7059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1463040" y="4837176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 adaptação do sistema de emissão à NFS-e Nacional (prazo: 1º/11/2026)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TÉCNICO — SPLIT PAYMENT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Payment: o que é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11064240" cy="3383280"/>
          </a:xfrm>
          <a:prstGeom prst="roundRect">
            <a:avLst>
              <a:gd name="adj" fmla="val 2703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33172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4400" y="3017520"/>
            <a:ext cx="10332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Previsto nos arts. 31 a 35 da LC 214/2025. Consiste na segregação automatizada, pelo sistema financeiro, do valor de IBS e CBS incidente sobre a operação, no momento da liquidação financeira — destinando o tributo ao Fisco e repassando o valor líquido ao fornecedor.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214/2025, arts. 31 a 35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50" dirty="0"/>
          </a:p>
        </p:txBody>
      </p:sp>
      <p:pic>
        <p:nvPicPr>
          <p:cNvPr id="14" name="Imagem 1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D503309-4694-B92B-9E22-403DC087D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PASSO A PASSO TÉCNICO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funciona o fluxo, passo a passo</a:t>
            </a:r>
            <a:endParaRPr lang="en-US" sz="2700" dirty="0"/>
          </a:p>
        </p:txBody>
      </p:sp>
      <p:sp>
        <p:nvSpPr>
          <p:cNvPr id="8" name="Shape 5"/>
          <p:cNvSpPr/>
          <p:nvPr/>
        </p:nvSpPr>
        <p:spPr>
          <a:xfrm>
            <a:off x="548640" y="1993392"/>
            <a:ext cx="457200" cy="457200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548640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207008" y="1828800"/>
            <a:ext cx="10405872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463040" y="1828800"/>
            <a:ext cx="9966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 é realizada e o documento fiscal é emitido, com IBS/CBS destacados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548640" y="2898648"/>
            <a:ext cx="457200" cy="457200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548640" y="2898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1207008" y="2734056"/>
            <a:ext cx="10405872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1463040" y="2734056"/>
            <a:ext cx="9966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paga através do sistema financeiro (cartão, Pix, boleto etc.)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548640" y="3803904"/>
            <a:ext cx="457200" cy="457200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4"/>
          <p:cNvSpPr/>
          <p:nvPr/>
        </p:nvSpPr>
        <p:spPr>
          <a:xfrm>
            <a:off x="548640" y="38039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1207008" y="3639312"/>
            <a:ext cx="10405872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1463040" y="3639312"/>
            <a:ext cx="9966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financeiro identifica o valor de IBS/CBS a partir dos dados da operação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548640" y="4709160"/>
            <a:ext cx="457200" cy="457200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/>
          <p:nvPr/>
        </p:nvSpPr>
        <p:spPr>
          <a:xfrm>
            <a:off x="548640" y="4709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1207008" y="4544568"/>
            <a:ext cx="10405872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Text 20"/>
          <p:cNvSpPr/>
          <p:nvPr/>
        </p:nvSpPr>
        <p:spPr>
          <a:xfrm>
            <a:off x="1463040" y="4544568"/>
            <a:ext cx="9966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do tributo é segregado e destinado ao Fisco no ato da liquidação</a:t>
            </a:r>
            <a:endParaRPr lang="en-US" dirty="0"/>
          </a:p>
        </p:txBody>
      </p:sp>
      <p:sp>
        <p:nvSpPr>
          <p:cNvPr id="24" name="Shape 21"/>
          <p:cNvSpPr/>
          <p:nvPr/>
        </p:nvSpPr>
        <p:spPr>
          <a:xfrm>
            <a:off x="548640" y="5614416"/>
            <a:ext cx="457200" cy="457200"/>
          </a:xfrm>
          <a:prstGeom prst="ellipse">
            <a:avLst/>
          </a:prstGeom>
          <a:solidFill>
            <a:srgbClr val="09417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2"/>
          <p:cNvSpPr/>
          <p:nvPr/>
        </p:nvSpPr>
        <p:spPr>
          <a:xfrm>
            <a:off x="548640" y="5614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1207008" y="5449824"/>
            <a:ext cx="10405872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Text 24"/>
          <p:cNvSpPr/>
          <p:nvPr/>
        </p:nvSpPr>
        <p:spPr>
          <a:xfrm>
            <a:off x="1463040" y="5449824"/>
            <a:ext cx="9966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fornecedor recebe apenas o valor líquido da venda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6E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214/2025, arts. 31 a 35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50" dirty="0"/>
          </a:p>
        </p:txBody>
      </p:sp>
      <p:pic>
        <p:nvPicPr>
          <p:cNvPr id="32" name="Imagem 31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1EAA0E5-B611-DB1B-22CA-6CA82CB40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MODALIDADES PREVISTAS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Modalidades previstas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5166360" cy="36576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548640" y="192024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548640" y="2286000"/>
            <a:ext cx="5166360" cy="411480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914400" y="208483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SIMPLIFICADA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14400" y="2880360"/>
            <a:ext cx="4434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segregação automática de valor com regras mais diretas, para operações e meios de pagamento padronizados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126480" y="1920240"/>
            <a:ext cx="5166360" cy="36576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6126480" y="192024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2"/>
          <p:cNvSpPr/>
          <p:nvPr/>
        </p:nvSpPr>
        <p:spPr>
          <a:xfrm>
            <a:off x="6126480" y="2286000"/>
            <a:ext cx="5166360" cy="411480"/>
          </a:xfrm>
          <a:prstGeom prst="rect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92240" y="208483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AVANÇADA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6492240" y="2880360"/>
            <a:ext cx="4434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automático dos tributos e compensações em tempo real, para operações mais complexas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50" dirty="0"/>
          </a:p>
        </p:txBody>
      </p:sp>
      <p:pic>
        <p:nvPicPr>
          <p:cNvPr id="21" name="Imagem 2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AF21017-7410-4AAB-00D8-1AD5FB5E4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DIDÁTICO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numérico — didático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5166360" cy="3566160"/>
          </a:xfrm>
          <a:prstGeom prst="roundRect">
            <a:avLst>
              <a:gd name="adj" fmla="val 2564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868680" y="2103120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HOJE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68680" y="278892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Venda: R$ 1.000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68680" y="356616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Empresa recebe: R$ 1.000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68680" y="434340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Imposto: recolhido depois, no vencimento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126480" y="1828800"/>
            <a:ext cx="5166360" cy="3566160"/>
          </a:xfrm>
          <a:prstGeom prst="roundRect">
            <a:avLst>
              <a:gd name="adj" fmla="val 2564"/>
            </a:avLst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6446520" y="2103120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SPLIT PAYMENT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46520" y="278892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7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Venda: R$ 1.000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446520" y="356616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7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Empresa recebe: R$ 800 (líquido)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46520" y="4343400"/>
            <a:ext cx="4526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7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Imposto: R$ 200 já recolhido na hora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48640" y="55321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AEB9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ilustrativos, apenas para fins didáticos — não representam alíquotas oficiais da Reforma.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850" dirty="0"/>
          </a:p>
        </p:txBody>
      </p:sp>
      <p:pic>
        <p:nvPicPr>
          <p:cNvPr id="21" name="Imagem 20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70DACCD-5F05-1D24-83D1-6144CCD8A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PAUTA DE REUNIÃO COM O CLIENTE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Impacto na gestão financeira do cliente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49808" y="22448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36372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19202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Redução do capital de giro disponível — o "colchão" do prazo de recolhimento desaparece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548640" y="32918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49808" y="36164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735324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32918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 de NCM, CST e cClassTrib passam a afetar o valor recebido, não só a apuração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6634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749808" y="49880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106924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63040" y="46634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Descontos, devoluções e cancelamentos precisam refletir corretamente nos documentos e no financeiro</a:t>
            </a: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1" name="Text 15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50" dirty="0"/>
          </a:p>
        </p:txBody>
      </p:sp>
      <p:pic>
        <p:nvPicPr>
          <p:cNvPr id="23" name="Imagem 2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E3474D51-66CD-3A30-D4C8-D1B6F583F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TÉCNICO — RAD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RAD: o que é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11064240" cy="3566160"/>
          </a:xfrm>
          <a:prstGeom prst="roundRect">
            <a:avLst>
              <a:gd name="adj" fmla="val 2564"/>
            </a:avLst>
          </a:prstGeom>
          <a:solidFill>
            <a:srgbClr val="072F5C"/>
          </a:solidFill>
          <a:ln w="9525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33172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4400" y="3017520"/>
            <a:ext cx="10332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Recolhimento pelo Adquirente. Previsto no art. 36 da LC 214/2025 e regulamentado pelo Decreto nº 12.955/2026 (por enquanto, apenas para a CBS). É uma via alternativa ao Split Payment: em vez do sistema financeiro segregar o valor, é o próprio comprador, sujeito ao regime regular, quem recolhe o IBS/CBS da operação — extinguindo o débito do fornecedor.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214/2025, art. 36; Decreto nº 12.955/2026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AEC2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  <p:pic>
        <p:nvPicPr>
          <p:cNvPr id="14" name="Imagem 1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B4BA483-F163-618E-A51C-A17DD86B2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CONDIÇÕES DE APLICAÇÃO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o RAD se aplica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49808" y="22448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36372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19202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instrumento de pagamento usado não permite a segregação automática do Split Payment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548640" y="32918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49808" y="36164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735324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32918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comprador está sujeito ao regime regular de apuração do IBS e da CBS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4663440"/>
            <a:ext cx="1106424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749808" y="4988052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106924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63040" y="4663440"/>
            <a:ext cx="9784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recolhimento pelo comprador pode antecipar a habilitação do crédito tributário da compra</a:t>
            </a: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6E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214/2025, art. 36</a:t>
            </a:r>
            <a:endParaRPr lang="en-US" sz="850" dirty="0"/>
          </a:p>
        </p:txBody>
      </p:sp>
      <p:sp>
        <p:nvSpPr>
          <p:cNvPr id="21" name="Text 15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2" name="Text 16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50" dirty="0"/>
          </a:p>
        </p:txBody>
      </p:sp>
      <p:pic>
        <p:nvPicPr>
          <p:cNvPr id="24" name="Imagem 2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59584616-33E3-6677-31C2-44650BC133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COMPARATIVO TÉCNICO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 x Split Payment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5166360" cy="3703320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548640" y="187452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548640" y="2240280"/>
            <a:ext cx="5166360" cy="411480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914400" y="203911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PAYMENT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14400" y="2834640"/>
            <a:ext cx="44348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segrega: </a:t>
            </a: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financeiro, no momento da liquidação, de forma automática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126480" y="1874520"/>
            <a:ext cx="5166360" cy="3703320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6126480" y="1874520"/>
            <a:ext cx="5166360" cy="777240"/>
          </a:xfrm>
          <a:prstGeom prst="roundRect">
            <a:avLst>
              <a:gd name="adj" fmla="val 11765"/>
            </a:avLst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2"/>
          <p:cNvSpPr/>
          <p:nvPr/>
        </p:nvSpPr>
        <p:spPr>
          <a:xfrm>
            <a:off x="6126480" y="2240280"/>
            <a:ext cx="5166360" cy="411480"/>
          </a:xfrm>
          <a:prstGeom prst="rect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6492240" y="203911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F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6492240" y="2834640"/>
            <a:ext cx="44348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segrega: </a:t>
            </a: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próprio comprador, sujeito ao regime regular, quando o meio de pagamento não permite segregação automática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48640" y="62727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6E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legal: LC 214/2025, arts. 31 a 36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850" dirty="0"/>
          </a:p>
        </p:txBody>
      </p:sp>
      <p:pic>
        <p:nvPicPr>
          <p:cNvPr id="22" name="Imagem 21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3DA762F7-25CD-06DA-24E5-C68F7A5E2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CENÁRIO PRÁTICO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de aplicação do RAD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072F5C"/>
          </a:solidFill>
          <a:ln w="7620">
            <a:solidFill>
              <a:srgbClr val="B08F4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822960" y="17830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dirty="0">
                <a:solidFill>
                  <a:srgbClr val="D8C4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indústria vende insumos para uma empresa do regime regular, mas recebe o pagamento por um instrumento que não realiza a segregação automática do Split Payment (ex.: pagamento direto fora do sistema financeiro integrado).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548640" y="3017520"/>
            <a:ext cx="384048" cy="38404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548640" y="3017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1115568" y="2880360"/>
            <a:ext cx="10497312" cy="658368"/>
          </a:xfrm>
          <a:prstGeom prst="roundRect">
            <a:avLst>
              <a:gd name="adj" fmla="val 8333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1371600" y="2880360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comprador, sujeito ao regime regular, calcula o IBS/CBS da operação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548640" y="3803904"/>
            <a:ext cx="384048" cy="38404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548640" y="3803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115568" y="3666744"/>
            <a:ext cx="10497312" cy="658368"/>
          </a:xfrm>
          <a:prstGeom prst="roundRect">
            <a:avLst>
              <a:gd name="adj" fmla="val 8333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1371600" y="3666744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comprador recolhe esse valor diretamente ao Fisco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548640" y="4590288"/>
            <a:ext cx="384048" cy="38404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548640" y="4590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1115568" y="4453128"/>
            <a:ext cx="10497312" cy="658368"/>
          </a:xfrm>
          <a:prstGeom prst="roundRect">
            <a:avLst>
              <a:gd name="adj" fmla="val 8333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/>
          <p:nvPr/>
        </p:nvSpPr>
        <p:spPr>
          <a:xfrm>
            <a:off x="1371600" y="4453128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recolhimento extingue o débito do fornecedor relativo à operação</a:t>
            </a:r>
            <a:endParaRPr lang="en-US" dirty="0"/>
          </a:p>
        </p:txBody>
      </p:sp>
      <p:sp>
        <p:nvSpPr>
          <p:cNvPr id="21" name="Shape 18"/>
          <p:cNvSpPr/>
          <p:nvPr/>
        </p:nvSpPr>
        <p:spPr>
          <a:xfrm>
            <a:off x="548640" y="5376672"/>
            <a:ext cx="384048" cy="38404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548640" y="53766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1115568" y="5239512"/>
            <a:ext cx="10497312" cy="658368"/>
          </a:xfrm>
          <a:prstGeom prst="roundRect">
            <a:avLst>
              <a:gd name="adj" fmla="val 8333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/>
          <p:nvPr/>
        </p:nvSpPr>
        <p:spPr>
          <a:xfrm>
            <a:off x="1371600" y="5239512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fornecedor recebe o valor líquido da venda, como no Split Payment</a:t>
            </a: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50" dirty="0"/>
          </a:p>
        </p:txBody>
      </p:sp>
      <p:pic>
        <p:nvPicPr>
          <p:cNvPr id="28" name="Imagem 2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62541E4B-F348-9DAB-44FE-F883A01FFD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EFEITO DOMINÓ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o cadastro errado quebra a cadeia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2377440"/>
            <a:ext cx="2251710" cy="2377440"/>
          </a:xfrm>
          <a:prstGeom prst="roundRect">
            <a:avLst>
              <a:gd name="adj" fmla="val 324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903" y="2606040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5800" y="3108960"/>
            <a:ext cx="197739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NCM / NBS / cClassTrib errado</a:t>
            </a:r>
            <a:endParaRPr lang="en-US" dirty="0"/>
          </a:p>
        </p:txBody>
      </p:sp>
      <p:sp>
        <p:nvSpPr>
          <p:cNvPr id="11" name="Shape 7"/>
          <p:cNvSpPr/>
          <p:nvPr/>
        </p:nvSpPr>
        <p:spPr>
          <a:xfrm>
            <a:off x="2818638" y="3419856"/>
            <a:ext cx="292608" cy="29260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790" y="3493008"/>
            <a:ext cx="146304" cy="146304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257550" y="2377440"/>
            <a:ext cx="2251710" cy="2377440"/>
          </a:xfrm>
          <a:prstGeom prst="roundRect">
            <a:avLst>
              <a:gd name="adj" fmla="val 324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8813" y="2606040"/>
            <a:ext cx="329184" cy="32918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394710" y="3108960"/>
            <a:ext cx="197739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de IBS e CBS calculado incorretamente</a:t>
            </a:r>
            <a:endParaRPr lang="en-US" dirty="0"/>
          </a:p>
        </p:txBody>
      </p:sp>
      <p:sp>
        <p:nvSpPr>
          <p:cNvPr id="16" name="Shape 10"/>
          <p:cNvSpPr/>
          <p:nvPr/>
        </p:nvSpPr>
        <p:spPr>
          <a:xfrm>
            <a:off x="5527548" y="3419856"/>
            <a:ext cx="292608" cy="29260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0700" y="3493008"/>
            <a:ext cx="146304" cy="146304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5966460" y="2377440"/>
            <a:ext cx="2251710" cy="2377440"/>
          </a:xfrm>
          <a:prstGeom prst="roundRect">
            <a:avLst>
              <a:gd name="adj" fmla="val 3249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723" y="2606040"/>
            <a:ext cx="329184" cy="329184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103620" y="3108960"/>
            <a:ext cx="197739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Payment segrega o valor errado</a:t>
            </a:r>
            <a:endParaRPr lang="en-US" dirty="0"/>
          </a:p>
        </p:txBody>
      </p:sp>
      <p:sp>
        <p:nvSpPr>
          <p:cNvPr id="21" name="Shape 13"/>
          <p:cNvSpPr/>
          <p:nvPr/>
        </p:nvSpPr>
        <p:spPr>
          <a:xfrm>
            <a:off x="8236458" y="3419856"/>
            <a:ext cx="292608" cy="292608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9610" y="3493008"/>
            <a:ext cx="146304" cy="146304"/>
          </a:xfrm>
          <a:prstGeom prst="rect">
            <a:avLst/>
          </a:prstGeom>
        </p:spPr>
      </p:pic>
      <p:sp>
        <p:nvSpPr>
          <p:cNvPr id="23" name="Shape 14"/>
          <p:cNvSpPr/>
          <p:nvPr/>
        </p:nvSpPr>
        <p:spPr>
          <a:xfrm>
            <a:off x="8675370" y="2377440"/>
            <a:ext cx="2251710" cy="2377440"/>
          </a:xfrm>
          <a:prstGeom prst="roundRect">
            <a:avLst>
              <a:gd name="adj" fmla="val 3249"/>
            </a:avLst>
          </a:prstGeom>
          <a:solidFill>
            <a:srgbClr val="09417D"/>
          </a:solidFill>
          <a:ln/>
          <a:effectLst>
            <a:outerShdw blurRad="1143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6633" y="2606040"/>
            <a:ext cx="329184" cy="329184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8812530" y="3108960"/>
            <a:ext cx="197739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 do comprador sai incorreto — e o RAD pode ser indeferido</a:t>
            </a:r>
            <a:endParaRPr lang="en-US" dirty="0"/>
          </a:p>
        </p:txBody>
      </p:sp>
      <p:sp>
        <p:nvSpPr>
          <p:cNvPr id="26" name="Text 16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7" name="Text 17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50" dirty="0"/>
          </a:p>
        </p:txBody>
      </p:sp>
      <p:pic>
        <p:nvPicPr>
          <p:cNvPr id="29" name="Imagem 2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D92D5C4E-EE8F-EF7F-752D-CED54E2715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0213848" y="128016"/>
            <a:ext cx="1563624" cy="691882"/>
          </a:xfrm>
          <a:prstGeom prst="roundRect">
            <a:avLst>
              <a:gd name="adj" fmla="val 7930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CONSOLIDANDO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941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isso muda a rotina do contador</a:t>
            </a:r>
            <a:endParaRPr lang="en-US" sz="2700" dirty="0"/>
          </a:p>
        </p:txBody>
      </p:sp>
      <p:sp>
        <p:nvSpPr>
          <p:cNvPr id="8" name="Shape 5"/>
          <p:cNvSpPr/>
          <p:nvPr/>
        </p:nvSpPr>
        <p:spPr>
          <a:xfrm>
            <a:off x="548640" y="1783080"/>
            <a:ext cx="110642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749808" y="1984248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103120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1783080"/>
            <a:ext cx="9784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Deixa de ser análise de janeiro — passa a ser decisão de setembro, todo ano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548640" y="2825496"/>
            <a:ext cx="110642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749808" y="3026664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145536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2825496"/>
            <a:ext cx="9784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de produtos e serviços vira rotina de revisão periódica, não tarefa única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548640" y="3867912"/>
            <a:ext cx="110642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749808" y="4069080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187952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63040" y="3867912"/>
            <a:ext cx="9784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de caixa do cliente precisa ser acompanhado com a lógica do Split Payment/RAD embutida</a:t>
            </a:r>
            <a:endParaRPr lang="en-US" dirty="0"/>
          </a:p>
        </p:txBody>
      </p:sp>
      <p:sp>
        <p:nvSpPr>
          <p:cNvPr id="20" name="Shape 14"/>
          <p:cNvSpPr/>
          <p:nvPr/>
        </p:nvSpPr>
        <p:spPr>
          <a:xfrm>
            <a:off x="548640" y="4910328"/>
            <a:ext cx="110642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blurRad="1143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15"/>
          <p:cNvSpPr/>
          <p:nvPr/>
        </p:nvSpPr>
        <p:spPr>
          <a:xfrm>
            <a:off x="749808" y="5111496"/>
            <a:ext cx="493776" cy="493776"/>
          </a:xfrm>
          <a:prstGeom prst="ellipse">
            <a:avLst/>
          </a:prstGeom>
          <a:solidFill>
            <a:srgbClr val="F6F0E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230368"/>
            <a:ext cx="256032" cy="25603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63040" y="4910328"/>
            <a:ext cx="9784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escritório precisa saber, por cliente, qual mecanismo de recolhimento se aplica a cada operação</a:t>
            </a:r>
            <a:endParaRPr lang="en-US" dirty="0"/>
          </a:p>
        </p:txBody>
      </p:sp>
      <p:sp>
        <p:nvSpPr>
          <p:cNvPr id="24" name="Text 17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25" name="Text 18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50" dirty="0"/>
          </a:p>
        </p:txBody>
      </p:sp>
      <p:pic>
        <p:nvPicPr>
          <p:cNvPr id="27" name="Imagem 2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7694B61-E3E8-4B09-6684-32D86CD582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F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 PARA O ESCRITÓRIO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técnico integrado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548640" y="1883664"/>
            <a:ext cx="420624" cy="420624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548640" y="1883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170432" y="1783080"/>
            <a:ext cx="10442448" cy="621792"/>
          </a:xfrm>
          <a:prstGeom prst="roundRect">
            <a:avLst>
              <a:gd name="adj" fmla="val 8824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/>
          <p:nvPr/>
        </p:nvSpPr>
        <p:spPr>
          <a:xfrm>
            <a:off x="1417320" y="1783080"/>
            <a:ext cx="10012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Puro ou Híbrido decidido e formalizado no prazo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548640" y="2596896"/>
            <a:ext cx="420624" cy="420624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548640" y="25968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170432" y="2496312"/>
            <a:ext cx="10442448" cy="621792"/>
          </a:xfrm>
          <a:prstGeom prst="roundRect">
            <a:avLst>
              <a:gd name="adj" fmla="val 8824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/>
          <p:nvPr/>
        </p:nvSpPr>
        <p:spPr>
          <a:xfrm>
            <a:off x="1417320" y="2496312"/>
            <a:ext cx="10012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de produtos (NCM/CEST/cClassTrib) revisado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548640" y="3310128"/>
            <a:ext cx="420624" cy="420624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/>
          <p:nvPr/>
        </p:nvSpPr>
        <p:spPr>
          <a:xfrm>
            <a:off x="548640" y="33101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1170432" y="3209544"/>
            <a:ext cx="10442448" cy="621792"/>
          </a:xfrm>
          <a:prstGeom prst="roundRect">
            <a:avLst>
              <a:gd name="adj" fmla="val 8824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/>
          <p:nvPr/>
        </p:nvSpPr>
        <p:spPr>
          <a:xfrm>
            <a:off x="1417320" y="3209544"/>
            <a:ext cx="10012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de serviços (NBS) revisado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548640" y="4023360"/>
            <a:ext cx="420624" cy="420624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/>
          <p:nvPr/>
        </p:nvSpPr>
        <p:spPr>
          <a:xfrm>
            <a:off x="548640" y="40233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1170432" y="3922776"/>
            <a:ext cx="10442448" cy="621792"/>
          </a:xfrm>
          <a:prstGeom prst="roundRect">
            <a:avLst>
              <a:gd name="adj" fmla="val 8824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/>
          <p:nvPr/>
        </p:nvSpPr>
        <p:spPr>
          <a:xfrm>
            <a:off x="1417320" y="3922776"/>
            <a:ext cx="10012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emissão adaptado à NFS-e Nacional</a:t>
            </a:r>
            <a:endParaRPr lang="en-US" dirty="0"/>
          </a:p>
        </p:txBody>
      </p:sp>
      <p:sp>
        <p:nvSpPr>
          <p:cNvPr id="23" name="Shape 20"/>
          <p:cNvSpPr/>
          <p:nvPr/>
        </p:nvSpPr>
        <p:spPr>
          <a:xfrm>
            <a:off x="548640" y="4736592"/>
            <a:ext cx="420624" cy="420624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/>
          <p:nvPr/>
        </p:nvSpPr>
        <p:spPr>
          <a:xfrm>
            <a:off x="548640" y="47365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1170432" y="4636008"/>
            <a:ext cx="10442448" cy="621792"/>
          </a:xfrm>
          <a:prstGeom prst="roundRect">
            <a:avLst>
              <a:gd name="adj" fmla="val 8824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3"/>
          <p:cNvSpPr/>
          <p:nvPr/>
        </p:nvSpPr>
        <p:spPr>
          <a:xfrm>
            <a:off x="1417320" y="4636008"/>
            <a:ext cx="10012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orientado sobre o impacto do Split Payment no capital de giro</a:t>
            </a:r>
            <a:endParaRPr lang="en-US" dirty="0"/>
          </a:p>
        </p:txBody>
      </p:sp>
      <p:sp>
        <p:nvSpPr>
          <p:cNvPr id="27" name="Shape 24"/>
          <p:cNvSpPr/>
          <p:nvPr/>
        </p:nvSpPr>
        <p:spPr>
          <a:xfrm>
            <a:off x="548640" y="5449824"/>
            <a:ext cx="420624" cy="420624"/>
          </a:xfrm>
          <a:prstGeom prst="ellipse">
            <a:avLst/>
          </a:prstGeom>
          <a:solidFill>
            <a:srgbClr val="B08F4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Text 25"/>
          <p:cNvSpPr/>
          <p:nvPr/>
        </p:nvSpPr>
        <p:spPr>
          <a:xfrm>
            <a:off x="548640" y="5449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2F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1170432" y="5349240"/>
            <a:ext cx="10442448" cy="621792"/>
          </a:xfrm>
          <a:prstGeom prst="roundRect">
            <a:avLst>
              <a:gd name="adj" fmla="val 8824"/>
            </a:avLst>
          </a:prstGeom>
          <a:solidFill>
            <a:srgbClr val="072F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7"/>
          <p:cNvSpPr/>
          <p:nvPr/>
        </p:nvSpPr>
        <p:spPr>
          <a:xfrm>
            <a:off x="1417320" y="5349240"/>
            <a:ext cx="10012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0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sujeitas ao RAD mapeadas, quando aplicável</a:t>
            </a: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548640" y="65471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 na Reforma Tributária</a:t>
            </a:r>
            <a:endParaRPr lang="en-US" sz="850" dirty="0"/>
          </a:p>
        </p:txBody>
      </p:sp>
      <p:sp>
        <p:nvSpPr>
          <p:cNvPr id="32" name="Text 29"/>
          <p:cNvSpPr/>
          <p:nvPr/>
        </p:nvSpPr>
        <p:spPr>
          <a:xfrm>
            <a:off x="11247120" y="6547104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0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850" dirty="0"/>
          </a:p>
        </p:txBody>
      </p:sp>
      <p:pic>
        <p:nvPicPr>
          <p:cNvPr id="34" name="Imagem 3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60FABD12-483D-A741-DA26-9D0217D2B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41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846956-F2A7-AD69-4A46-8B3A4EC5B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 0">
            <a:extLst>
              <a:ext uri="{FF2B5EF4-FFF2-40B4-BE49-F238E27FC236}">
                <a16:creationId xmlns:a16="http://schemas.microsoft.com/office/drawing/2014/main" id="{80F9B654-1595-547C-4C5C-C0B98F691D53}"/>
              </a:ext>
            </a:extLst>
          </p:cNvPr>
          <p:cNvSpPr txBox="1"/>
          <p:nvPr/>
        </p:nvSpPr>
        <p:spPr>
          <a:xfrm>
            <a:off x="972386" y="759940"/>
            <a:ext cx="10117473" cy="1440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09000"/>
              </a:lnSpc>
              <a:defRPr sz="10800">
                <a:solidFill>
                  <a:srgbClr val="FFFFFF"/>
                </a:solidFill>
                <a:latin typeface="Figtree Bold"/>
                <a:ea typeface="Figtree Bold"/>
                <a:cs typeface="Figtree Bold"/>
                <a:sym typeface="Figtree Bold"/>
              </a:defRPr>
            </a:lvl1pPr>
          </a:lstStyle>
          <a:p>
            <a:pPr algn="ctr" defTabSz="609630" hangingPunct="0">
              <a:defRPr/>
            </a:pPr>
            <a:r>
              <a:rPr lang="pt-BR" sz="4400" kern="0" dirty="0"/>
              <a:t>O SEU ESCRITÓRIO ESTÁ PRONTO PARA O MÊS SETEMBRO/2026?</a:t>
            </a: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65759836-EBBF-6C3E-CA83-0096D8608AA4}"/>
              </a:ext>
            </a:extLst>
          </p:cNvPr>
          <p:cNvSpPr/>
          <p:nvPr/>
        </p:nvSpPr>
        <p:spPr>
          <a:xfrm>
            <a:off x="261422" y="2767692"/>
            <a:ext cx="11302689" cy="248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09630" hangingPunct="0">
              <a:defRPr/>
            </a:pPr>
            <a:r>
              <a:rPr lang="en-US" sz="3600" b="1" kern="0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Concorra a 1 hora de conversa </a:t>
            </a:r>
            <a:r>
              <a:rPr lang="en-US" sz="3600" b="1" kern="0" dirty="0" err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estratégica</a:t>
            </a:r>
            <a:r>
              <a:rPr lang="en-US" sz="3600" b="1" kern="0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 individual </a:t>
            </a:r>
            <a:r>
              <a:rPr lang="en-US" sz="3600" b="1" kern="0" dirty="0" err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comigo</a:t>
            </a:r>
            <a:r>
              <a:rPr lang="en-US" sz="3600" b="1" kern="0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 </a:t>
            </a:r>
            <a:r>
              <a:rPr lang="en-US" sz="3600" b="1" kern="0" dirty="0" err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sobre</a:t>
            </a:r>
            <a:r>
              <a:rPr lang="en-US" sz="3600" b="1" kern="0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 a </a:t>
            </a:r>
            <a:r>
              <a:rPr lang="en-US" sz="3600" b="1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Calibri"/>
              </a:rPr>
              <a:t>REFORMA TRIBUTÁRIA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09DEAE2-E3D8-B5F5-64D5-6A98323EEC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263" y="3776329"/>
            <a:ext cx="2703719" cy="2703719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41205D26-923E-C1FA-4802-D7B0192A6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394" y="121353"/>
            <a:ext cx="1234440" cy="435850"/>
          </a:xfrm>
          <a:prstGeom prst="rect">
            <a:avLst/>
          </a:prstGeom>
        </p:spPr>
      </p:pic>
      <p:pic>
        <p:nvPicPr>
          <p:cNvPr id="7" name="Imagem 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2260C28-F95E-83FD-A5AC-136829D2AC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8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41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C1CABA-2723-B35E-2A31-A5A28B68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2" descr="Image 2">
            <a:extLst>
              <a:ext uri="{FF2B5EF4-FFF2-40B4-BE49-F238E27FC236}">
                <a16:creationId xmlns:a16="http://schemas.microsoft.com/office/drawing/2014/main" id="{D6413CED-4C16-A64B-AADA-B81E6872E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94" y="3767759"/>
            <a:ext cx="5250006" cy="2365596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Text 0">
            <a:extLst>
              <a:ext uri="{FF2B5EF4-FFF2-40B4-BE49-F238E27FC236}">
                <a16:creationId xmlns:a16="http://schemas.microsoft.com/office/drawing/2014/main" id="{1C56FB66-BF7E-7DE9-CAE3-C3337FC6C84B}"/>
              </a:ext>
            </a:extLst>
          </p:cNvPr>
          <p:cNvSpPr txBox="1"/>
          <p:nvPr/>
        </p:nvSpPr>
        <p:spPr>
          <a:xfrm>
            <a:off x="292608" y="857221"/>
            <a:ext cx="11564112" cy="1440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09000"/>
              </a:lnSpc>
              <a:defRPr sz="10800">
                <a:solidFill>
                  <a:srgbClr val="FFFFFF"/>
                </a:solidFill>
                <a:latin typeface="Figtree Bold"/>
                <a:ea typeface="Figtree Bold"/>
                <a:cs typeface="Figtree Bold"/>
                <a:sym typeface="Figtree Bold"/>
              </a:defRPr>
            </a:lvl1pPr>
          </a:lstStyle>
          <a:p>
            <a:pPr algn="ctr" defTabSz="609630" hangingPunct="0">
              <a:defRPr/>
            </a:pPr>
            <a:r>
              <a:rPr lang="pt-BR" sz="4400" kern="0" dirty="0"/>
              <a:t>SETEMBRO CHEGOU E A OPÇÃO DO SIMPLES NACIONAL PARA 2027 TAMBÉM</a:t>
            </a: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784B0934-543E-DEEF-D0A1-662DF9E8CB30}"/>
              </a:ext>
            </a:extLst>
          </p:cNvPr>
          <p:cNvSpPr/>
          <p:nvPr/>
        </p:nvSpPr>
        <p:spPr>
          <a:xfrm>
            <a:off x="423320" y="2841016"/>
            <a:ext cx="11302689" cy="248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3600" i="1" dirty="0">
                <a:solidFill>
                  <a:srgbClr val="0070C0"/>
                </a:solidFill>
              </a:rPr>
              <a:t>Ainda tem dúvidas de como realizar essa análise dos seus clientes?</a:t>
            </a:r>
            <a:endParaRPr lang="en-US" sz="11067" b="1" i="1" dirty="0">
              <a:solidFill>
                <a:srgbClr val="0070C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F2044F20-1A51-C76E-A32A-16DEC32CAF46}"/>
              </a:ext>
            </a:extLst>
          </p:cNvPr>
          <p:cNvSpPr/>
          <p:nvPr/>
        </p:nvSpPr>
        <p:spPr>
          <a:xfrm>
            <a:off x="423320" y="4826280"/>
            <a:ext cx="5266281" cy="248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3200" b="1" i="1" u="sng" dirty="0">
                <a:solidFill>
                  <a:schemeClr val="bg1"/>
                </a:solidFill>
              </a:rPr>
              <a:t>Imersão Simples Nacional na Reforma Tributária: Como preparar seus clientes ainda em 2026.</a:t>
            </a:r>
            <a:endParaRPr lang="en-US" sz="9200" b="1" i="1" u="sng" dirty="0">
              <a:solidFill>
                <a:schemeClr val="bg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206C46B8-9A0F-A697-3EBE-3A830FE55B69}"/>
              </a:ext>
            </a:extLst>
          </p:cNvPr>
          <p:cNvSpPr/>
          <p:nvPr/>
        </p:nvSpPr>
        <p:spPr>
          <a:xfrm>
            <a:off x="5951041" y="4646652"/>
            <a:ext cx="1626287" cy="489105"/>
          </a:xfrm>
          <a:prstGeom prst="right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0479" tIns="30479" rIns="30479" bIns="30479" numCol="1" spcCol="38100" rtlCol="0" anchor="ctr">
            <a:spAutoFit/>
          </a:bodyPr>
          <a:lstStyle/>
          <a:p>
            <a:pPr defTabSz="609630" hangingPunct="0"/>
            <a:endParaRPr lang="pt-BR" sz="120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2852ACD-7ACF-5511-4007-88359EA6B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833" y="3473479"/>
            <a:ext cx="2657856" cy="2705602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1D6699F2-B730-E6E9-8490-8853282FE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440" y="256032"/>
            <a:ext cx="1234440" cy="435850"/>
          </a:xfrm>
          <a:prstGeom prst="rect">
            <a:avLst/>
          </a:prstGeom>
        </p:spPr>
      </p:pic>
      <p:pic>
        <p:nvPicPr>
          <p:cNvPr id="6" name="Imagem 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F8226FE-5512-1E3B-2515-5C16A96CE4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916" y="5795732"/>
            <a:ext cx="934252" cy="9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3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2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4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97B5C688-9FE1-40D8-AE65-2DFF16CF5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344" y="1587308"/>
            <a:ext cx="4120444" cy="1818655"/>
          </a:xfrm>
        </p:spPr>
        <p:txBody>
          <a:bodyPr/>
          <a:lstStyle/>
          <a:p>
            <a:pPr algn="ctr"/>
            <a:r>
              <a:rPr lang="en-US" dirty="0"/>
              <a:t>Obrigada!</a:t>
            </a:r>
          </a:p>
        </p:txBody>
      </p:sp>
      <p:pic>
        <p:nvPicPr>
          <p:cNvPr id="7" name="Espaço Reservado para Imagem 30" descr="Desenho com traços pretos em fundo branco&#10;&#10;Descrição gerada automaticamente com confiança baixa">
            <a:extLst>
              <a:ext uri="{FF2B5EF4-FFF2-40B4-BE49-F238E27FC236}">
                <a16:creationId xmlns:a16="http://schemas.microsoft.com/office/drawing/2014/main" id="{88B23442-6B03-4811-B5A1-252E76F5D3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3" b="1163"/>
          <a:stretch>
            <a:fillRect/>
          </a:stretch>
        </p:blipFill>
        <p:spPr>
          <a:xfrm>
            <a:off x="7602865" y="4599784"/>
            <a:ext cx="414800" cy="414800"/>
          </a:xfrm>
          <a:prstGeom prst="ellipse">
            <a:avLst/>
          </a:prstGeom>
        </p:spPr>
      </p:pic>
      <p:sp>
        <p:nvSpPr>
          <p:cNvPr id="8" name="Espaço Reservado para Texto 8">
            <a:extLst>
              <a:ext uri="{FF2B5EF4-FFF2-40B4-BE49-F238E27FC236}">
                <a16:creationId xmlns:a16="http://schemas.microsoft.com/office/drawing/2014/main" id="{1460BF47-DF81-4F02-A3E0-3A3142D2D2FF}"/>
              </a:ext>
            </a:extLst>
          </p:cNvPr>
          <p:cNvSpPr txBox="1">
            <a:spLocks/>
          </p:cNvSpPr>
          <p:nvPr/>
        </p:nvSpPr>
        <p:spPr>
          <a:xfrm>
            <a:off x="8017668" y="4641988"/>
            <a:ext cx="2978019" cy="4872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Light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profa.patriciaalves</a:t>
            </a:r>
            <a:endParaRPr kumimoji="0" lang="pt-BR" altLang="pt-B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Light" pitchFamily="2" charset="0"/>
              <a:ea typeface="+mn-ea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Espaço Reservado para Imagem 32">
            <a:extLst>
              <a:ext uri="{FF2B5EF4-FFF2-40B4-BE49-F238E27FC236}">
                <a16:creationId xmlns:a16="http://schemas.microsoft.com/office/drawing/2014/main" id="{AA2267ED-BCA0-4087-995E-93E5BE74BE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2" b="1272"/>
          <a:stretch>
            <a:fillRect/>
          </a:stretch>
        </p:blipFill>
        <p:spPr>
          <a:xfrm>
            <a:off x="7604373" y="5166756"/>
            <a:ext cx="384047" cy="384675"/>
          </a:xfrm>
          <a:prstGeom prst="rect">
            <a:avLst/>
          </a:prstGeom>
        </p:spPr>
      </p:pic>
      <p:sp>
        <p:nvSpPr>
          <p:cNvPr id="11" name="Espaço Reservado para Texto 9">
            <a:extLst>
              <a:ext uri="{FF2B5EF4-FFF2-40B4-BE49-F238E27FC236}">
                <a16:creationId xmlns:a16="http://schemas.microsoft.com/office/drawing/2014/main" id="{1C5D8C8E-6EEE-4B55-97B4-C5E5AF59CB0D}"/>
              </a:ext>
            </a:extLst>
          </p:cNvPr>
          <p:cNvSpPr txBox="1">
            <a:spLocks/>
          </p:cNvSpPr>
          <p:nvPr/>
        </p:nvSpPr>
        <p:spPr>
          <a:xfrm>
            <a:off x="8017669" y="5166757"/>
            <a:ext cx="1800495" cy="3772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Light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patríciaalves</a:t>
            </a:r>
            <a:endParaRPr kumimoji="0" lang="pt-BR" altLang="pt-B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Light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Espaço Reservado para Imagem 5" descr="Mulher com vestido de terno e gravata&#10;&#10;Descrição gerada automaticamente">
            <a:extLst>
              <a:ext uri="{FF2B5EF4-FFF2-40B4-BE49-F238E27FC236}">
                <a16:creationId xmlns:a16="http://schemas.microsoft.com/office/drawing/2014/main" id="{E3E998BB-00AC-C2EE-A66E-349576F54E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4" b="16874"/>
          <a:stretch>
            <a:fillRect/>
          </a:stretch>
        </p:blipFill>
        <p:spPr>
          <a:xfrm>
            <a:off x="-2047" y="4288"/>
            <a:ext cx="6896100" cy="6853712"/>
          </a:xfrm>
        </p:spPr>
      </p:pic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E14657C2-1C74-9287-C324-931898373F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590" y="58379"/>
            <a:ext cx="934252" cy="934252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38050B1A-8032-E2F8-5009-677BE60EDC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239" y="1328735"/>
            <a:ext cx="2286000" cy="80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72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5652</Words>
  <Application>Microsoft Office PowerPoint</Application>
  <PresentationFormat>Widescreen</PresentationFormat>
  <Paragraphs>364</Paragraphs>
  <Slides>33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33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Cambria</vt:lpstr>
      <vt:lpstr>HelvLight</vt:lpstr>
      <vt:lpstr>Office Theme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Obrigada!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Simples Nacional na Reforma Tributária</dc:title>
  <dc:subject>PptxGenJS Presentation</dc:subject>
  <dc:creator>Patrícia Alves</dc:creator>
  <cp:lastModifiedBy>Patrícia Alves</cp:lastModifiedBy>
  <cp:revision>4</cp:revision>
  <dcterms:created xsi:type="dcterms:W3CDTF">2026-09-20T22:18:58Z</dcterms:created>
  <dcterms:modified xsi:type="dcterms:W3CDTF">2026-09-21T01:15:19Z</dcterms:modified>
</cp:coreProperties>
</file>