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45"/>
  </p:notesMasterIdLst>
  <p:sldIdLst>
    <p:sldId id="256" r:id="rId2"/>
    <p:sldId id="286" r:id="rId3"/>
    <p:sldId id="287" r:id="rId4"/>
    <p:sldId id="288" r:id="rId5"/>
    <p:sldId id="289" r:id="rId6"/>
    <p:sldId id="290" r:id="rId7"/>
    <p:sldId id="291" r:id="rId8"/>
    <p:sldId id="292" r:id="rId9"/>
    <p:sldId id="293" r:id="rId10"/>
    <p:sldId id="294" r:id="rId11"/>
    <p:sldId id="295" r:id="rId12"/>
    <p:sldId id="296" r:id="rId13"/>
    <p:sldId id="297" r:id="rId14"/>
    <p:sldId id="298" r:id="rId15"/>
    <p:sldId id="299" r:id="rId16"/>
    <p:sldId id="300" r:id="rId17"/>
    <p:sldId id="301" r:id="rId18"/>
    <p:sldId id="258" r:id="rId19"/>
    <p:sldId id="259" r:id="rId20"/>
    <p:sldId id="260" r:id="rId21"/>
    <p:sldId id="261" r:id="rId22"/>
    <p:sldId id="262" r:id="rId23"/>
    <p:sldId id="264" r:id="rId24"/>
    <p:sldId id="265" r:id="rId25"/>
    <p:sldId id="266" r:id="rId26"/>
    <p:sldId id="267" r:id="rId27"/>
    <p:sldId id="268" r:id="rId28"/>
    <p:sldId id="269" r:id="rId29"/>
    <p:sldId id="270" r:id="rId30"/>
    <p:sldId id="271" r:id="rId31"/>
    <p:sldId id="272" r:id="rId32"/>
    <p:sldId id="273" r:id="rId33"/>
    <p:sldId id="274" r:id="rId34"/>
    <p:sldId id="275" r:id="rId35"/>
    <p:sldId id="276" r:id="rId36"/>
    <p:sldId id="277" r:id="rId37"/>
    <p:sldId id="278" r:id="rId38"/>
    <p:sldId id="279" r:id="rId39"/>
    <p:sldId id="280" r:id="rId40"/>
    <p:sldId id="281" r:id="rId41"/>
    <p:sldId id="282" r:id="rId42"/>
    <p:sldId id="283" r:id="rId43"/>
    <p:sldId id="284" r:id="rId44"/>
  </p:sldIdLst>
  <p:sldSz cx="12192000" cy="6858000"/>
  <p:notesSz cx="6858000" cy="12192000"/>
  <p:embeddedFontLst>
    <p:embeddedFont>
      <p:font typeface="Cambria" panose="02040503050406030204" pitchFamily="18" charset="0"/>
      <p:regular r:id="rId46"/>
      <p:bold r:id="rId47"/>
      <p:italic r:id="rId48"/>
      <p:boldItalic r:id="rId49"/>
    </p:embeddedFont>
    <p:embeddedFont>
      <p:font typeface="Inter" panose="020B0604020202020204" charset="0"/>
      <p:bold r:id="rId50"/>
      <p:boldItalic r:id="rId51"/>
    </p:embeddedFont>
    <p:embeddedFont>
      <p:font typeface="Inter Medium" panose="020B0604020202020204" charset="0"/>
      <p:regular r:id="rId52"/>
      <p:bold r:id="rId53"/>
      <p:italic r:id="rId54"/>
      <p:boldItalic r:id="rId55"/>
    </p:embeddedFont>
    <p:embeddedFont>
      <p:font typeface="Inter SemiBold" panose="020B0604020202020204" charset="0"/>
      <p:regular r:id="rId56"/>
      <p:bold r:id="rId57"/>
      <p:italic r:id="rId58"/>
      <p:boldItalic r:id="rId5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60" roundtripDataSignature="AMtx7mi1vxziM3TVOJ6QGrSdfcbxtTYlo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008086D-55C0-40C3-9777-C1DC1986E1C0}">
  <a:tblStyle styleId="{D008086D-55C0-40C3-9777-C1DC1986E1C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2.fntdata"/><Relationship Id="rId50" Type="http://schemas.openxmlformats.org/officeDocument/2006/relationships/font" Target="fonts/font5.fntdata"/><Relationship Id="rId55" Type="http://schemas.openxmlformats.org/officeDocument/2006/relationships/font" Target="fonts/font10.fntdata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3" Type="http://schemas.openxmlformats.org/officeDocument/2006/relationships/font" Target="fonts/font8.fntdata"/><Relationship Id="rId58" Type="http://schemas.openxmlformats.org/officeDocument/2006/relationships/font" Target="fonts/font13.fntdata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3.fntdata"/><Relationship Id="rId56" Type="http://schemas.openxmlformats.org/officeDocument/2006/relationships/font" Target="fonts/font11.fntdata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font" Target="fonts/font6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1.fntdata"/><Relationship Id="rId59" Type="http://schemas.openxmlformats.org/officeDocument/2006/relationships/font" Target="fonts/font14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9.fntdata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4.fntdata"/><Relationship Id="rId57" Type="http://schemas.openxmlformats.org/officeDocument/2006/relationships/font" Target="fonts/font12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7.fntdata"/><Relationship Id="rId60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914400"/>
            <a:ext cx="4572225" cy="4572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" name="Google Shape;10;p1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1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g3fbb6112a74_0_3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5" name="Google Shape;35;g3fbb6112a74_0_395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g3fbb6112a74_0_395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18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3fbb6112a74_0_4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5" name="Google Shape;55;g3fbb6112a74_0_445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g3fbb6112a74_0_445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19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fbb6112a74_0_4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1" name="Google Shape;81;g3fbb6112a74_0_499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g3fbb6112a74_0_499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20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fbb6112a74_0_5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5" name="Google Shape;105;g3fbb6112a74_0_553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g3fbb6112a74_0_553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21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fbb6112a74_0_6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1" name="Google Shape;131;g3fbb6112a74_0_607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g3fbb6112a74_0_607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22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f8e8e7bb22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9" name="Google Shape;179;g3f8e8e7bb22_0_62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g3f8e8e7bb22_0_62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23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f8e8e7bb22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914400"/>
            <a:ext cx="4572300" cy="4572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3f8e8e7bb22_0_83:notes"/>
          <p:cNvSpPr txBox="1">
            <a:spLocks noGrp="1"/>
          </p:cNvSpPr>
          <p:nvPr>
            <p:ph type="body" idx="1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3f8e8e7bb22_0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914400"/>
            <a:ext cx="4572300" cy="4572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3f8e8e7bb22_0_99:notes"/>
          <p:cNvSpPr txBox="1">
            <a:spLocks noGrp="1"/>
          </p:cNvSpPr>
          <p:nvPr>
            <p:ph type="body" idx="1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3f8e8e7bb22_0_1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914400"/>
            <a:ext cx="4572300" cy="4572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3f8e8e7bb22_0_111:notes"/>
          <p:cNvSpPr txBox="1">
            <a:spLocks noGrp="1"/>
          </p:cNvSpPr>
          <p:nvPr>
            <p:ph type="body" idx="1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3f8e8e7bb22_0_1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914400"/>
            <a:ext cx="4572300" cy="4572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3f8e8e7bb22_0_139:notes"/>
          <p:cNvSpPr txBox="1">
            <a:spLocks noGrp="1"/>
          </p:cNvSpPr>
          <p:nvPr>
            <p:ph type="body" idx="1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3f8e8e7bb22_0_15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914400"/>
            <a:ext cx="4572300" cy="4572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3f8e8e7bb22_0_1543:notes"/>
          <p:cNvSpPr txBox="1">
            <a:spLocks noGrp="1"/>
          </p:cNvSpPr>
          <p:nvPr>
            <p:ph type="body" idx="1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3f8e8e7bb22_0_16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914400"/>
            <a:ext cx="4572300" cy="4572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3f8e8e7bb22_0_1679:notes"/>
          <p:cNvSpPr txBox="1">
            <a:spLocks noGrp="1"/>
          </p:cNvSpPr>
          <p:nvPr>
            <p:ph type="body" idx="1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g3f8e8e7bb22_0_17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914400"/>
            <a:ext cx="4572300" cy="4572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1" name="Google Shape;391;g3f8e8e7bb22_0_1741:notes"/>
          <p:cNvSpPr txBox="1">
            <a:spLocks noGrp="1"/>
          </p:cNvSpPr>
          <p:nvPr>
            <p:ph type="body" idx="1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3fbb6112a74_0_1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-635000" y="914400"/>
            <a:ext cx="8128000" cy="4572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Google Shape;396;g3fbb6112a74_0_154:notes"/>
          <p:cNvSpPr txBox="1">
            <a:spLocks noGrp="1"/>
          </p:cNvSpPr>
          <p:nvPr>
            <p:ph type="body" idx="1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g3fbb6112a74_0_2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-635000" y="914400"/>
            <a:ext cx="8128000" cy="4572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9" name="Google Shape;439;g3fbb6112a74_0_243:notes"/>
          <p:cNvSpPr txBox="1">
            <a:spLocks noGrp="1"/>
          </p:cNvSpPr>
          <p:nvPr>
            <p:ph type="body" idx="1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g3fbb6112a74_0_2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914400"/>
            <a:ext cx="4572300" cy="4572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5" name="Google Shape;475;g3fbb6112a74_0_280:notes"/>
          <p:cNvSpPr txBox="1">
            <a:spLocks noGrp="1"/>
          </p:cNvSpPr>
          <p:nvPr>
            <p:ph type="body" idx="1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g3fbb6112a74_0_2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914400"/>
            <a:ext cx="4572300" cy="4572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0" name="Google Shape;480;g3fbb6112a74_0_284:notes"/>
          <p:cNvSpPr txBox="1">
            <a:spLocks noGrp="1"/>
          </p:cNvSpPr>
          <p:nvPr>
            <p:ph type="body" idx="1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g3fbb6112a74_0_2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914400"/>
            <a:ext cx="4572300" cy="4572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5" name="Google Shape;485;g3fbb6112a74_0_292:notes"/>
          <p:cNvSpPr txBox="1">
            <a:spLocks noGrp="1"/>
          </p:cNvSpPr>
          <p:nvPr>
            <p:ph type="body" idx="1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g3fbb6112a74_0_2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914400"/>
            <a:ext cx="4572300" cy="4572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1" name="Google Shape;491;g3fbb6112a74_0_297:notes"/>
          <p:cNvSpPr txBox="1">
            <a:spLocks noGrp="1"/>
          </p:cNvSpPr>
          <p:nvPr>
            <p:ph type="body" idx="1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g3fbb9ea18d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914400"/>
            <a:ext cx="4572300" cy="4572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6" name="Google Shape;496;g3fbb9ea18dc_0_0:notes"/>
          <p:cNvSpPr txBox="1">
            <a:spLocks noGrp="1"/>
          </p:cNvSpPr>
          <p:nvPr>
            <p:ph type="body" idx="1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g3fbb9ea18dc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914400"/>
            <a:ext cx="4572300" cy="4572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4" name="Google Shape;504;g3fbb9ea18dc_0_4:notes"/>
          <p:cNvSpPr txBox="1">
            <a:spLocks noGrp="1"/>
          </p:cNvSpPr>
          <p:nvPr>
            <p:ph type="body" idx="1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g3fbb9ea18dc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-635000" y="914400"/>
            <a:ext cx="8128000" cy="4572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1" name="Google Shape;511;g3fbb9ea18dc_0_8:notes"/>
          <p:cNvSpPr txBox="1">
            <a:spLocks noGrp="1"/>
          </p:cNvSpPr>
          <p:nvPr>
            <p:ph type="body" idx="1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g3fbb9ea18dc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-635000" y="914400"/>
            <a:ext cx="8128000" cy="4572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6" name="Google Shape;516;g3fbb9ea18dc_0_19:notes"/>
          <p:cNvSpPr txBox="1">
            <a:spLocks noGrp="1"/>
          </p:cNvSpPr>
          <p:nvPr>
            <p:ph type="body" idx="1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g3fbb9ea18dc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-635000" y="914400"/>
            <a:ext cx="8128000" cy="4572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1" name="Google Shape;521;g3fbb9ea18dc_0_23:notes"/>
          <p:cNvSpPr txBox="1">
            <a:spLocks noGrp="1"/>
          </p:cNvSpPr>
          <p:nvPr>
            <p:ph type="body" idx="1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g3fbb6112a74_0_3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914400"/>
            <a:ext cx="4572300" cy="4572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6" name="Google Shape;526;g3fbb6112a74_0_338:notes"/>
          <p:cNvSpPr txBox="1">
            <a:spLocks noGrp="1"/>
          </p:cNvSpPr>
          <p:nvPr>
            <p:ph type="body" idx="1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g3fbb97b55ef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914400"/>
            <a:ext cx="4572300" cy="4572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8" name="Google Shape;558;g3fbb97b55ef_0_23:notes"/>
          <p:cNvSpPr txBox="1">
            <a:spLocks noGrp="1"/>
          </p:cNvSpPr>
          <p:nvPr>
            <p:ph type="body" idx="1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enerated (g3fbb66330b7_6_0)">
  <p:cSld name="Generated (g3fbb66330b7_6_0)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F3D"/>
        </a:soli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"/>
          <p:cNvSpPr txBox="1"/>
          <p:nvPr/>
        </p:nvSpPr>
        <p:spPr>
          <a:xfrm>
            <a:off x="0" y="502920"/>
            <a:ext cx="12191695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p1"/>
          <p:cNvSpPr txBox="1"/>
          <p:nvPr/>
        </p:nvSpPr>
        <p:spPr>
          <a:xfrm>
            <a:off x="0" y="896112"/>
            <a:ext cx="12191695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D9DEE6"/>
              </a:buClr>
              <a:buSzPts val="4400"/>
              <a:buFont typeface="Calibri"/>
              <a:buNone/>
            </a:pPr>
            <a:r>
              <a:rPr lang="en-US" sz="4400" b="1" i="0" u="none" strike="noStrike" cap="none">
                <a:solidFill>
                  <a:srgbClr val="D9DEE6"/>
                </a:solidFill>
                <a:latin typeface="Calibri"/>
                <a:ea typeface="Calibri"/>
                <a:cs typeface="Calibri"/>
                <a:sym typeface="Calibri"/>
              </a:rPr>
              <a:t>APURAÇÃO ASSISTIDA</a:t>
            </a: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5;p1"/>
          <p:cNvSpPr txBox="1"/>
          <p:nvPr/>
        </p:nvSpPr>
        <p:spPr>
          <a:xfrm>
            <a:off x="0" y="1691640"/>
            <a:ext cx="12191695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9AA7B8"/>
              </a:buClr>
              <a:buSzPts val="2100"/>
              <a:buFont typeface="Calibri"/>
              <a:buNone/>
            </a:pPr>
            <a:r>
              <a:rPr lang="en-US" sz="2100" b="0" i="1" u="none" strike="noStrike" cap="none">
                <a:solidFill>
                  <a:srgbClr val="9AA7B8"/>
                </a:solidFill>
                <a:latin typeface="Calibri"/>
                <a:ea typeface="Calibri"/>
                <a:cs typeface="Calibri"/>
                <a:sym typeface="Calibri"/>
              </a:rPr>
              <a:t>A Nova Interface da Tributação</a:t>
            </a:r>
            <a:endParaRPr sz="2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6" name="Google Shape;16;p1"/>
          <p:cNvCxnSpPr/>
          <p:nvPr/>
        </p:nvCxnSpPr>
        <p:spPr>
          <a:xfrm>
            <a:off x="4450385" y="2331720"/>
            <a:ext cx="3291840" cy="0"/>
          </a:xfrm>
          <a:prstGeom prst="straightConnector1">
            <a:avLst/>
          </a:prstGeom>
          <a:noFill/>
          <a:ln w="12700" cap="flat" cmpd="sng">
            <a:solidFill>
              <a:srgbClr val="6C7686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7" name="Google Shape;17;p1" descr="/tmp/claude-0/-home-claude/953dc518-8e72-5636-a755-5fb346678d2a/scratchpad/palestra_apuracao/img/andre_circl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95548" y="2697480"/>
            <a:ext cx="2148840" cy="214884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1"/>
          <p:cNvSpPr/>
          <p:nvPr/>
        </p:nvSpPr>
        <p:spPr>
          <a:xfrm>
            <a:off x="3695548" y="2697480"/>
            <a:ext cx="2148840" cy="2148840"/>
          </a:xfrm>
          <a:prstGeom prst="ellipse">
            <a:avLst/>
          </a:prstGeom>
          <a:noFill/>
          <a:ln w="19050" cap="flat" cmpd="sng">
            <a:solidFill>
              <a:srgbClr val="9AA7B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" name="Google Shape;19;p1" descr="/tmp/claude-0/-home-claude/953dc518-8e72-5636-a755-5fb346678d2a/scratchpad/palestra_apuracao/img/diana_circl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47308" y="2697480"/>
            <a:ext cx="2148840" cy="214884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1"/>
          <p:cNvSpPr/>
          <p:nvPr/>
        </p:nvSpPr>
        <p:spPr>
          <a:xfrm>
            <a:off x="6347308" y="2697480"/>
            <a:ext cx="2148840" cy="2148840"/>
          </a:xfrm>
          <a:prstGeom prst="ellipse">
            <a:avLst/>
          </a:prstGeom>
          <a:noFill/>
          <a:ln w="19050" cap="flat" cmpd="sng">
            <a:solidFill>
              <a:srgbClr val="9AA7B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1"/>
          <p:cNvSpPr txBox="1"/>
          <p:nvPr/>
        </p:nvSpPr>
        <p:spPr>
          <a:xfrm>
            <a:off x="3421228" y="5047488"/>
            <a:ext cx="269748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rPr lang="en-US"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André Madeira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1"/>
          <p:cNvSpPr txBox="1"/>
          <p:nvPr/>
        </p:nvSpPr>
        <p:spPr>
          <a:xfrm>
            <a:off x="3421228" y="5413248"/>
            <a:ext cx="269748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9AA7B8"/>
              </a:buClr>
              <a:buSzPts val="1250"/>
              <a:buFont typeface="Calibri"/>
              <a:buNone/>
            </a:pPr>
            <a:r>
              <a:rPr lang="en-US" sz="1250">
                <a:solidFill>
                  <a:srgbClr val="9AA7B8"/>
                </a:solidFill>
                <a:latin typeface="Calibri"/>
                <a:ea typeface="Calibri"/>
                <a:cs typeface="Calibri"/>
                <a:sym typeface="Calibri"/>
              </a:rPr>
              <a:t>Contador | Especialista em Tributação</a:t>
            </a:r>
            <a:endParaRPr sz="1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9AA7B8"/>
              </a:buClr>
              <a:buSzPts val="1250"/>
              <a:buFont typeface="Calibri"/>
              <a:buNone/>
            </a:pPr>
            <a:r>
              <a:rPr lang="en-US" sz="1250">
                <a:solidFill>
                  <a:srgbClr val="9AA7B8"/>
                </a:solidFill>
                <a:latin typeface="Calibri"/>
                <a:ea typeface="Calibri"/>
                <a:cs typeface="Calibri"/>
                <a:sym typeface="Calibri"/>
              </a:rPr>
              <a:t>@profandremadeira</a:t>
            </a:r>
            <a:endParaRPr sz="1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1"/>
          <p:cNvSpPr txBox="1"/>
          <p:nvPr/>
        </p:nvSpPr>
        <p:spPr>
          <a:xfrm>
            <a:off x="6072988" y="5047488"/>
            <a:ext cx="269748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rPr lang="en-US"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Diana Toledo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1"/>
          <p:cNvSpPr txBox="1"/>
          <p:nvPr/>
        </p:nvSpPr>
        <p:spPr>
          <a:xfrm>
            <a:off x="6072988" y="5413248"/>
            <a:ext cx="269748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9AA7B8"/>
              </a:buClr>
              <a:buSzPts val="1250"/>
              <a:buFont typeface="Calibri"/>
              <a:buNone/>
            </a:pPr>
            <a:r>
              <a:rPr lang="en-US" sz="1250" i="1">
                <a:solidFill>
                  <a:srgbClr val="9AA7B8"/>
                </a:solidFill>
                <a:latin typeface="Calibri"/>
                <a:ea typeface="Calibri"/>
                <a:cs typeface="Calibri"/>
                <a:sym typeface="Calibri"/>
              </a:rPr>
              <a:t>Advogada Tributarista</a:t>
            </a:r>
            <a:endParaRPr sz="1250" i="1">
              <a:solidFill>
                <a:srgbClr val="9AA7B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9AA7B8"/>
              </a:buClr>
              <a:buSzPts val="1250"/>
              <a:buFont typeface="Calibri"/>
              <a:buNone/>
            </a:pPr>
            <a:r>
              <a:rPr lang="en-US" sz="1250" i="1">
                <a:solidFill>
                  <a:srgbClr val="9AA7B8"/>
                </a:solidFill>
                <a:latin typeface="Calibri"/>
                <a:ea typeface="Calibri"/>
                <a:cs typeface="Calibri"/>
                <a:sym typeface="Calibri"/>
              </a:rPr>
              <a:t>@dianatoledo.icms</a:t>
            </a:r>
            <a:endParaRPr sz="1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25;p1"/>
          <p:cNvSpPr txBox="1"/>
          <p:nvPr/>
        </p:nvSpPr>
        <p:spPr>
          <a:xfrm>
            <a:off x="0" y="6446520"/>
            <a:ext cx="12191695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5C6676"/>
              </a:buClr>
              <a:buSzPts val="1800"/>
              <a:buFont typeface="Calibri"/>
              <a:buNone/>
            </a:pPr>
            <a:r>
              <a:rPr lang="en-US" sz="1800" b="1" i="1">
                <a:solidFill>
                  <a:srgbClr val="5C6676"/>
                </a:solidFill>
                <a:latin typeface="Calibri"/>
                <a:ea typeface="Calibri"/>
                <a:cs typeface="Calibri"/>
                <a:sym typeface="Calibri"/>
              </a:rPr>
              <a:t>III Seminário da Reforma Tributária – CRC ES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4"/>
          <p:cNvSpPr/>
          <p:nvPr/>
        </p:nvSpPr>
        <p:spPr>
          <a:xfrm>
            <a:off x="87061" y="3000459"/>
            <a:ext cx="12017046" cy="755053"/>
          </a:xfrm>
          <a:prstGeom prst="rect">
            <a:avLst/>
          </a:prstGeom>
          <a:noFill/>
          <a:ln w="317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455760" algn="l"/>
                <a:tab pos="911160" algn="l"/>
                <a:tab pos="1366920" algn="l"/>
                <a:tab pos="1822320" algn="l"/>
                <a:tab pos="2278080" algn="l"/>
                <a:tab pos="2733840" algn="l"/>
                <a:tab pos="3189240" algn="l"/>
                <a:tab pos="3645000" algn="l"/>
                <a:tab pos="4100400" algn="l"/>
                <a:tab pos="4556160" algn="l"/>
                <a:tab pos="5011560" algn="l"/>
                <a:tab pos="5467320" algn="l"/>
                <a:tab pos="5923080" algn="l"/>
                <a:tab pos="6378480" algn="l"/>
                <a:tab pos="6834240" algn="l"/>
                <a:tab pos="7289640" algn="l"/>
                <a:tab pos="7745400" algn="l"/>
                <a:tab pos="8201160" algn="l"/>
                <a:tab pos="8656560" algn="l"/>
                <a:tab pos="9112320" algn="l"/>
              </a:tabLst>
            </a:pPr>
            <a:r>
              <a:rPr lang="pt-BR" sz="4662" b="1" strike="noStrike" spc="-1">
                <a:solidFill>
                  <a:srgbClr val="FFFFFF"/>
                </a:solidFill>
                <a:latin typeface="Clarendon BT"/>
                <a:ea typeface="Arial"/>
              </a:rPr>
              <a:t>Apuração Assistida da CBS e do IBS</a:t>
            </a:r>
            <a:endParaRPr lang="en-US" sz="4662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3" name="Imagem 1"/>
          <p:cNvPicPr/>
          <p:nvPr/>
        </p:nvPicPr>
        <p:blipFill>
          <a:blip r:embed="rId2"/>
          <a:stretch/>
        </p:blipFill>
        <p:spPr>
          <a:xfrm>
            <a:off x="0" y="-1573"/>
            <a:ext cx="12188895" cy="6859641"/>
          </a:xfrm>
          <a:prstGeom prst="rect">
            <a:avLst/>
          </a:prstGeom>
          <a:ln w="3175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aixaDeTexto 4"/>
          <p:cNvSpPr/>
          <p:nvPr/>
        </p:nvSpPr>
        <p:spPr>
          <a:xfrm>
            <a:off x="87061" y="3000459"/>
            <a:ext cx="12017046" cy="755053"/>
          </a:xfrm>
          <a:prstGeom prst="rect">
            <a:avLst/>
          </a:prstGeom>
          <a:noFill/>
          <a:ln w="317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455760" algn="l"/>
                <a:tab pos="911160" algn="l"/>
                <a:tab pos="1366920" algn="l"/>
                <a:tab pos="1822320" algn="l"/>
                <a:tab pos="2278080" algn="l"/>
                <a:tab pos="2733840" algn="l"/>
                <a:tab pos="3189240" algn="l"/>
                <a:tab pos="3645000" algn="l"/>
                <a:tab pos="4100400" algn="l"/>
                <a:tab pos="4556160" algn="l"/>
                <a:tab pos="5011560" algn="l"/>
                <a:tab pos="5467320" algn="l"/>
                <a:tab pos="5923080" algn="l"/>
                <a:tab pos="6378480" algn="l"/>
                <a:tab pos="6834240" algn="l"/>
                <a:tab pos="7289640" algn="l"/>
                <a:tab pos="7745400" algn="l"/>
                <a:tab pos="8201160" algn="l"/>
                <a:tab pos="8656560" algn="l"/>
                <a:tab pos="9112320" algn="l"/>
              </a:tabLst>
            </a:pPr>
            <a:r>
              <a:rPr lang="pt-BR" sz="4662" b="1" strike="noStrike" spc="-1">
                <a:solidFill>
                  <a:srgbClr val="FFFFFF"/>
                </a:solidFill>
                <a:latin typeface="Clarendon BT"/>
                <a:ea typeface="Arial"/>
              </a:rPr>
              <a:t>Apuração Assistida da CBS e do IBS</a:t>
            </a:r>
            <a:endParaRPr lang="en-US" sz="4662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5" name="Imagem 2"/>
          <p:cNvPicPr/>
          <p:nvPr/>
        </p:nvPicPr>
        <p:blipFill>
          <a:blip r:embed="rId2"/>
          <a:stretch/>
        </p:blipFill>
        <p:spPr>
          <a:xfrm>
            <a:off x="0" y="-33915"/>
            <a:ext cx="12218965" cy="6941282"/>
          </a:xfrm>
          <a:prstGeom prst="rect">
            <a:avLst/>
          </a:prstGeom>
          <a:ln w="3175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4"/>
          <p:cNvSpPr/>
          <p:nvPr/>
        </p:nvSpPr>
        <p:spPr>
          <a:xfrm>
            <a:off x="87061" y="3000459"/>
            <a:ext cx="12017046" cy="755053"/>
          </a:xfrm>
          <a:prstGeom prst="rect">
            <a:avLst/>
          </a:prstGeom>
          <a:noFill/>
          <a:ln w="317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455760" algn="l"/>
                <a:tab pos="911160" algn="l"/>
                <a:tab pos="1366920" algn="l"/>
                <a:tab pos="1822320" algn="l"/>
                <a:tab pos="2278080" algn="l"/>
                <a:tab pos="2733840" algn="l"/>
                <a:tab pos="3189240" algn="l"/>
                <a:tab pos="3645000" algn="l"/>
                <a:tab pos="4100400" algn="l"/>
                <a:tab pos="4556160" algn="l"/>
                <a:tab pos="5011560" algn="l"/>
                <a:tab pos="5467320" algn="l"/>
                <a:tab pos="5923080" algn="l"/>
                <a:tab pos="6378480" algn="l"/>
                <a:tab pos="6834240" algn="l"/>
                <a:tab pos="7289640" algn="l"/>
                <a:tab pos="7745400" algn="l"/>
                <a:tab pos="8201160" algn="l"/>
                <a:tab pos="8656560" algn="l"/>
                <a:tab pos="9112320" algn="l"/>
              </a:tabLst>
            </a:pPr>
            <a:r>
              <a:rPr lang="pt-BR" sz="4662" b="1" strike="noStrike" spc="-1">
                <a:solidFill>
                  <a:srgbClr val="FFFFFF"/>
                </a:solidFill>
                <a:latin typeface="Clarendon BT"/>
                <a:ea typeface="Arial"/>
              </a:rPr>
              <a:t>Apuração Assistida da CBS e do IBS</a:t>
            </a:r>
            <a:endParaRPr lang="en-US" sz="4662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7" name="Imagem 3"/>
          <p:cNvPicPr/>
          <p:nvPr/>
        </p:nvPicPr>
        <p:blipFill>
          <a:blip r:embed="rId2"/>
          <a:stretch/>
        </p:blipFill>
        <p:spPr>
          <a:xfrm>
            <a:off x="6119" y="2273"/>
            <a:ext cx="12185924" cy="6855795"/>
          </a:xfrm>
          <a:prstGeom prst="rect">
            <a:avLst/>
          </a:prstGeom>
          <a:ln w="3175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aixaDeTexto 4"/>
          <p:cNvSpPr/>
          <p:nvPr/>
        </p:nvSpPr>
        <p:spPr>
          <a:xfrm>
            <a:off x="87061" y="3000459"/>
            <a:ext cx="12017046" cy="755053"/>
          </a:xfrm>
          <a:prstGeom prst="rect">
            <a:avLst/>
          </a:prstGeom>
          <a:noFill/>
          <a:ln w="317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455760" algn="l"/>
                <a:tab pos="911160" algn="l"/>
                <a:tab pos="1366920" algn="l"/>
                <a:tab pos="1822320" algn="l"/>
                <a:tab pos="2278080" algn="l"/>
                <a:tab pos="2733840" algn="l"/>
                <a:tab pos="3189240" algn="l"/>
                <a:tab pos="3645000" algn="l"/>
                <a:tab pos="4100400" algn="l"/>
                <a:tab pos="4556160" algn="l"/>
                <a:tab pos="5011560" algn="l"/>
                <a:tab pos="5467320" algn="l"/>
                <a:tab pos="5923080" algn="l"/>
                <a:tab pos="6378480" algn="l"/>
                <a:tab pos="6834240" algn="l"/>
                <a:tab pos="7289640" algn="l"/>
                <a:tab pos="7745400" algn="l"/>
                <a:tab pos="8201160" algn="l"/>
                <a:tab pos="8656560" algn="l"/>
                <a:tab pos="9112320" algn="l"/>
              </a:tabLst>
            </a:pPr>
            <a:r>
              <a:rPr lang="pt-BR" sz="4662" b="1" strike="noStrike" spc="-1">
                <a:solidFill>
                  <a:srgbClr val="FFFFFF"/>
                </a:solidFill>
                <a:latin typeface="Clarendon BT"/>
                <a:ea typeface="Arial"/>
              </a:rPr>
              <a:t>Apuração Assistida da CBS e do IBS</a:t>
            </a:r>
            <a:endParaRPr lang="en-US" sz="4662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9" name="Imagem 3"/>
          <p:cNvPicPr/>
          <p:nvPr/>
        </p:nvPicPr>
        <p:blipFill>
          <a:blip r:embed="rId2"/>
          <a:stretch/>
        </p:blipFill>
        <p:spPr>
          <a:xfrm>
            <a:off x="0" y="-22377"/>
            <a:ext cx="12153407" cy="6880445"/>
          </a:xfrm>
          <a:prstGeom prst="rect">
            <a:avLst/>
          </a:prstGeom>
          <a:ln w="3175"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aixaDeTexto 4"/>
          <p:cNvSpPr/>
          <p:nvPr/>
        </p:nvSpPr>
        <p:spPr>
          <a:xfrm>
            <a:off x="87061" y="3000459"/>
            <a:ext cx="12017046" cy="755053"/>
          </a:xfrm>
          <a:prstGeom prst="rect">
            <a:avLst/>
          </a:prstGeom>
          <a:noFill/>
          <a:ln w="317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455760" algn="l"/>
                <a:tab pos="911160" algn="l"/>
                <a:tab pos="1366920" algn="l"/>
                <a:tab pos="1822320" algn="l"/>
                <a:tab pos="2278080" algn="l"/>
                <a:tab pos="2733840" algn="l"/>
                <a:tab pos="3189240" algn="l"/>
                <a:tab pos="3645000" algn="l"/>
                <a:tab pos="4100400" algn="l"/>
                <a:tab pos="4556160" algn="l"/>
                <a:tab pos="5011560" algn="l"/>
                <a:tab pos="5467320" algn="l"/>
                <a:tab pos="5923080" algn="l"/>
                <a:tab pos="6378480" algn="l"/>
                <a:tab pos="6834240" algn="l"/>
                <a:tab pos="7289640" algn="l"/>
                <a:tab pos="7745400" algn="l"/>
                <a:tab pos="8201160" algn="l"/>
                <a:tab pos="8656560" algn="l"/>
                <a:tab pos="9112320" algn="l"/>
              </a:tabLst>
            </a:pPr>
            <a:r>
              <a:rPr lang="pt-BR" sz="4662" b="1" strike="noStrike" spc="-1">
                <a:solidFill>
                  <a:srgbClr val="FFFFFF"/>
                </a:solidFill>
                <a:latin typeface="Clarendon BT"/>
                <a:ea typeface="Arial"/>
              </a:rPr>
              <a:t>Apuração Assistida da CBS e do IBS</a:t>
            </a:r>
            <a:endParaRPr lang="en-US" sz="4662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1" name="Imagem 3"/>
          <p:cNvPicPr/>
          <p:nvPr/>
        </p:nvPicPr>
        <p:blipFill>
          <a:blip r:embed="rId2"/>
          <a:stretch/>
        </p:blipFill>
        <p:spPr>
          <a:xfrm>
            <a:off x="2273" y="0"/>
            <a:ext cx="12234524" cy="6858067"/>
          </a:xfrm>
          <a:prstGeom prst="rect">
            <a:avLst/>
          </a:prstGeom>
          <a:ln w="3175"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aixaDeTexto 4"/>
          <p:cNvSpPr/>
          <p:nvPr/>
        </p:nvSpPr>
        <p:spPr>
          <a:xfrm>
            <a:off x="87061" y="3000459"/>
            <a:ext cx="12017046" cy="755053"/>
          </a:xfrm>
          <a:prstGeom prst="rect">
            <a:avLst/>
          </a:prstGeom>
          <a:noFill/>
          <a:ln w="317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455760" algn="l"/>
                <a:tab pos="911160" algn="l"/>
                <a:tab pos="1366920" algn="l"/>
                <a:tab pos="1822320" algn="l"/>
                <a:tab pos="2278080" algn="l"/>
                <a:tab pos="2733840" algn="l"/>
                <a:tab pos="3189240" algn="l"/>
                <a:tab pos="3645000" algn="l"/>
                <a:tab pos="4100400" algn="l"/>
                <a:tab pos="4556160" algn="l"/>
                <a:tab pos="5011560" algn="l"/>
                <a:tab pos="5467320" algn="l"/>
                <a:tab pos="5923080" algn="l"/>
                <a:tab pos="6378480" algn="l"/>
                <a:tab pos="6834240" algn="l"/>
                <a:tab pos="7289640" algn="l"/>
                <a:tab pos="7745400" algn="l"/>
                <a:tab pos="8201160" algn="l"/>
                <a:tab pos="8656560" algn="l"/>
                <a:tab pos="9112320" algn="l"/>
              </a:tabLst>
            </a:pPr>
            <a:r>
              <a:rPr lang="pt-BR" sz="4662" b="1" strike="noStrike" spc="-1">
                <a:solidFill>
                  <a:srgbClr val="FFFFFF"/>
                </a:solidFill>
                <a:latin typeface="Clarendon BT"/>
                <a:ea typeface="Arial"/>
              </a:rPr>
              <a:t>Apuração Assistida da CBS e do IBS</a:t>
            </a:r>
            <a:endParaRPr lang="en-US" sz="4662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3" name="Imagem 2"/>
          <p:cNvPicPr/>
          <p:nvPr/>
        </p:nvPicPr>
        <p:blipFill>
          <a:blip r:embed="rId2"/>
          <a:stretch/>
        </p:blipFill>
        <p:spPr>
          <a:xfrm>
            <a:off x="0" y="699"/>
            <a:ext cx="12192742" cy="6857368"/>
          </a:xfrm>
          <a:prstGeom prst="rect">
            <a:avLst/>
          </a:prstGeom>
          <a:ln w="3175"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aixaDeTexto 4"/>
          <p:cNvSpPr/>
          <p:nvPr/>
        </p:nvSpPr>
        <p:spPr>
          <a:xfrm>
            <a:off x="87061" y="3000459"/>
            <a:ext cx="12017046" cy="755053"/>
          </a:xfrm>
          <a:prstGeom prst="rect">
            <a:avLst/>
          </a:prstGeom>
          <a:noFill/>
          <a:ln w="317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455760" algn="l"/>
                <a:tab pos="911160" algn="l"/>
                <a:tab pos="1366920" algn="l"/>
                <a:tab pos="1822320" algn="l"/>
                <a:tab pos="2278080" algn="l"/>
                <a:tab pos="2733840" algn="l"/>
                <a:tab pos="3189240" algn="l"/>
                <a:tab pos="3645000" algn="l"/>
                <a:tab pos="4100400" algn="l"/>
                <a:tab pos="4556160" algn="l"/>
                <a:tab pos="5011560" algn="l"/>
                <a:tab pos="5467320" algn="l"/>
                <a:tab pos="5923080" algn="l"/>
                <a:tab pos="6378480" algn="l"/>
                <a:tab pos="6834240" algn="l"/>
                <a:tab pos="7289640" algn="l"/>
                <a:tab pos="7745400" algn="l"/>
                <a:tab pos="8201160" algn="l"/>
                <a:tab pos="8656560" algn="l"/>
                <a:tab pos="9112320" algn="l"/>
              </a:tabLst>
            </a:pPr>
            <a:r>
              <a:rPr lang="pt-BR" sz="4662" b="1" strike="noStrike" spc="-1">
                <a:solidFill>
                  <a:srgbClr val="FFFFFF"/>
                </a:solidFill>
                <a:latin typeface="Clarendon BT"/>
                <a:ea typeface="Arial"/>
              </a:rPr>
              <a:t>Apuração Assistida da CBS e do IBS</a:t>
            </a:r>
            <a:endParaRPr lang="en-US" sz="4662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5" name="Imagem 3"/>
          <p:cNvPicPr/>
          <p:nvPr/>
        </p:nvPicPr>
        <p:blipFill>
          <a:blip r:embed="rId2"/>
          <a:stretch/>
        </p:blipFill>
        <p:spPr>
          <a:xfrm>
            <a:off x="0" y="20104"/>
            <a:ext cx="12192042" cy="6817859"/>
          </a:xfrm>
          <a:prstGeom prst="rect">
            <a:avLst/>
          </a:prstGeom>
          <a:ln w="3175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CaixaDeTexto 4"/>
          <p:cNvSpPr/>
          <p:nvPr/>
        </p:nvSpPr>
        <p:spPr>
          <a:xfrm>
            <a:off x="87061" y="3000459"/>
            <a:ext cx="12017046" cy="755053"/>
          </a:xfrm>
          <a:prstGeom prst="rect">
            <a:avLst/>
          </a:prstGeom>
          <a:noFill/>
          <a:ln w="317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455760" algn="l"/>
                <a:tab pos="911160" algn="l"/>
                <a:tab pos="1366920" algn="l"/>
                <a:tab pos="1822320" algn="l"/>
                <a:tab pos="2278080" algn="l"/>
                <a:tab pos="2733840" algn="l"/>
                <a:tab pos="3189240" algn="l"/>
                <a:tab pos="3645000" algn="l"/>
                <a:tab pos="4100400" algn="l"/>
                <a:tab pos="4556160" algn="l"/>
                <a:tab pos="5011560" algn="l"/>
                <a:tab pos="5467320" algn="l"/>
                <a:tab pos="5923080" algn="l"/>
                <a:tab pos="6378480" algn="l"/>
                <a:tab pos="6834240" algn="l"/>
                <a:tab pos="7289640" algn="l"/>
                <a:tab pos="7745400" algn="l"/>
                <a:tab pos="8201160" algn="l"/>
                <a:tab pos="8656560" algn="l"/>
                <a:tab pos="9112320" algn="l"/>
              </a:tabLst>
            </a:pPr>
            <a:r>
              <a:rPr lang="pt-BR" sz="4662" b="1" strike="noStrike" spc="-1">
                <a:solidFill>
                  <a:srgbClr val="FFFFFF"/>
                </a:solidFill>
                <a:latin typeface="Clarendon BT"/>
                <a:ea typeface="Arial"/>
              </a:rPr>
              <a:t>Apuração Assistida da CBS e do IBS</a:t>
            </a:r>
            <a:endParaRPr lang="en-US" sz="4662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7" name="Imagem 1"/>
          <p:cNvPicPr/>
          <p:nvPr/>
        </p:nvPicPr>
        <p:blipFill>
          <a:blip r:embed="rId2"/>
          <a:stretch/>
        </p:blipFill>
        <p:spPr>
          <a:xfrm>
            <a:off x="0" y="-13811"/>
            <a:ext cx="12166518" cy="6871878"/>
          </a:xfrm>
          <a:prstGeom prst="rect">
            <a:avLst/>
          </a:prstGeom>
          <a:ln w="3175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CaixaDeTexto 4"/>
          <p:cNvSpPr/>
          <p:nvPr/>
        </p:nvSpPr>
        <p:spPr>
          <a:xfrm>
            <a:off x="87061" y="3000459"/>
            <a:ext cx="12017046" cy="755053"/>
          </a:xfrm>
          <a:prstGeom prst="rect">
            <a:avLst/>
          </a:prstGeom>
          <a:noFill/>
          <a:ln w="317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455760" algn="l"/>
                <a:tab pos="911160" algn="l"/>
                <a:tab pos="1366920" algn="l"/>
                <a:tab pos="1822320" algn="l"/>
                <a:tab pos="2278080" algn="l"/>
                <a:tab pos="2733840" algn="l"/>
                <a:tab pos="3189240" algn="l"/>
                <a:tab pos="3645000" algn="l"/>
                <a:tab pos="4100400" algn="l"/>
                <a:tab pos="4556160" algn="l"/>
                <a:tab pos="5011560" algn="l"/>
                <a:tab pos="5467320" algn="l"/>
                <a:tab pos="5923080" algn="l"/>
                <a:tab pos="6378480" algn="l"/>
                <a:tab pos="6834240" algn="l"/>
                <a:tab pos="7289640" algn="l"/>
                <a:tab pos="7745400" algn="l"/>
                <a:tab pos="8201160" algn="l"/>
                <a:tab pos="8656560" algn="l"/>
                <a:tab pos="9112320" algn="l"/>
              </a:tabLst>
            </a:pPr>
            <a:r>
              <a:rPr lang="pt-BR" sz="4662" b="1" strike="noStrike" spc="-1">
                <a:solidFill>
                  <a:srgbClr val="FFFFFF"/>
                </a:solidFill>
                <a:latin typeface="Clarendon BT"/>
                <a:ea typeface="Arial"/>
              </a:rPr>
              <a:t>Apuração Assistida da CBS e do IBS</a:t>
            </a:r>
            <a:endParaRPr lang="en-US" sz="4662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9" name="Imagem 2"/>
          <p:cNvPicPr/>
          <p:nvPr/>
        </p:nvPicPr>
        <p:blipFill>
          <a:blip r:embed="rId2"/>
          <a:stretch/>
        </p:blipFill>
        <p:spPr>
          <a:xfrm>
            <a:off x="-699" y="0"/>
            <a:ext cx="12192742" cy="6862613"/>
          </a:xfrm>
          <a:prstGeom prst="rect">
            <a:avLst/>
          </a:prstGeom>
          <a:ln w="3175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agem 3"/>
          <p:cNvPicPr/>
          <p:nvPr/>
        </p:nvPicPr>
        <p:blipFill>
          <a:blip r:embed="rId2"/>
          <a:stretch/>
        </p:blipFill>
        <p:spPr>
          <a:xfrm>
            <a:off x="0" y="-7692"/>
            <a:ext cx="12178057" cy="6865760"/>
          </a:xfrm>
          <a:prstGeom prst="rect">
            <a:avLst/>
          </a:prstGeom>
          <a:ln w="3175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aixaDeTexto 7"/>
          <p:cNvSpPr/>
          <p:nvPr/>
        </p:nvSpPr>
        <p:spPr>
          <a:xfrm>
            <a:off x="3879286" y="2879308"/>
            <a:ext cx="8322022" cy="3300278"/>
          </a:xfrm>
          <a:prstGeom prst="rect">
            <a:avLst/>
          </a:prstGeom>
          <a:noFill/>
          <a:ln w="317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spAutoFit/>
          </a:bodyPr>
          <a:lstStyle/>
          <a:p>
            <a:pPr marL="277616" indent="-277616">
              <a:buClr>
                <a:srgbClr val="000000"/>
              </a:buClr>
              <a:buFont typeface="Arial"/>
              <a:buChar char="•"/>
              <a:tabLst>
                <a:tab pos="911160" algn="l"/>
                <a:tab pos="1366920" algn="l"/>
                <a:tab pos="1822320" algn="l"/>
                <a:tab pos="2278080" algn="l"/>
                <a:tab pos="2733840" algn="l"/>
                <a:tab pos="3189240" algn="l"/>
                <a:tab pos="3645000" algn="l"/>
                <a:tab pos="4100400" algn="l"/>
                <a:tab pos="4556160" algn="l"/>
                <a:tab pos="5011560" algn="l"/>
                <a:tab pos="5467320" algn="l"/>
                <a:tab pos="5923080" algn="l"/>
                <a:tab pos="6378480" algn="l"/>
                <a:tab pos="6834240" algn="l"/>
                <a:tab pos="7289640" algn="l"/>
                <a:tab pos="7745400" algn="l"/>
                <a:tab pos="8201160" algn="l"/>
                <a:tab pos="8656560" algn="l"/>
                <a:tab pos="9112320" algn="l"/>
                <a:tab pos="9567720" algn="l"/>
              </a:tabLst>
            </a:pPr>
            <a:r>
              <a:rPr lang="pt-BR" sz="1942" b="0" strike="noStrike" spc="-1">
                <a:solidFill>
                  <a:srgbClr val="000000"/>
                </a:solidFill>
                <a:latin typeface="Calibri"/>
              </a:rPr>
              <a:t>Geração automática de débitos e créditos a partir dos DF-e</a:t>
            </a:r>
            <a:endParaRPr lang="en-US" sz="1942" b="0" strike="noStrike" spc="-1">
              <a:solidFill>
                <a:srgbClr val="000000"/>
              </a:solidFill>
              <a:latin typeface="Calibri"/>
            </a:endParaRPr>
          </a:p>
          <a:p>
            <a:pPr marL="277616" indent="-277616">
              <a:buClr>
                <a:srgbClr val="000000"/>
              </a:buClr>
              <a:buFont typeface="Arial"/>
              <a:buChar char="•"/>
              <a:tabLst>
                <a:tab pos="911160" algn="l"/>
                <a:tab pos="1366920" algn="l"/>
                <a:tab pos="1822320" algn="l"/>
                <a:tab pos="2278080" algn="l"/>
                <a:tab pos="2733840" algn="l"/>
                <a:tab pos="3189240" algn="l"/>
                <a:tab pos="3645000" algn="l"/>
                <a:tab pos="4100400" algn="l"/>
                <a:tab pos="4556160" algn="l"/>
                <a:tab pos="5011560" algn="l"/>
                <a:tab pos="5467320" algn="l"/>
                <a:tab pos="5923080" algn="l"/>
                <a:tab pos="6378480" algn="l"/>
                <a:tab pos="6834240" algn="l"/>
                <a:tab pos="7289640" algn="l"/>
                <a:tab pos="7745400" algn="l"/>
                <a:tab pos="8201160" algn="l"/>
                <a:tab pos="8656560" algn="l"/>
                <a:tab pos="9112320" algn="l"/>
                <a:tab pos="9567720" algn="l"/>
              </a:tabLst>
            </a:pPr>
            <a:endParaRPr lang="en-US" sz="1942" b="0" strike="noStrike" spc="-1">
              <a:solidFill>
                <a:srgbClr val="000000"/>
              </a:solidFill>
              <a:latin typeface="Calibri"/>
            </a:endParaRPr>
          </a:p>
          <a:p>
            <a:pPr marL="277616" indent="-277616">
              <a:buClr>
                <a:srgbClr val="000000"/>
              </a:buClr>
              <a:buFont typeface="Arial"/>
              <a:buChar char="•"/>
              <a:tabLst>
                <a:tab pos="911160" algn="l"/>
                <a:tab pos="1366920" algn="l"/>
                <a:tab pos="1822320" algn="l"/>
                <a:tab pos="2278080" algn="l"/>
                <a:tab pos="2733840" algn="l"/>
                <a:tab pos="3189240" algn="l"/>
                <a:tab pos="3645000" algn="l"/>
                <a:tab pos="4100400" algn="l"/>
                <a:tab pos="4556160" algn="l"/>
                <a:tab pos="5011560" algn="l"/>
                <a:tab pos="5467320" algn="l"/>
                <a:tab pos="5923080" algn="l"/>
                <a:tab pos="6378480" algn="l"/>
                <a:tab pos="6834240" algn="l"/>
                <a:tab pos="7289640" algn="l"/>
                <a:tab pos="7745400" algn="l"/>
                <a:tab pos="8201160" algn="l"/>
                <a:tab pos="8656560" algn="l"/>
                <a:tab pos="9112320" algn="l"/>
                <a:tab pos="9567720" algn="l"/>
              </a:tabLst>
            </a:pPr>
            <a:r>
              <a:rPr lang="pt-BR" sz="1942" b="0" strike="noStrike" spc="-1">
                <a:solidFill>
                  <a:srgbClr val="000000"/>
                </a:solidFill>
                <a:latin typeface="Calibri"/>
                <a:ea typeface="Arial"/>
              </a:rPr>
              <a:t>Unificação da apuração no CNPJ da matriz (eliminação da separação or estabelecimento)</a:t>
            </a:r>
            <a:endParaRPr lang="en-US" sz="1942" b="0" strike="noStrike" spc="-1">
              <a:solidFill>
                <a:srgbClr val="000000"/>
              </a:solidFill>
              <a:latin typeface="Calibri"/>
            </a:endParaRPr>
          </a:p>
          <a:p>
            <a:pPr marL="277616" indent="-277616">
              <a:buClr>
                <a:srgbClr val="000000"/>
              </a:buClr>
              <a:buFont typeface="Arial"/>
              <a:buChar char="•"/>
              <a:tabLst>
                <a:tab pos="911160" algn="l"/>
                <a:tab pos="1366920" algn="l"/>
                <a:tab pos="1822320" algn="l"/>
                <a:tab pos="2278080" algn="l"/>
                <a:tab pos="2733840" algn="l"/>
                <a:tab pos="3189240" algn="l"/>
                <a:tab pos="3645000" algn="l"/>
                <a:tab pos="4100400" algn="l"/>
                <a:tab pos="4556160" algn="l"/>
                <a:tab pos="5011560" algn="l"/>
                <a:tab pos="5467320" algn="l"/>
                <a:tab pos="5923080" algn="l"/>
                <a:tab pos="6378480" algn="l"/>
                <a:tab pos="6834240" algn="l"/>
                <a:tab pos="7289640" algn="l"/>
                <a:tab pos="7745400" algn="l"/>
                <a:tab pos="8201160" algn="l"/>
                <a:tab pos="8656560" algn="l"/>
                <a:tab pos="9112320" algn="l"/>
                <a:tab pos="9567720" algn="l"/>
              </a:tabLst>
            </a:pPr>
            <a:endParaRPr lang="en-US" sz="1942" b="0" strike="noStrike" spc="-1">
              <a:solidFill>
                <a:srgbClr val="000000"/>
              </a:solidFill>
              <a:latin typeface="Calibri"/>
            </a:endParaRPr>
          </a:p>
          <a:p>
            <a:pPr marL="277616" indent="-277616">
              <a:buClr>
                <a:srgbClr val="000000"/>
              </a:buClr>
              <a:buFont typeface="Arial"/>
              <a:buChar char="•"/>
              <a:tabLst>
                <a:tab pos="911160" algn="l"/>
                <a:tab pos="1366920" algn="l"/>
                <a:tab pos="1822320" algn="l"/>
                <a:tab pos="2278080" algn="l"/>
                <a:tab pos="2733840" algn="l"/>
                <a:tab pos="3189240" algn="l"/>
                <a:tab pos="3645000" algn="l"/>
                <a:tab pos="4100400" algn="l"/>
                <a:tab pos="4556160" algn="l"/>
                <a:tab pos="5011560" algn="l"/>
                <a:tab pos="5467320" algn="l"/>
                <a:tab pos="5923080" algn="l"/>
                <a:tab pos="6378480" algn="l"/>
                <a:tab pos="6834240" algn="l"/>
                <a:tab pos="7289640" algn="l"/>
                <a:tab pos="7745400" algn="l"/>
                <a:tab pos="8201160" algn="l"/>
                <a:tab pos="8656560" algn="l"/>
                <a:tab pos="9112320" algn="l"/>
                <a:tab pos="9567720" algn="l"/>
              </a:tabLst>
            </a:pPr>
            <a:r>
              <a:rPr lang="pt-BR" sz="1942" b="0" strike="noStrike" spc="-1">
                <a:solidFill>
                  <a:srgbClr val="000000"/>
                </a:solidFill>
                <a:latin typeface="Calibri"/>
                <a:ea typeface="Arial"/>
              </a:rPr>
              <a:t>Apropriação de crédito vinculada à extinção do débito do fornecedor (não à entrada física)</a:t>
            </a:r>
            <a:endParaRPr lang="en-US" sz="1942" b="0" strike="noStrike" spc="-1">
              <a:solidFill>
                <a:srgbClr val="000000"/>
              </a:solidFill>
              <a:latin typeface="Calibri"/>
            </a:endParaRPr>
          </a:p>
          <a:p>
            <a:pPr marL="277616" indent="-277616">
              <a:buClr>
                <a:srgbClr val="000000"/>
              </a:buClr>
              <a:buFont typeface="Arial"/>
              <a:buChar char="•"/>
              <a:tabLst>
                <a:tab pos="911160" algn="l"/>
                <a:tab pos="1366920" algn="l"/>
                <a:tab pos="1822320" algn="l"/>
                <a:tab pos="2278080" algn="l"/>
                <a:tab pos="2733840" algn="l"/>
                <a:tab pos="3189240" algn="l"/>
                <a:tab pos="3645000" algn="l"/>
                <a:tab pos="4100400" algn="l"/>
                <a:tab pos="4556160" algn="l"/>
                <a:tab pos="5011560" algn="l"/>
                <a:tab pos="5467320" algn="l"/>
                <a:tab pos="5923080" algn="l"/>
                <a:tab pos="6378480" algn="l"/>
                <a:tab pos="6834240" algn="l"/>
                <a:tab pos="7289640" algn="l"/>
                <a:tab pos="7745400" algn="l"/>
                <a:tab pos="8201160" algn="l"/>
                <a:tab pos="8656560" algn="l"/>
                <a:tab pos="9112320" algn="l"/>
                <a:tab pos="9567720" algn="l"/>
              </a:tabLst>
            </a:pPr>
            <a:endParaRPr lang="en-US" sz="1942" b="0" strike="noStrike" spc="-1">
              <a:solidFill>
                <a:srgbClr val="000000"/>
              </a:solidFill>
              <a:latin typeface="Calibri"/>
            </a:endParaRPr>
          </a:p>
          <a:p>
            <a:pPr marL="277616" indent="-277616">
              <a:buClr>
                <a:srgbClr val="000000"/>
              </a:buClr>
              <a:buFont typeface="Arial"/>
              <a:buChar char="•"/>
              <a:tabLst>
                <a:tab pos="911160" algn="l"/>
                <a:tab pos="1366920" algn="l"/>
                <a:tab pos="1822320" algn="l"/>
                <a:tab pos="2278080" algn="l"/>
                <a:tab pos="2733840" algn="l"/>
                <a:tab pos="3189240" algn="l"/>
                <a:tab pos="3645000" algn="l"/>
                <a:tab pos="4100400" algn="l"/>
                <a:tab pos="4556160" algn="l"/>
                <a:tab pos="5011560" algn="l"/>
                <a:tab pos="5467320" algn="l"/>
                <a:tab pos="5923080" algn="l"/>
                <a:tab pos="6378480" algn="l"/>
                <a:tab pos="6834240" algn="l"/>
                <a:tab pos="7289640" algn="l"/>
                <a:tab pos="7745400" algn="l"/>
                <a:tab pos="8201160" algn="l"/>
                <a:tab pos="8656560" algn="l"/>
                <a:tab pos="9112320" algn="l"/>
                <a:tab pos="9567720" algn="l"/>
              </a:tabLst>
            </a:pPr>
            <a:r>
              <a:rPr lang="pt-BR" sz="1942" b="0" strike="noStrike" spc="-1">
                <a:solidFill>
                  <a:srgbClr val="000000"/>
                </a:solidFill>
                <a:latin typeface="Calibri"/>
                <a:ea typeface="Arial"/>
              </a:rPr>
              <a:t>Conta corrente para cada operação (não compensação por saldos totais)</a:t>
            </a:r>
            <a:endParaRPr lang="en-US" sz="1942" b="0" strike="noStrike" spc="-1">
              <a:solidFill>
                <a:srgbClr val="000000"/>
              </a:solidFill>
              <a:latin typeface="Calibri"/>
            </a:endParaRPr>
          </a:p>
          <a:p>
            <a:pPr marL="277616" indent="-277616">
              <a:buClr>
                <a:srgbClr val="000000"/>
              </a:buClr>
              <a:buFont typeface="Arial"/>
              <a:buChar char="•"/>
              <a:tabLst>
                <a:tab pos="911160" algn="l"/>
                <a:tab pos="1366920" algn="l"/>
                <a:tab pos="1822320" algn="l"/>
                <a:tab pos="2278080" algn="l"/>
                <a:tab pos="2733840" algn="l"/>
                <a:tab pos="3189240" algn="l"/>
                <a:tab pos="3645000" algn="l"/>
                <a:tab pos="4100400" algn="l"/>
                <a:tab pos="4556160" algn="l"/>
                <a:tab pos="5011560" algn="l"/>
                <a:tab pos="5467320" algn="l"/>
                <a:tab pos="5923080" algn="l"/>
                <a:tab pos="6378480" algn="l"/>
                <a:tab pos="6834240" algn="l"/>
                <a:tab pos="7289640" algn="l"/>
                <a:tab pos="7745400" algn="l"/>
                <a:tab pos="8201160" algn="l"/>
                <a:tab pos="8656560" algn="l"/>
                <a:tab pos="9112320" algn="l"/>
                <a:tab pos="9567720" algn="l"/>
              </a:tabLst>
            </a:pPr>
            <a:endParaRPr lang="en-US" sz="1942" b="0" strike="noStrike" spc="-1">
              <a:solidFill>
                <a:srgbClr val="000000"/>
              </a:solidFill>
              <a:latin typeface="Calibri"/>
            </a:endParaRPr>
          </a:p>
          <a:p>
            <a:pPr marL="277616" indent="-277616">
              <a:buClr>
                <a:srgbClr val="000000"/>
              </a:buClr>
              <a:buFont typeface="Arial"/>
              <a:buChar char="•"/>
              <a:tabLst>
                <a:tab pos="911160" algn="l"/>
                <a:tab pos="1366920" algn="l"/>
                <a:tab pos="1822320" algn="l"/>
                <a:tab pos="2278080" algn="l"/>
                <a:tab pos="2733840" algn="l"/>
                <a:tab pos="3189240" algn="l"/>
                <a:tab pos="3645000" algn="l"/>
                <a:tab pos="4100400" algn="l"/>
                <a:tab pos="4556160" algn="l"/>
                <a:tab pos="5011560" algn="l"/>
                <a:tab pos="5467320" algn="l"/>
                <a:tab pos="5923080" algn="l"/>
                <a:tab pos="6378480" algn="l"/>
                <a:tab pos="6834240" algn="l"/>
                <a:tab pos="7289640" algn="l"/>
                <a:tab pos="7745400" algn="l"/>
                <a:tab pos="8201160" algn="l"/>
                <a:tab pos="8656560" algn="l"/>
                <a:tab pos="9112320" algn="l"/>
                <a:tab pos="9567720" algn="l"/>
              </a:tabLst>
            </a:pPr>
            <a:r>
              <a:rPr lang="pt-BR" sz="1942" b="0" strike="noStrike" spc="-1">
                <a:solidFill>
                  <a:srgbClr val="000000"/>
                </a:solidFill>
                <a:latin typeface="Calibri"/>
                <a:ea typeface="Arial"/>
              </a:rPr>
              <a:t>Sistema colaborativo entre contribuinte e administração tributária</a:t>
            </a:r>
            <a:endParaRPr lang="en-US" sz="1942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2" name="Imagem 4"/>
          <p:cNvPicPr/>
          <p:nvPr/>
        </p:nvPicPr>
        <p:blipFill>
          <a:blip r:embed="rId2"/>
          <a:stretch/>
        </p:blipFill>
        <p:spPr>
          <a:xfrm>
            <a:off x="0" y="0"/>
            <a:ext cx="12192042" cy="6883417"/>
          </a:xfrm>
          <a:prstGeom prst="rect">
            <a:avLst/>
          </a:prstGeom>
          <a:ln w="3175">
            <a:noFill/>
          </a:ln>
        </p:spPr>
      </p:pic>
      <p:sp>
        <p:nvSpPr>
          <p:cNvPr id="33" name="CaixaDeTexto 12"/>
          <p:cNvSpPr/>
          <p:nvPr/>
        </p:nvSpPr>
        <p:spPr>
          <a:xfrm>
            <a:off x="952077" y="1023754"/>
            <a:ext cx="7881821" cy="570092"/>
          </a:xfrm>
          <a:prstGeom prst="rect">
            <a:avLst/>
          </a:prstGeom>
          <a:noFill/>
          <a:ln w="317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455760" algn="l"/>
                <a:tab pos="911160" algn="l"/>
                <a:tab pos="1366920" algn="l"/>
                <a:tab pos="1822320" algn="l"/>
                <a:tab pos="2278080" algn="l"/>
                <a:tab pos="2733840" algn="l"/>
                <a:tab pos="3189240" algn="l"/>
                <a:tab pos="3645000" algn="l"/>
                <a:tab pos="4100400" algn="l"/>
                <a:tab pos="4556160" algn="l"/>
                <a:tab pos="5011560" algn="l"/>
                <a:tab pos="5467320" algn="l"/>
                <a:tab pos="5923080" algn="l"/>
                <a:tab pos="6378480" algn="l"/>
                <a:tab pos="6834240" algn="l"/>
                <a:tab pos="7289640" algn="l"/>
                <a:tab pos="7745400" algn="l"/>
                <a:tab pos="8201160" algn="l"/>
                <a:tab pos="8656560" algn="l"/>
                <a:tab pos="9112320" algn="l"/>
              </a:tabLst>
            </a:pPr>
            <a:r>
              <a:rPr lang="pt-BR" sz="3448" b="0" strike="noStrike" spc="-1">
                <a:solidFill>
                  <a:srgbClr val="002060"/>
                </a:solidFill>
                <a:latin typeface="Clarendon BT"/>
                <a:ea typeface="Arial"/>
              </a:rPr>
              <a:t>Split Payment</a:t>
            </a:r>
            <a:endParaRPr lang="en-US" sz="3448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4" name="Retângulo 1"/>
          <p:cNvSpPr/>
          <p:nvPr/>
        </p:nvSpPr>
        <p:spPr>
          <a:xfrm>
            <a:off x="952077" y="2133870"/>
            <a:ext cx="10509037" cy="3005354"/>
          </a:xfrm>
          <a:prstGeom prst="rect">
            <a:avLst/>
          </a:prstGeom>
          <a:noFill/>
          <a:ln w="317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3705" tIns="22727" rIns="43705" bIns="22727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455760" algn="l"/>
                <a:tab pos="911160" algn="l"/>
                <a:tab pos="1366920" algn="l"/>
                <a:tab pos="1822320" algn="l"/>
                <a:tab pos="2278080" algn="l"/>
                <a:tab pos="2733840" algn="l"/>
                <a:tab pos="3189240" algn="l"/>
                <a:tab pos="3645000" algn="l"/>
                <a:tab pos="4100400" algn="l"/>
                <a:tab pos="4556160" algn="l"/>
                <a:tab pos="5011560" algn="l"/>
                <a:tab pos="5467320" algn="l"/>
                <a:tab pos="5923080" algn="l"/>
                <a:tab pos="6378480" algn="l"/>
                <a:tab pos="6834240" algn="l"/>
                <a:tab pos="7289640" algn="l"/>
                <a:tab pos="7745400" algn="l"/>
                <a:tab pos="8201160" algn="l"/>
                <a:tab pos="8656560" algn="l"/>
                <a:tab pos="9112320" algn="l"/>
              </a:tabLst>
            </a:pPr>
            <a:r>
              <a:rPr lang="pt-BR" sz="1942" b="0" strike="noStrike" spc="-1">
                <a:solidFill>
                  <a:srgbClr val="002060"/>
                </a:solidFill>
                <a:latin typeface="Clarendon BT"/>
                <a:ea typeface="Arial"/>
              </a:rPr>
              <a:t>Transferência em até 3 (três) dias úteis</a:t>
            </a:r>
            <a:endParaRPr lang="en-US" sz="1942" b="0" strike="noStrike" spc="-1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tabLst>
                <a:tab pos="0" algn="l"/>
                <a:tab pos="455760" algn="l"/>
                <a:tab pos="911160" algn="l"/>
                <a:tab pos="1366920" algn="l"/>
                <a:tab pos="1822320" algn="l"/>
                <a:tab pos="2278080" algn="l"/>
                <a:tab pos="2733840" algn="l"/>
                <a:tab pos="3189240" algn="l"/>
                <a:tab pos="3645000" algn="l"/>
                <a:tab pos="4100400" algn="l"/>
                <a:tab pos="4556160" algn="l"/>
                <a:tab pos="5011560" algn="l"/>
                <a:tab pos="5467320" algn="l"/>
                <a:tab pos="5923080" algn="l"/>
                <a:tab pos="6378480" algn="l"/>
                <a:tab pos="6834240" algn="l"/>
                <a:tab pos="7289640" algn="l"/>
                <a:tab pos="7745400" algn="l"/>
                <a:tab pos="8201160" algn="l"/>
                <a:tab pos="8656560" algn="l"/>
                <a:tab pos="9112320" algn="l"/>
              </a:tabLst>
            </a:pPr>
            <a:endParaRPr lang="en-US" sz="1942" b="0" strike="noStrike" spc="-1">
              <a:solidFill>
                <a:srgbClr val="000000"/>
              </a:solidFill>
              <a:latin typeface="Calibri"/>
            </a:endParaRPr>
          </a:p>
          <a:p>
            <a:pPr algn="just">
              <a:tabLst>
                <a:tab pos="0" algn="l"/>
                <a:tab pos="455760" algn="l"/>
                <a:tab pos="911160" algn="l"/>
                <a:tab pos="1366920" algn="l"/>
                <a:tab pos="1822320" algn="l"/>
                <a:tab pos="2278080" algn="l"/>
                <a:tab pos="2733840" algn="l"/>
                <a:tab pos="3189240" algn="l"/>
                <a:tab pos="3645000" algn="l"/>
                <a:tab pos="4100400" algn="l"/>
                <a:tab pos="4556160" algn="l"/>
                <a:tab pos="5011560" algn="l"/>
                <a:tab pos="5467320" algn="l"/>
                <a:tab pos="5923080" algn="l"/>
                <a:tab pos="6378480" algn="l"/>
                <a:tab pos="6834240" algn="l"/>
                <a:tab pos="7289640" algn="l"/>
                <a:tab pos="7745400" algn="l"/>
                <a:tab pos="8201160" algn="l"/>
                <a:tab pos="8656560" algn="l"/>
                <a:tab pos="9112320" algn="l"/>
              </a:tabLst>
            </a:pPr>
            <a:r>
              <a:rPr lang="pt-BR" sz="1942" b="1" strike="noStrike" spc="-1">
                <a:solidFill>
                  <a:srgbClr val="000000"/>
                </a:solidFill>
                <a:latin typeface="Calibri"/>
              </a:rPr>
              <a:t>Art. 29. </a:t>
            </a:r>
            <a:r>
              <a:rPr lang="pt-BR" sz="1942" b="0" strike="noStrike" spc="-1">
                <a:solidFill>
                  <a:srgbClr val="000000"/>
                </a:solidFill>
                <a:latin typeface="Calibri"/>
              </a:rPr>
              <a:t>O contribuinte deverá, até a data de vencimento, efetuar o pagamento do saldo a recolher de que trata o art. 45 desta Lei Complementar.</a:t>
            </a:r>
            <a:endParaRPr lang="en-US" sz="1942" b="0" strike="noStrike" spc="-1">
              <a:solidFill>
                <a:srgbClr val="000000"/>
              </a:solidFill>
              <a:latin typeface="Calibri"/>
            </a:endParaRPr>
          </a:p>
          <a:p>
            <a:pPr>
              <a:tabLst>
                <a:tab pos="0" algn="l"/>
                <a:tab pos="455760" algn="l"/>
                <a:tab pos="911160" algn="l"/>
                <a:tab pos="1366920" algn="l"/>
                <a:tab pos="1822320" algn="l"/>
                <a:tab pos="2278080" algn="l"/>
                <a:tab pos="2733840" algn="l"/>
                <a:tab pos="3189240" algn="l"/>
                <a:tab pos="3645000" algn="l"/>
                <a:tab pos="4100400" algn="l"/>
                <a:tab pos="4556160" algn="l"/>
                <a:tab pos="5011560" algn="l"/>
                <a:tab pos="5467320" algn="l"/>
                <a:tab pos="5923080" algn="l"/>
                <a:tab pos="6378480" algn="l"/>
                <a:tab pos="6834240" algn="l"/>
                <a:tab pos="7289640" algn="l"/>
                <a:tab pos="7745400" algn="l"/>
                <a:tab pos="8201160" algn="l"/>
                <a:tab pos="8656560" algn="l"/>
                <a:tab pos="9112320" algn="l"/>
              </a:tabLst>
            </a:pPr>
            <a:endParaRPr lang="en-US" sz="1942" b="0" strike="noStrike" spc="-1">
              <a:solidFill>
                <a:srgbClr val="000000"/>
              </a:solidFill>
              <a:latin typeface="Calibri"/>
            </a:endParaRPr>
          </a:p>
          <a:p>
            <a:pPr algn="just">
              <a:tabLst>
                <a:tab pos="0" algn="l"/>
                <a:tab pos="455760" algn="l"/>
                <a:tab pos="911160" algn="l"/>
                <a:tab pos="1366920" algn="l"/>
                <a:tab pos="1822320" algn="l"/>
                <a:tab pos="2278080" algn="l"/>
                <a:tab pos="2733840" algn="l"/>
                <a:tab pos="3189240" algn="l"/>
                <a:tab pos="3645000" algn="l"/>
                <a:tab pos="4100400" algn="l"/>
                <a:tab pos="4556160" algn="l"/>
                <a:tab pos="5011560" algn="l"/>
                <a:tab pos="5467320" algn="l"/>
                <a:tab pos="5923080" algn="l"/>
                <a:tab pos="6378480" algn="l"/>
                <a:tab pos="6834240" algn="l"/>
                <a:tab pos="7289640" algn="l"/>
                <a:tab pos="7745400" algn="l"/>
                <a:tab pos="8201160" algn="l"/>
                <a:tab pos="8656560" algn="l"/>
                <a:tab pos="9112320" algn="l"/>
              </a:tabLst>
            </a:pPr>
            <a:r>
              <a:rPr lang="pt-BR" sz="1942" b="1" strike="noStrike" spc="-1">
                <a:solidFill>
                  <a:srgbClr val="000000"/>
                </a:solidFill>
                <a:latin typeface="Calibri"/>
              </a:rPr>
              <a:t>§ 1º </a:t>
            </a:r>
            <a:r>
              <a:rPr lang="pt-BR" sz="1942" b="0" strike="noStrike" spc="-1">
                <a:solidFill>
                  <a:srgbClr val="000000"/>
                </a:solidFill>
                <a:latin typeface="Calibri"/>
              </a:rPr>
              <a:t>Caso o pagamento efetuado pelo contribuinte seja maior do que o saldo a recolher, a parcela excedente, até o montante dos débitos do período de apuração que tenham sido extintos pelas modalidades previstas nos incisos III a V do </a:t>
            </a:r>
            <a:r>
              <a:rPr lang="pt-BR" sz="1942" b="0" i="1" strike="noStrike" spc="-1">
                <a:solidFill>
                  <a:srgbClr val="000000"/>
                </a:solidFill>
                <a:latin typeface="Calibri"/>
              </a:rPr>
              <a:t>caput</a:t>
            </a:r>
            <a:r>
              <a:rPr lang="pt-BR" sz="1942" b="0" strike="noStrike" spc="-1">
                <a:solidFill>
                  <a:srgbClr val="000000"/>
                </a:solidFill>
                <a:latin typeface="Calibri"/>
              </a:rPr>
              <a:t> do art. 27 desta Lei Complementar </a:t>
            </a:r>
            <a:r>
              <a:rPr lang="pt-BR" sz="1942" b="1" u="sng" strike="noStrike" spc="-1">
                <a:solidFill>
                  <a:srgbClr val="000000"/>
                </a:solidFill>
                <a:uFillTx/>
                <a:latin typeface="Calibri"/>
              </a:rPr>
              <a:t>entre o final do período de apuração e o processamento do pagamento efetuado pelo contribuinte</a:t>
            </a:r>
            <a:r>
              <a:rPr lang="pt-BR" sz="1942" b="0" strike="noStrike" spc="-1">
                <a:solidFill>
                  <a:srgbClr val="000000"/>
                </a:solidFill>
                <a:latin typeface="Calibri"/>
              </a:rPr>
              <a:t>, será transferida ao contribuinte em até 3 (três) dias úteis.   </a:t>
            </a:r>
            <a:endParaRPr lang="en-US" sz="1942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Retângulo 6"/>
          <p:cNvSpPr/>
          <p:nvPr/>
        </p:nvSpPr>
        <p:spPr>
          <a:xfrm>
            <a:off x="4461616" y="5555124"/>
            <a:ext cx="1952055" cy="445270"/>
          </a:xfrm>
          <a:prstGeom prst="rect">
            <a:avLst/>
          </a:prstGeom>
          <a:noFill/>
          <a:ln w="317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3705" tIns="22727" rIns="43705" bIns="22727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455760" algn="l"/>
                <a:tab pos="911160" algn="l"/>
                <a:tab pos="1366920" algn="l"/>
                <a:tab pos="1822320" algn="l"/>
                <a:tab pos="2278080" algn="l"/>
                <a:tab pos="2733840" algn="l"/>
                <a:tab pos="3189240" algn="l"/>
                <a:tab pos="3645000" algn="l"/>
                <a:tab pos="4100400" algn="l"/>
                <a:tab pos="4556160" algn="l"/>
                <a:tab pos="5011560" algn="l"/>
                <a:tab pos="5467320" algn="l"/>
                <a:tab pos="5923080" algn="l"/>
                <a:tab pos="6378480" algn="l"/>
                <a:tab pos="6834240" algn="l"/>
                <a:tab pos="7289640" algn="l"/>
                <a:tab pos="7745400" algn="l"/>
                <a:tab pos="8201160" algn="l"/>
                <a:tab pos="8656560" algn="l"/>
                <a:tab pos="9112320" algn="l"/>
              </a:tabLst>
            </a:pPr>
            <a:r>
              <a:rPr lang="pt-BR" sz="874" b="0" strike="noStrike" spc="-1">
                <a:solidFill>
                  <a:srgbClr val="FF0000"/>
                </a:solidFill>
                <a:latin typeface="Clarendon BT"/>
                <a:ea typeface="Arial"/>
              </a:rPr>
              <a:t>Split</a:t>
            </a:r>
            <a:endParaRPr lang="en-US" sz="874" b="0" strike="noStrike" spc="-1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tabLst>
                <a:tab pos="0" algn="l"/>
                <a:tab pos="455760" algn="l"/>
                <a:tab pos="911160" algn="l"/>
                <a:tab pos="1366920" algn="l"/>
                <a:tab pos="1822320" algn="l"/>
                <a:tab pos="2278080" algn="l"/>
                <a:tab pos="2733840" algn="l"/>
                <a:tab pos="3189240" algn="l"/>
                <a:tab pos="3645000" algn="l"/>
                <a:tab pos="4100400" algn="l"/>
                <a:tab pos="4556160" algn="l"/>
                <a:tab pos="5011560" algn="l"/>
                <a:tab pos="5467320" algn="l"/>
                <a:tab pos="5923080" algn="l"/>
                <a:tab pos="6378480" algn="l"/>
                <a:tab pos="6834240" algn="l"/>
                <a:tab pos="7289640" algn="l"/>
                <a:tab pos="7745400" algn="l"/>
                <a:tab pos="8201160" algn="l"/>
                <a:tab pos="8656560" algn="l"/>
                <a:tab pos="9112320" algn="l"/>
              </a:tabLst>
            </a:pPr>
            <a:r>
              <a:rPr lang="pt-BR" sz="874" b="0" strike="noStrike" spc="-1">
                <a:solidFill>
                  <a:srgbClr val="FF0000"/>
                </a:solidFill>
                <a:latin typeface="Clarendon BT"/>
                <a:ea typeface="Arial"/>
              </a:rPr>
              <a:t>Recolhimento pelo adquirente</a:t>
            </a:r>
            <a:endParaRPr lang="en-US" sz="874" b="0" strike="noStrike" spc="-1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tabLst>
                <a:tab pos="0" algn="l"/>
                <a:tab pos="455760" algn="l"/>
                <a:tab pos="911160" algn="l"/>
                <a:tab pos="1366920" algn="l"/>
                <a:tab pos="1822320" algn="l"/>
                <a:tab pos="2278080" algn="l"/>
                <a:tab pos="2733840" algn="l"/>
                <a:tab pos="3189240" algn="l"/>
                <a:tab pos="3645000" algn="l"/>
                <a:tab pos="4100400" algn="l"/>
                <a:tab pos="4556160" algn="l"/>
                <a:tab pos="5011560" algn="l"/>
                <a:tab pos="5467320" algn="l"/>
                <a:tab pos="5923080" algn="l"/>
                <a:tab pos="6378480" algn="l"/>
                <a:tab pos="6834240" algn="l"/>
                <a:tab pos="7289640" algn="l"/>
                <a:tab pos="7745400" algn="l"/>
                <a:tab pos="8201160" algn="l"/>
                <a:tab pos="8656560" algn="l"/>
                <a:tab pos="9112320" algn="l"/>
              </a:tabLst>
            </a:pPr>
            <a:r>
              <a:rPr lang="pt-BR" sz="874" b="0" strike="noStrike" spc="-1">
                <a:solidFill>
                  <a:srgbClr val="FF0000"/>
                </a:solidFill>
                <a:latin typeface="Clarendon BT"/>
                <a:ea typeface="Arial"/>
              </a:rPr>
              <a:t>Pagamento por Responsabilidade</a:t>
            </a:r>
            <a:endParaRPr lang="en-US" sz="874" b="0" strike="noStrike" spc="-1">
              <a:solidFill>
                <a:srgbClr val="000000"/>
              </a:solidFill>
              <a:latin typeface="Calibri"/>
            </a:endParaRPr>
          </a:p>
        </p:txBody>
      </p:sp>
      <p:cxnSp>
        <p:nvCxnSpPr>
          <p:cNvPr id="36" name="Conector de Seta Reta 3"/>
          <p:cNvCxnSpPr/>
          <p:nvPr/>
        </p:nvCxnSpPr>
        <p:spPr>
          <a:xfrm>
            <a:off x="4689234" y="4464413"/>
            <a:ext cx="524" cy="949280"/>
          </a:xfrm>
          <a:prstGeom prst="straightConnector1">
            <a:avLst/>
          </a:prstGeom>
          <a:ln w="4545">
            <a:solidFill>
              <a:srgbClr val="BE4B48"/>
            </a:solidFill>
            <a:miter/>
            <a:tailEnd type="triangle" w="med" len="med"/>
          </a:ln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Imagem 1"/>
          <p:cNvPicPr/>
          <p:nvPr/>
        </p:nvPicPr>
        <p:blipFill>
          <a:blip r:embed="rId2"/>
          <a:stretch/>
        </p:blipFill>
        <p:spPr>
          <a:xfrm>
            <a:off x="0" y="6993"/>
            <a:ext cx="12205154" cy="6851075"/>
          </a:xfrm>
          <a:prstGeom prst="rect">
            <a:avLst/>
          </a:prstGeom>
          <a:ln w="3175"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aixaDeTexto 7"/>
          <p:cNvSpPr/>
          <p:nvPr/>
        </p:nvSpPr>
        <p:spPr>
          <a:xfrm>
            <a:off x="3879286" y="2879308"/>
            <a:ext cx="8322022" cy="3300278"/>
          </a:xfrm>
          <a:prstGeom prst="rect">
            <a:avLst/>
          </a:prstGeom>
          <a:noFill/>
          <a:ln w="317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spAutoFit/>
          </a:bodyPr>
          <a:lstStyle/>
          <a:p>
            <a:pPr marL="277616" indent="-277616">
              <a:buClr>
                <a:srgbClr val="000000"/>
              </a:buClr>
              <a:buFont typeface="Arial"/>
              <a:buChar char="•"/>
              <a:tabLst>
                <a:tab pos="911160" algn="l"/>
                <a:tab pos="1366920" algn="l"/>
                <a:tab pos="1822320" algn="l"/>
                <a:tab pos="2278080" algn="l"/>
                <a:tab pos="2733840" algn="l"/>
                <a:tab pos="3189240" algn="l"/>
                <a:tab pos="3645000" algn="l"/>
                <a:tab pos="4100400" algn="l"/>
                <a:tab pos="4556160" algn="l"/>
                <a:tab pos="5011560" algn="l"/>
                <a:tab pos="5467320" algn="l"/>
                <a:tab pos="5923080" algn="l"/>
                <a:tab pos="6378480" algn="l"/>
                <a:tab pos="6834240" algn="l"/>
                <a:tab pos="7289640" algn="l"/>
                <a:tab pos="7745400" algn="l"/>
                <a:tab pos="8201160" algn="l"/>
                <a:tab pos="8656560" algn="l"/>
                <a:tab pos="9112320" algn="l"/>
                <a:tab pos="9567720" algn="l"/>
              </a:tabLst>
            </a:pPr>
            <a:r>
              <a:rPr lang="pt-BR" sz="1942" b="0" strike="noStrike" spc="-1">
                <a:solidFill>
                  <a:srgbClr val="000000"/>
                </a:solidFill>
                <a:latin typeface="Calibri"/>
              </a:rPr>
              <a:t>Geração automática de débitos e créditos a partir dos DF-e</a:t>
            </a:r>
            <a:endParaRPr lang="en-US" sz="1942" b="0" strike="noStrike" spc="-1">
              <a:solidFill>
                <a:srgbClr val="000000"/>
              </a:solidFill>
              <a:latin typeface="Calibri"/>
            </a:endParaRPr>
          </a:p>
          <a:p>
            <a:pPr marL="277616" indent="-277616">
              <a:buClr>
                <a:srgbClr val="000000"/>
              </a:buClr>
              <a:buFont typeface="Arial"/>
              <a:buChar char="•"/>
              <a:tabLst>
                <a:tab pos="911160" algn="l"/>
                <a:tab pos="1366920" algn="l"/>
                <a:tab pos="1822320" algn="l"/>
                <a:tab pos="2278080" algn="l"/>
                <a:tab pos="2733840" algn="l"/>
                <a:tab pos="3189240" algn="l"/>
                <a:tab pos="3645000" algn="l"/>
                <a:tab pos="4100400" algn="l"/>
                <a:tab pos="4556160" algn="l"/>
                <a:tab pos="5011560" algn="l"/>
                <a:tab pos="5467320" algn="l"/>
                <a:tab pos="5923080" algn="l"/>
                <a:tab pos="6378480" algn="l"/>
                <a:tab pos="6834240" algn="l"/>
                <a:tab pos="7289640" algn="l"/>
                <a:tab pos="7745400" algn="l"/>
                <a:tab pos="8201160" algn="l"/>
                <a:tab pos="8656560" algn="l"/>
                <a:tab pos="9112320" algn="l"/>
                <a:tab pos="9567720" algn="l"/>
              </a:tabLst>
            </a:pPr>
            <a:endParaRPr lang="en-US" sz="1942" b="0" strike="noStrike" spc="-1">
              <a:solidFill>
                <a:srgbClr val="000000"/>
              </a:solidFill>
              <a:latin typeface="Calibri"/>
            </a:endParaRPr>
          </a:p>
          <a:p>
            <a:pPr marL="277616" indent="-277616">
              <a:buClr>
                <a:srgbClr val="000000"/>
              </a:buClr>
              <a:buFont typeface="Arial"/>
              <a:buChar char="•"/>
              <a:tabLst>
                <a:tab pos="911160" algn="l"/>
                <a:tab pos="1366920" algn="l"/>
                <a:tab pos="1822320" algn="l"/>
                <a:tab pos="2278080" algn="l"/>
                <a:tab pos="2733840" algn="l"/>
                <a:tab pos="3189240" algn="l"/>
                <a:tab pos="3645000" algn="l"/>
                <a:tab pos="4100400" algn="l"/>
                <a:tab pos="4556160" algn="l"/>
                <a:tab pos="5011560" algn="l"/>
                <a:tab pos="5467320" algn="l"/>
                <a:tab pos="5923080" algn="l"/>
                <a:tab pos="6378480" algn="l"/>
                <a:tab pos="6834240" algn="l"/>
                <a:tab pos="7289640" algn="l"/>
                <a:tab pos="7745400" algn="l"/>
                <a:tab pos="8201160" algn="l"/>
                <a:tab pos="8656560" algn="l"/>
                <a:tab pos="9112320" algn="l"/>
                <a:tab pos="9567720" algn="l"/>
              </a:tabLst>
            </a:pPr>
            <a:r>
              <a:rPr lang="pt-BR" sz="1942" b="0" strike="noStrike" spc="-1">
                <a:solidFill>
                  <a:srgbClr val="000000"/>
                </a:solidFill>
                <a:latin typeface="Calibri"/>
                <a:ea typeface="Arial"/>
              </a:rPr>
              <a:t>Unificação da apuração no CNPJ da matriz (eliminação da separação or estabelecimento)</a:t>
            </a:r>
            <a:endParaRPr lang="en-US" sz="1942" b="0" strike="noStrike" spc="-1">
              <a:solidFill>
                <a:srgbClr val="000000"/>
              </a:solidFill>
              <a:latin typeface="Calibri"/>
            </a:endParaRPr>
          </a:p>
          <a:p>
            <a:pPr marL="277616" indent="-277616">
              <a:buClr>
                <a:srgbClr val="000000"/>
              </a:buClr>
              <a:buFont typeface="Arial"/>
              <a:buChar char="•"/>
              <a:tabLst>
                <a:tab pos="911160" algn="l"/>
                <a:tab pos="1366920" algn="l"/>
                <a:tab pos="1822320" algn="l"/>
                <a:tab pos="2278080" algn="l"/>
                <a:tab pos="2733840" algn="l"/>
                <a:tab pos="3189240" algn="l"/>
                <a:tab pos="3645000" algn="l"/>
                <a:tab pos="4100400" algn="l"/>
                <a:tab pos="4556160" algn="l"/>
                <a:tab pos="5011560" algn="l"/>
                <a:tab pos="5467320" algn="l"/>
                <a:tab pos="5923080" algn="l"/>
                <a:tab pos="6378480" algn="l"/>
                <a:tab pos="6834240" algn="l"/>
                <a:tab pos="7289640" algn="l"/>
                <a:tab pos="7745400" algn="l"/>
                <a:tab pos="8201160" algn="l"/>
                <a:tab pos="8656560" algn="l"/>
                <a:tab pos="9112320" algn="l"/>
                <a:tab pos="9567720" algn="l"/>
              </a:tabLst>
            </a:pPr>
            <a:endParaRPr lang="en-US" sz="1942" b="0" strike="noStrike" spc="-1">
              <a:solidFill>
                <a:srgbClr val="000000"/>
              </a:solidFill>
              <a:latin typeface="Calibri"/>
            </a:endParaRPr>
          </a:p>
          <a:p>
            <a:pPr marL="277616" indent="-277616">
              <a:buClr>
                <a:srgbClr val="000000"/>
              </a:buClr>
              <a:buFont typeface="Arial"/>
              <a:buChar char="•"/>
              <a:tabLst>
                <a:tab pos="911160" algn="l"/>
                <a:tab pos="1366920" algn="l"/>
                <a:tab pos="1822320" algn="l"/>
                <a:tab pos="2278080" algn="l"/>
                <a:tab pos="2733840" algn="l"/>
                <a:tab pos="3189240" algn="l"/>
                <a:tab pos="3645000" algn="l"/>
                <a:tab pos="4100400" algn="l"/>
                <a:tab pos="4556160" algn="l"/>
                <a:tab pos="5011560" algn="l"/>
                <a:tab pos="5467320" algn="l"/>
                <a:tab pos="5923080" algn="l"/>
                <a:tab pos="6378480" algn="l"/>
                <a:tab pos="6834240" algn="l"/>
                <a:tab pos="7289640" algn="l"/>
                <a:tab pos="7745400" algn="l"/>
                <a:tab pos="8201160" algn="l"/>
                <a:tab pos="8656560" algn="l"/>
                <a:tab pos="9112320" algn="l"/>
                <a:tab pos="9567720" algn="l"/>
              </a:tabLst>
            </a:pPr>
            <a:r>
              <a:rPr lang="pt-BR" sz="1942" b="0" strike="noStrike" spc="-1">
                <a:solidFill>
                  <a:srgbClr val="000000"/>
                </a:solidFill>
                <a:latin typeface="Calibri"/>
                <a:ea typeface="Arial"/>
              </a:rPr>
              <a:t>Apropriação de crédito vinculada à extinção do débito do fornecedor (não à entrada física)</a:t>
            </a:r>
            <a:endParaRPr lang="en-US" sz="1942" b="0" strike="noStrike" spc="-1">
              <a:solidFill>
                <a:srgbClr val="000000"/>
              </a:solidFill>
              <a:latin typeface="Calibri"/>
            </a:endParaRPr>
          </a:p>
          <a:p>
            <a:pPr marL="277616" indent="-277616">
              <a:buClr>
                <a:srgbClr val="000000"/>
              </a:buClr>
              <a:buFont typeface="Arial"/>
              <a:buChar char="•"/>
              <a:tabLst>
                <a:tab pos="911160" algn="l"/>
                <a:tab pos="1366920" algn="l"/>
                <a:tab pos="1822320" algn="l"/>
                <a:tab pos="2278080" algn="l"/>
                <a:tab pos="2733840" algn="l"/>
                <a:tab pos="3189240" algn="l"/>
                <a:tab pos="3645000" algn="l"/>
                <a:tab pos="4100400" algn="l"/>
                <a:tab pos="4556160" algn="l"/>
                <a:tab pos="5011560" algn="l"/>
                <a:tab pos="5467320" algn="l"/>
                <a:tab pos="5923080" algn="l"/>
                <a:tab pos="6378480" algn="l"/>
                <a:tab pos="6834240" algn="l"/>
                <a:tab pos="7289640" algn="l"/>
                <a:tab pos="7745400" algn="l"/>
                <a:tab pos="8201160" algn="l"/>
                <a:tab pos="8656560" algn="l"/>
                <a:tab pos="9112320" algn="l"/>
                <a:tab pos="9567720" algn="l"/>
              </a:tabLst>
            </a:pPr>
            <a:endParaRPr lang="en-US" sz="1942" b="0" strike="noStrike" spc="-1">
              <a:solidFill>
                <a:srgbClr val="000000"/>
              </a:solidFill>
              <a:latin typeface="Calibri"/>
            </a:endParaRPr>
          </a:p>
          <a:p>
            <a:pPr marL="277616" indent="-277616">
              <a:buClr>
                <a:srgbClr val="000000"/>
              </a:buClr>
              <a:buFont typeface="Arial"/>
              <a:buChar char="•"/>
              <a:tabLst>
                <a:tab pos="911160" algn="l"/>
                <a:tab pos="1366920" algn="l"/>
                <a:tab pos="1822320" algn="l"/>
                <a:tab pos="2278080" algn="l"/>
                <a:tab pos="2733840" algn="l"/>
                <a:tab pos="3189240" algn="l"/>
                <a:tab pos="3645000" algn="l"/>
                <a:tab pos="4100400" algn="l"/>
                <a:tab pos="4556160" algn="l"/>
                <a:tab pos="5011560" algn="l"/>
                <a:tab pos="5467320" algn="l"/>
                <a:tab pos="5923080" algn="l"/>
                <a:tab pos="6378480" algn="l"/>
                <a:tab pos="6834240" algn="l"/>
                <a:tab pos="7289640" algn="l"/>
                <a:tab pos="7745400" algn="l"/>
                <a:tab pos="8201160" algn="l"/>
                <a:tab pos="8656560" algn="l"/>
                <a:tab pos="9112320" algn="l"/>
                <a:tab pos="9567720" algn="l"/>
              </a:tabLst>
            </a:pPr>
            <a:r>
              <a:rPr lang="pt-BR" sz="1942" b="0" strike="noStrike" spc="-1">
                <a:solidFill>
                  <a:srgbClr val="000000"/>
                </a:solidFill>
                <a:latin typeface="Calibri"/>
                <a:ea typeface="Arial"/>
              </a:rPr>
              <a:t>Conta corrente para cada operação (não compensação por saldos totais)</a:t>
            </a:r>
            <a:endParaRPr lang="en-US" sz="1942" b="0" strike="noStrike" spc="-1">
              <a:solidFill>
                <a:srgbClr val="000000"/>
              </a:solidFill>
              <a:latin typeface="Calibri"/>
            </a:endParaRPr>
          </a:p>
          <a:p>
            <a:pPr marL="277616" indent="-277616">
              <a:buClr>
                <a:srgbClr val="000000"/>
              </a:buClr>
              <a:buFont typeface="Arial"/>
              <a:buChar char="•"/>
              <a:tabLst>
                <a:tab pos="911160" algn="l"/>
                <a:tab pos="1366920" algn="l"/>
                <a:tab pos="1822320" algn="l"/>
                <a:tab pos="2278080" algn="l"/>
                <a:tab pos="2733840" algn="l"/>
                <a:tab pos="3189240" algn="l"/>
                <a:tab pos="3645000" algn="l"/>
                <a:tab pos="4100400" algn="l"/>
                <a:tab pos="4556160" algn="l"/>
                <a:tab pos="5011560" algn="l"/>
                <a:tab pos="5467320" algn="l"/>
                <a:tab pos="5923080" algn="l"/>
                <a:tab pos="6378480" algn="l"/>
                <a:tab pos="6834240" algn="l"/>
                <a:tab pos="7289640" algn="l"/>
                <a:tab pos="7745400" algn="l"/>
                <a:tab pos="8201160" algn="l"/>
                <a:tab pos="8656560" algn="l"/>
                <a:tab pos="9112320" algn="l"/>
                <a:tab pos="9567720" algn="l"/>
              </a:tabLst>
            </a:pPr>
            <a:endParaRPr lang="en-US" sz="1942" b="0" strike="noStrike" spc="-1">
              <a:solidFill>
                <a:srgbClr val="000000"/>
              </a:solidFill>
              <a:latin typeface="Calibri"/>
            </a:endParaRPr>
          </a:p>
          <a:p>
            <a:pPr marL="277616" indent="-277616">
              <a:buClr>
                <a:srgbClr val="000000"/>
              </a:buClr>
              <a:buFont typeface="Arial"/>
              <a:buChar char="•"/>
              <a:tabLst>
                <a:tab pos="911160" algn="l"/>
                <a:tab pos="1366920" algn="l"/>
                <a:tab pos="1822320" algn="l"/>
                <a:tab pos="2278080" algn="l"/>
                <a:tab pos="2733840" algn="l"/>
                <a:tab pos="3189240" algn="l"/>
                <a:tab pos="3645000" algn="l"/>
                <a:tab pos="4100400" algn="l"/>
                <a:tab pos="4556160" algn="l"/>
                <a:tab pos="5011560" algn="l"/>
                <a:tab pos="5467320" algn="l"/>
                <a:tab pos="5923080" algn="l"/>
                <a:tab pos="6378480" algn="l"/>
                <a:tab pos="6834240" algn="l"/>
                <a:tab pos="7289640" algn="l"/>
                <a:tab pos="7745400" algn="l"/>
                <a:tab pos="8201160" algn="l"/>
                <a:tab pos="8656560" algn="l"/>
                <a:tab pos="9112320" algn="l"/>
                <a:tab pos="9567720" algn="l"/>
              </a:tabLst>
            </a:pPr>
            <a:r>
              <a:rPr lang="pt-BR" sz="1942" b="0" strike="noStrike" spc="-1">
                <a:solidFill>
                  <a:srgbClr val="000000"/>
                </a:solidFill>
                <a:latin typeface="Calibri"/>
                <a:ea typeface="Arial"/>
              </a:rPr>
              <a:t>Sistema colaborativo entre contribuinte e administração tributária</a:t>
            </a:r>
            <a:endParaRPr lang="en-US" sz="1942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9" name="Imagem 4"/>
          <p:cNvPicPr/>
          <p:nvPr/>
        </p:nvPicPr>
        <p:blipFill>
          <a:blip r:embed="rId2"/>
          <a:stretch/>
        </p:blipFill>
        <p:spPr>
          <a:xfrm>
            <a:off x="0" y="0"/>
            <a:ext cx="12192042" cy="6883417"/>
          </a:xfrm>
          <a:prstGeom prst="rect">
            <a:avLst/>
          </a:prstGeom>
          <a:ln w="3175">
            <a:noFill/>
          </a:ln>
        </p:spPr>
      </p:pic>
      <p:sp>
        <p:nvSpPr>
          <p:cNvPr id="40" name="CaixaDeTexto 12"/>
          <p:cNvSpPr/>
          <p:nvPr/>
        </p:nvSpPr>
        <p:spPr>
          <a:xfrm>
            <a:off x="952077" y="1023754"/>
            <a:ext cx="7881821" cy="570092"/>
          </a:xfrm>
          <a:prstGeom prst="rect">
            <a:avLst/>
          </a:prstGeom>
          <a:noFill/>
          <a:ln w="317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455760" algn="l"/>
                <a:tab pos="911160" algn="l"/>
                <a:tab pos="1366920" algn="l"/>
                <a:tab pos="1822320" algn="l"/>
                <a:tab pos="2278080" algn="l"/>
                <a:tab pos="2733840" algn="l"/>
                <a:tab pos="3189240" algn="l"/>
                <a:tab pos="3645000" algn="l"/>
                <a:tab pos="4100400" algn="l"/>
                <a:tab pos="4556160" algn="l"/>
                <a:tab pos="5011560" algn="l"/>
                <a:tab pos="5467320" algn="l"/>
                <a:tab pos="5923080" algn="l"/>
                <a:tab pos="6378480" algn="l"/>
                <a:tab pos="6834240" algn="l"/>
                <a:tab pos="7289640" algn="l"/>
                <a:tab pos="7745400" algn="l"/>
                <a:tab pos="8201160" algn="l"/>
                <a:tab pos="8656560" algn="l"/>
                <a:tab pos="9112320" algn="l"/>
              </a:tabLst>
            </a:pPr>
            <a:r>
              <a:rPr lang="pt-BR" sz="3448" b="0" strike="noStrike" spc="-1">
                <a:solidFill>
                  <a:srgbClr val="002060"/>
                </a:solidFill>
                <a:latin typeface="Clarendon BT"/>
                <a:ea typeface="Arial"/>
              </a:rPr>
              <a:t>Split Payment</a:t>
            </a:r>
            <a:endParaRPr lang="en-US" sz="3448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41" name="Imagem 13"/>
          <p:cNvPicPr/>
          <p:nvPr/>
        </p:nvPicPr>
        <p:blipFill>
          <a:blip r:embed="rId3"/>
          <a:stretch/>
        </p:blipFill>
        <p:spPr>
          <a:xfrm>
            <a:off x="1685278" y="2051354"/>
            <a:ext cx="8821486" cy="2780009"/>
          </a:xfrm>
          <a:prstGeom prst="rect">
            <a:avLst/>
          </a:prstGeom>
          <a:ln w="3175"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Imagem 1"/>
          <p:cNvPicPr/>
          <p:nvPr/>
        </p:nvPicPr>
        <p:blipFill>
          <a:blip r:embed="rId2"/>
          <a:stretch/>
        </p:blipFill>
        <p:spPr>
          <a:xfrm>
            <a:off x="0" y="-10839"/>
            <a:ext cx="12192042" cy="6879745"/>
          </a:xfrm>
          <a:prstGeom prst="rect">
            <a:avLst/>
          </a:prstGeom>
          <a:ln w="3175"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Imagem 3"/>
          <p:cNvPicPr/>
          <p:nvPr/>
        </p:nvPicPr>
        <p:blipFill>
          <a:blip r:embed="rId2"/>
          <a:stretch/>
        </p:blipFill>
        <p:spPr>
          <a:xfrm>
            <a:off x="0" y="-3147"/>
            <a:ext cx="12192042" cy="6864361"/>
          </a:xfrm>
          <a:prstGeom prst="rect">
            <a:avLst/>
          </a:prstGeom>
          <a:ln w="3175"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Imagem 2"/>
          <p:cNvPicPr/>
          <p:nvPr/>
        </p:nvPicPr>
        <p:blipFill>
          <a:blip r:embed="rId2"/>
          <a:stretch/>
        </p:blipFill>
        <p:spPr>
          <a:xfrm>
            <a:off x="0" y="-3147"/>
            <a:ext cx="12192042" cy="6864361"/>
          </a:xfrm>
          <a:prstGeom prst="rect">
            <a:avLst/>
          </a:prstGeom>
          <a:ln w="3175"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g3fbb6112a74_0_395"/>
          <p:cNvSpPr txBox="1"/>
          <p:nvPr/>
        </p:nvSpPr>
        <p:spPr>
          <a:xfrm>
            <a:off x="640080" y="571500"/>
            <a:ext cx="10881300" cy="762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1F2F55"/>
                </a:solidFill>
                <a:latin typeface="Cambria"/>
                <a:ea typeface="Cambria"/>
                <a:cs typeface="Cambria"/>
                <a:sym typeface="Cambria"/>
              </a:rPr>
              <a:t>Siglas Principais</a:t>
            </a:r>
            <a:endParaRPr sz="3200" b="1">
              <a:solidFill>
                <a:srgbClr val="14141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9" name="Google Shape;39;g3fbb6112a74_0_395"/>
          <p:cNvCxnSpPr/>
          <p:nvPr/>
        </p:nvCxnSpPr>
        <p:spPr>
          <a:xfrm>
            <a:off x="640080" y="1428750"/>
            <a:ext cx="10881300" cy="0"/>
          </a:xfrm>
          <a:prstGeom prst="straightConnector1">
            <a:avLst/>
          </a:prstGeom>
          <a:solidFill>
            <a:srgbClr val="FFFFFF"/>
          </a:solidFill>
          <a:ln w="14300" cap="flat" cmpd="sng">
            <a:solidFill>
              <a:srgbClr val="E2E5EA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40" name="Google Shape;40;g3fbb6112a74_0_395"/>
          <p:cNvGrpSpPr/>
          <p:nvPr/>
        </p:nvGrpSpPr>
        <p:grpSpPr>
          <a:xfrm>
            <a:off x="640080" y="1905000"/>
            <a:ext cx="3372000" cy="4000500"/>
            <a:chOff x="0" y="0"/>
            <a:chExt cx="3372000" cy="4000500"/>
          </a:xfrm>
        </p:grpSpPr>
        <p:sp>
          <p:nvSpPr>
            <p:cNvPr id="41" name="Google Shape;41;g3fbb6112a74_0_395"/>
            <p:cNvSpPr/>
            <p:nvPr/>
          </p:nvSpPr>
          <p:spPr>
            <a:xfrm>
              <a:off x="0" y="0"/>
              <a:ext cx="3372000" cy="4000500"/>
            </a:xfrm>
            <a:prstGeom prst="roundRect">
              <a:avLst>
                <a:gd name="adj" fmla="val 4519"/>
              </a:avLst>
            </a:prstGeom>
            <a:solidFill>
              <a:srgbClr val="F8FAFC"/>
            </a:solidFill>
            <a:ln w="14300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g3fbb6112a74_0_395"/>
            <p:cNvSpPr/>
            <p:nvPr/>
          </p:nvSpPr>
          <p:spPr>
            <a:xfrm>
              <a:off x="0" y="0"/>
              <a:ext cx="3372000" cy="76200"/>
            </a:xfrm>
            <a:prstGeom prst="roundRect">
              <a:avLst>
                <a:gd name="adj" fmla="val 50000"/>
              </a:avLst>
            </a:prstGeom>
            <a:solidFill>
              <a:srgbClr val="1F2F55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g3fbb6112a74_0_395"/>
            <p:cNvSpPr txBox="1"/>
            <p:nvPr/>
          </p:nvSpPr>
          <p:spPr>
            <a:xfrm>
              <a:off x="266700" y="342900"/>
              <a:ext cx="2838600" cy="339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B88C58"/>
                  </a:solidFill>
                  <a:latin typeface="Calibri"/>
                  <a:ea typeface="Calibri"/>
                  <a:cs typeface="Calibri"/>
                  <a:sym typeface="Calibri"/>
                </a:rPr>
                <a:t>Pcont</a:t>
              </a:r>
              <a:endParaRPr sz="1400" b="1">
                <a:solidFill>
                  <a:srgbClr val="B88C58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l" rtl="0">
                <a:spcBef>
                  <a:spcPts val="1800"/>
                </a:spcBef>
                <a:spcAft>
                  <a:spcPts val="0"/>
                </a:spcAft>
                <a:buNone/>
              </a:pPr>
              <a:r>
                <a:rPr lang="en-US" sz="2000" b="1">
                  <a:solidFill>
                    <a:srgbClr val="1F2F55"/>
                  </a:solidFill>
                  <a:latin typeface="Calibri"/>
                  <a:ea typeface="Calibri"/>
                  <a:cs typeface="Calibri"/>
                  <a:sym typeface="Calibri"/>
                </a:rPr>
                <a:t>Pagamento pelo Contribuinte - PCONT</a:t>
              </a:r>
              <a:endParaRPr sz="2000" b="1">
                <a:solidFill>
                  <a:srgbClr val="1F2F55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l" rtl="0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rPr lang="en-US" sz="1300">
                  <a:solidFill>
                    <a:srgbClr val="64748B"/>
                  </a:solidFill>
                  <a:latin typeface="Calibri"/>
                  <a:ea typeface="Calibri"/>
                  <a:cs typeface="Calibri"/>
                  <a:sym typeface="Calibri"/>
                </a:rPr>
                <a:t>Modalidade direta em que o próprio contribuinte efetua o recolhimento dos tributos devidos.</a:t>
              </a:r>
              <a:endParaRPr sz="1300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4" name="Google Shape;44;g3fbb6112a74_0_395"/>
          <p:cNvGrpSpPr/>
          <p:nvPr/>
        </p:nvGrpSpPr>
        <p:grpSpPr>
          <a:xfrm>
            <a:off x="4394835" y="1905000"/>
            <a:ext cx="3372000" cy="4000500"/>
            <a:chOff x="0" y="0"/>
            <a:chExt cx="3372000" cy="4000500"/>
          </a:xfrm>
        </p:grpSpPr>
        <p:sp>
          <p:nvSpPr>
            <p:cNvPr id="45" name="Google Shape;45;g3fbb6112a74_0_395"/>
            <p:cNvSpPr/>
            <p:nvPr/>
          </p:nvSpPr>
          <p:spPr>
            <a:xfrm>
              <a:off x="0" y="0"/>
              <a:ext cx="3372000" cy="4000500"/>
            </a:xfrm>
            <a:prstGeom prst="roundRect">
              <a:avLst>
                <a:gd name="adj" fmla="val 4519"/>
              </a:avLst>
            </a:prstGeom>
            <a:solidFill>
              <a:srgbClr val="F8FAFC"/>
            </a:solidFill>
            <a:ln w="14300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g3fbb6112a74_0_395"/>
            <p:cNvSpPr/>
            <p:nvPr/>
          </p:nvSpPr>
          <p:spPr>
            <a:xfrm>
              <a:off x="0" y="0"/>
              <a:ext cx="3372000" cy="76200"/>
            </a:xfrm>
            <a:prstGeom prst="roundRect">
              <a:avLst>
                <a:gd name="adj" fmla="val 50000"/>
              </a:avLst>
            </a:prstGeom>
            <a:solidFill>
              <a:srgbClr val="B88C58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g3fbb6112a74_0_395"/>
            <p:cNvSpPr txBox="1"/>
            <p:nvPr/>
          </p:nvSpPr>
          <p:spPr>
            <a:xfrm>
              <a:off x="266700" y="342900"/>
              <a:ext cx="2838600" cy="339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B88C58"/>
                  </a:solidFill>
                  <a:latin typeface="Calibri"/>
                  <a:ea typeface="Calibri"/>
                  <a:cs typeface="Calibri"/>
                  <a:sym typeface="Calibri"/>
                </a:rPr>
                <a:t>SPLIT</a:t>
              </a:r>
              <a:endParaRPr sz="1400" b="1">
                <a:solidFill>
                  <a:srgbClr val="B88C58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l" rtl="0">
                <a:spcBef>
                  <a:spcPts val="1800"/>
                </a:spcBef>
                <a:spcAft>
                  <a:spcPts val="0"/>
                </a:spcAft>
                <a:buNone/>
              </a:pPr>
              <a:r>
                <a:rPr lang="en-US" sz="2000" b="1">
                  <a:solidFill>
                    <a:srgbClr val="1F2F55"/>
                  </a:solidFill>
                  <a:latin typeface="Calibri"/>
                  <a:ea typeface="Calibri"/>
                  <a:cs typeface="Calibri"/>
                  <a:sym typeface="Calibri"/>
                </a:rPr>
                <a:t>Recolhimento na Liquidação Financeira - SPLIT</a:t>
              </a:r>
              <a:endParaRPr sz="2000" b="1">
                <a:solidFill>
                  <a:srgbClr val="1F2F55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l" rtl="0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rPr lang="en-US" sz="1300">
                  <a:solidFill>
                    <a:srgbClr val="64748B"/>
                  </a:solidFill>
                  <a:latin typeface="Calibri"/>
                  <a:ea typeface="Calibri"/>
                  <a:cs typeface="Calibri"/>
                  <a:sym typeface="Calibri"/>
                </a:rPr>
                <a:t>Retenção e divisão automática do imposto no momento da liquidação da transação financeira.</a:t>
              </a:r>
              <a:endParaRPr sz="1300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8" name="Google Shape;48;g3fbb6112a74_0_395"/>
          <p:cNvGrpSpPr/>
          <p:nvPr/>
        </p:nvGrpSpPr>
        <p:grpSpPr>
          <a:xfrm>
            <a:off x="8149590" y="1905000"/>
            <a:ext cx="3372000" cy="4000500"/>
            <a:chOff x="0" y="0"/>
            <a:chExt cx="3372000" cy="4000500"/>
          </a:xfrm>
        </p:grpSpPr>
        <p:sp>
          <p:nvSpPr>
            <p:cNvPr id="49" name="Google Shape;49;g3fbb6112a74_0_395"/>
            <p:cNvSpPr/>
            <p:nvPr/>
          </p:nvSpPr>
          <p:spPr>
            <a:xfrm>
              <a:off x="0" y="0"/>
              <a:ext cx="3372000" cy="4000500"/>
            </a:xfrm>
            <a:prstGeom prst="roundRect">
              <a:avLst>
                <a:gd name="adj" fmla="val 4519"/>
              </a:avLst>
            </a:prstGeom>
            <a:solidFill>
              <a:srgbClr val="F8FAFC"/>
            </a:solidFill>
            <a:ln w="14300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g3fbb6112a74_0_395"/>
            <p:cNvSpPr/>
            <p:nvPr/>
          </p:nvSpPr>
          <p:spPr>
            <a:xfrm>
              <a:off x="0" y="0"/>
              <a:ext cx="3372000" cy="76200"/>
            </a:xfrm>
            <a:prstGeom prst="roundRect">
              <a:avLst>
                <a:gd name="adj" fmla="val 50000"/>
              </a:avLst>
            </a:prstGeom>
            <a:solidFill>
              <a:srgbClr val="1F2F55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g3fbb6112a74_0_395"/>
            <p:cNvSpPr txBox="1"/>
            <p:nvPr/>
          </p:nvSpPr>
          <p:spPr>
            <a:xfrm>
              <a:off x="266700" y="342900"/>
              <a:ext cx="2838600" cy="339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B88C58"/>
                  </a:solidFill>
                  <a:latin typeface="Calibri"/>
                  <a:ea typeface="Calibri"/>
                  <a:cs typeface="Calibri"/>
                  <a:sym typeface="Calibri"/>
                </a:rPr>
                <a:t>RAD</a:t>
              </a:r>
              <a:endParaRPr sz="1400" b="1">
                <a:solidFill>
                  <a:srgbClr val="B88C58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l" rtl="0">
                <a:spcBef>
                  <a:spcPts val="1800"/>
                </a:spcBef>
                <a:spcAft>
                  <a:spcPts val="0"/>
                </a:spcAft>
                <a:buNone/>
              </a:pPr>
              <a:r>
                <a:rPr lang="en-US" sz="2000" b="1">
                  <a:solidFill>
                    <a:srgbClr val="1F2F55"/>
                  </a:solidFill>
                  <a:latin typeface="Calibri"/>
                  <a:ea typeface="Calibri"/>
                  <a:cs typeface="Calibri"/>
                  <a:sym typeface="Calibri"/>
                </a:rPr>
                <a:t>Recolhimento pelo Adquirente - RAD</a:t>
              </a:r>
              <a:endParaRPr sz="2000" b="1">
                <a:solidFill>
                  <a:srgbClr val="1F2F55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l" rtl="0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rPr lang="en-US" sz="1300">
                  <a:solidFill>
                    <a:srgbClr val="64748B"/>
                  </a:solidFill>
                  <a:latin typeface="Calibri"/>
                  <a:ea typeface="Calibri"/>
                  <a:cs typeface="Calibri"/>
                  <a:sym typeface="Calibri"/>
                </a:rPr>
                <a:t>Atribuição da responsabilidade pelo recolhimento do tributo à figura do comprador/adquirente.</a:t>
              </a:r>
              <a:endParaRPr sz="1300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fbb6112a74_0_445"/>
          <p:cNvSpPr txBox="1"/>
          <p:nvPr/>
        </p:nvSpPr>
        <p:spPr>
          <a:xfrm>
            <a:off x="640080" y="713232"/>
            <a:ext cx="10881300" cy="82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000" b="1">
                <a:solidFill>
                  <a:srgbClr val="1F2F55"/>
                </a:solidFill>
                <a:latin typeface="Cambria"/>
                <a:ea typeface="Cambria"/>
                <a:cs typeface="Cambria"/>
                <a:sym typeface="Cambria"/>
              </a:rPr>
              <a:t>Arts. 43 e 45 — Período de Apuração e Prazo de Pagamento</a:t>
            </a:r>
            <a:endParaRPr sz="3000" b="1">
              <a:solidFill>
                <a:srgbClr val="14141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41414"/>
              </a:buClr>
              <a:buSzPts val="3000"/>
              <a:buFont typeface="Calibri"/>
              <a:buNone/>
            </a:pPr>
            <a:endParaRPr sz="3000" b="1">
              <a:solidFill>
                <a:srgbClr val="14141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9" name="Google Shape;59;g3fbb6112a74_0_445"/>
          <p:cNvCxnSpPr/>
          <p:nvPr/>
        </p:nvCxnSpPr>
        <p:spPr>
          <a:xfrm>
            <a:off x="640080" y="1417320"/>
            <a:ext cx="10881300" cy="0"/>
          </a:xfrm>
          <a:prstGeom prst="straightConnector1">
            <a:avLst/>
          </a:prstGeom>
          <a:noFill/>
          <a:ln w="12700" cap="flat" cmpd="sng">
            <a:solidFill>
              <a:srgbClr val="E2E5EA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60" name="Google Shape;60;g3fbb6112a74_0_445"/>
          <p:cNvGrpSpPr/>
          <p:nvPr/>
        </p:nvGrpSpPr>
        <p:grpSpPr>
          <a:xfrm>
            <a:off x="640080" y="1809750"/>
            <a:ext cx="3372000" cy="4095900"/>
            <a:chOff x="0" y="0"/>
            <a:chExt cx="3372000" cy="4095900"/>
          </a:xfrm>
        </p:grpSpPr>
        <p:sp>
          <p:nvSpPr>
            <p:cNvPr id="61" name="Google Shape;61;g3fbb6112a74_0_445"/>
            <p:cNvSpPr/>
            <p:nvPr/>
          </p:nvSpPr>
          <p:spPr>
            <a:xfrm>
              <a:off x="0" y="0"/>
              <a:ext cx="3372000" cy="4095900"/>
            </a:xfrm>
            <a:prstGeom prst="roundRect">
              <a:avLst>
                <a:gd name="adj" fmla="val 4519"/>
              </a:avLst>
            </a:prstGeom>
            <a:solidFill>
              <a:srgbClr val="F8FAFC"/>
            </a:solidFill>
            <a:ln w="14300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g3fbb6112a74_0_445"/>
            <p:cNvSpPr/>
            <p:nvPr/>
          </p:nvSpPr>
          <p:spPr>
            <a:xfrm>
              <a:off x="0" y="0"/>
              <a:ext cx="3372000" cy="76200"/>
            </a:xfrm>
            <a:prstGeom prst="roundRect">
              <a:avLst>
                <a:gd name="adj" fmla="val 50000"/>
              </a:avLst>
            </a:prstGeom>
            <a:solidFill>
              <a:srgbClr val="1F2F55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3" name="Google Shape;63;g3fbb6112a74_0_445"/>
            <p:cNvGrpSpPr/>
            <p:nvPr/>
          </p:nvGrpSpPr>
          <p:grpSpPr>
            <a:xfrm>
              <a:off x="266700" y="342900"/>
              <a:ext cx="2838600" cy="3429000"/>
              <a:chOff x="0" y="0"/>
              <a:chExt cx="2838600" cy="3429000"/>
            </a:xfrm>
          </p:grpSpPr>
          <p:sp>
            <p:nvSpPr>
              <p:cNvPr id="64" name="Google Shape;64;g3fbb6112a74_0_445"/>
              <p:cNvSpPr/>
              <p:nvPr/>
            </p:nvSpPr>
            <p:spPr>
              <a:xfrm>
                <a:off x="0" y="0"/>
                <a:ext cx="2838600" cy="3429000"/>
              </a:xfrm>
              <a:prstGeom prst="rect">
                <a:avLst/>
              </a:prstGeom>
              <a:solidFill>
                <a:srgbClr val="000000">
                  <a:alpha val="0"/>
                </a:srgbClr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65;g3fbb6112a74_0_445"/>
              <p:cNvSpPr txBox="1"/>
              <p:nvPr/>
            </p:nvSpPr>
            <p:spPr>
              <a:xfrm>
                <a:off x="0" y="0"/>
                <a:ext cx="2838600" cy="3429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 b="1">
                    <a:solidFill>
                      <a:srgbClr val="1F2F55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ART. 43, CAPUT</a:t>
                </a:r>
                <a:endParaRPr sz="1100" b="1">
                  <a:solidFill>
                    <a:srgbClr val="1F2F55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0" lvl="0" indent="0" algn="l" rtl="0">
                  <a:spcBef>
                    <a:spcPts val="900"/>
                  </a:spcBef>
                  <a:spcAft>
                    <a:spcPts val="0"/>
                  </a:spcAft>
                  <a:buNone/>
                </a:pPr>
                <a:r>
                  <a:rPr lang="en-US" sz="2000" b="1">
                    <a:solidFill>
                      <a:srgbClr val="1F2F55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Período de Apuração</a:t>
                </a:r>
                <a:endParaRPr sz="2000" b="1">
                  <a:solidFill>
                    <a:srgbClr val="1F2F55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0" lvl="0" indent="0" algn="l" rtl="0">
                  <a:spcBef>
                    <a:spcPts val="1200"/>
                  </a:spcBef>
                  <a:spcAft>
                    <a:spcPts val="0"/>
                  </a:spcAft>
                  <a:buNone/>
                </a:pPr>
                <a:r>
                  <a:rPr lang="en-US" sz="1300" b="0">
                    <a:solidFill>
                      <a:srgbClr val="475569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Periodicidade </a:t>
                </a:r>
                <a:r>
                  <a:rPr lang="en-US" sz="1300" b="1">
                    <a:solidFill>
                      <a:srgbClr val="475569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mensal</a:t>
                </a:r>
                <a:r>
                  <a:rPr lang="en-US" sz="1300" b="0">
                    <a:solidFill>
                      <a:srgbClr val="475569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: inicia à zero hora do 1º dia e encerra às 23h59min59s do último dia do mês, no horário de Brasília.</a:t>
                </a:r>
                <a:endParaRPr sz="1300" b="0">
                  <a:solidFill>
                    <a:srgbClr val="475569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67" name="Google Shape;67;g3fbb6112a74_0_445"/>
          <p:cNvGrpSpPr/>
          <p:nvPr/>
        </p:nvGrpSpPr>
        <p:grpSpPr>
          <a:xfrm>
            <a:off x="4394835" y="1809750"/>
            <a:ext cx="3372000" cy="4095900"/>
            <a:chOff x="0" y="0"/>
            <a:chExt cx="3372000" cy="4095900"/>
          </a:xfrm>
        </p:grpSpPr>
        <p:sp>
          <p:nvSpPr>
            <p:cNvPr id="68" name="Google Shape;68;g3fbb6112a74_0_445"/>
            <p:cNvSpPr/>
            <p:nvPr/>
          </p:nvSpPr>
          <p:spPr>
            <a:xfrm>
              <a:off x="0" y="0"/>
              <a:ext cx="3372000" cy="4095900"/>
            </a:xfrm>
            <a:prstGeom prst="roundRect">
              <a:avLst>
                <a:gd name="adj" fmla="val 4519"/>
              </a:avLst>
            </a:prstGeom>
            <a:solidFill>
              <a:srgbClr val="F8FAFC"/>
            </a:solidFill>
            <a:ln w="14300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g3fbb6112a74_0_445"/>
            <p:cNvSpPr/>
            <p:nvPr/>
          </p:nvSpPr>
          <p:spPr>
            <a:xfrm>
              <a:off x="0" y="0"/>
              <a:ext cx="3372000" cy="76200"/>
            </a:xfrm>
            <a:prstGeom prst="roundRect">
              <a:avLst>
                <a:gd name="adj" fmla="val 50000"/>
              </a:avLst>
            </a:prstGeom>
            <a:solidFill>
              <a:srgbClr val="B88C58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0" name="Google Shape;70;g3fbb6112a74_0_445"/>
            <p:cNvGrpSpPr/>
            <p:nvPr/>
          </p:nvGrpSpPr>
          <p:grpSpPr>
            <a:xfrm>
              <a:off x="266700" y="342900"/>
              <a:ext cx="2838600" cy="3429000"/>
              <a:chOff x="0" y="0"/>
              <a:chExt cx="2838600" cy="3429000"/>
            </a:xfrm>
          </p:grpSpPr>
          <p:sp>
            <p:nvSpPr>
              <p:cNvPr id="71" name="Google Shape;71;g3fbb6112a74_0_445"/>
              <p:cNvSpPr/>
              <p:nvPr/>
            </p:nvSpPr>
            <p:spPr>
              <a:xfrm>
                <a:off x="0" y="0"/>
                <a:ext cx="2838600" cy="3429000"/>
              </a:xfrm>
              <a:prstGeom prst="rect">
                <a:avLst/>
              </a:prstGeom>
              <a:solidFill>
                <a:srgbClr val="000000">
                  <a:alpha val="0"/>
                </a:srgbClr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" name="Google Shape;72;g3fbb6112a74_0_445"/>
              <p:cNvSpPr txBox="1"/>
              <p:nvPr/>
            </p:nvSpPr>
            <p:spPr>
              <a:xfrm>
                <a:off x="0" y="0"/>
                <a:ext cx="2838600" cy="3429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 b="1">
                    <a:solidFill>
                      <a:srgbClr val="B88C58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ART. 45, CAPUT</a:t>
                </a:r>
                <a:endParaRPr sz="1100" b="1">
                  <a:solidFill>
                    <a:srgbClr val="B88C58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0" lvl="0" indent="0" algn="l" rtl="0">
                  <a:spcBef>
                    <a:spcPts val="900"/>
                  </a:spcBef>
                  <a:spcAft>
                    <a:spcPts val="0"/>
                  </a:spcAft>
                  <a:buNone/>
                </a:pPr>
                <a:r>
                  <a:rPr lang="en-US" sz="2000" b="1">
                    <a:solidFill>
                      <a:srgbClr val="1F2F55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Prazo de Pagamento</a:t>
                </a:r>
                <a:endParaRPr sz="2000" b="1">
                  <a:solidFill>
                    <a:srgbClr val="1F2F55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0" lvl="0" indent="0" algn="l" rtl="0">
                  <a:spcBef>
                    <a:spcPts val="1200"/>
                  </a:spcBef>
                  <a:spcAft>
                    <a:spcPts val="0"/>
                  </a:spcAft>
                  <a:buNone/>
                </a:pPr>
                <a:r>
                  <a:rPr lang="en-US" sz="1300" b="0">
                    <a:solidFill>
                      <a:srgbClr val="475569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O saldo a recolher apurado no art. 44 deve ser pago até o </a:t>
                </a:r>
                <a:r>
                  <a:rPr lang="en-US" sz="1300" b="1">
                    <a:solidFill>
                      <a:srgbClr val="475569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último dia útil</a:t>
                </a:r>
                <a:r>
                  <a:rPr lang="en-US" sz="1300" b="0">
                    <a:solidFill>
                      <a:srgbClr val="475569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do mês seguinte ao do período de apuração.</a:t>
                </a:r>
                <a:endParaRPr sz="1300" b="0">
                  <a:solidFill>
                    <a:srgbClr val="475569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73" name="Google Shape;73;g3fbb6112a74_0_445"/>
          <p:cNvGrpSpPr/>
          <p:nvPr/>
        </p:nvGrpSpPr>
        <p:grpSpPr>
          <a:xfrm>
            <a:off x="8149590" y="1809750"/>
            <a:ext cx="3372000" cy="4095900"/>
            <a:chOff x="0" y="0"/>
            <a:chExt cx="3372000" cy="4095900"/>
          </a:xfrm>
        </p:grpSpPr>
        <p:sp>
          <p:nvSpPr>
            <p:cNvPr id="74" name="Google Shape;74;g3fbb6112a74_0_445"/>
            <p:cNvSpPr/>
            <p:nvPr/>
          </p:nvSpPr>
          <p:spPr>
            <a:xfrm>
              <a:off x="0" y="0"/>
              <a:ext cx="3372000" cy="4095900"/>
            </a:xfrm>
            <a:prstGeom prst="roundRect">
              <a:avLst>
                <a:gd name="adj" fmla="val 4519"/>
              </a:avLst>
            </a:prstGeom>
            <a:solidFill>
              <a:srgbClr val="F8FAFC"/>
            </a:solidFill>
            <a:ln w="14300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g3fbb6112a74_0_445"/>
            <p:cNvSpPr/>
            <p:nvPr/>
          </p:nvSpPr>
          <p:spPr>
            <a:xfrm>
              <a:off x="0" y="0"/>
              <a:ext cx="3372000" cy="76200"/>
            </a:xfrm>
            <a:prstGeom prst="roundRect">
              <a:avLst>
                <a:gd name="adj" fmla="val 50000"/>
              </a:avLst>
            </a:prstGeom>
            <a:solidFill>
              <a:srgbClr val="1F2F55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6" name="Google Shape;76;g3fbb6112a74_0_445"/>
            <p:cNvGrpSpPr/>
            <p:nvPr/>
          </p:nvGrpSpPr>
          <p:grpSpPr>
            <a:xfrm>
              <a:off x="266700" y="342900"/>
              <a:ext cx="2838600" cy="3429000"/>
              <a:chOff x="0" y="0"/>
              <a:chExt cx="2838600" cy="3429000"/>
            </a:xfrm>
          </p:grpSpPr>
          <p:sp>
            <p:nvSpPr>
              <p:cNvPr id="77" name="Google Shape;77;g3fbb6112a74_0_445"/>
              <p:cNvSpPr/>
              <p:nvPr/>
            </p:nvSpPr>
            <p:spPr>
              <a:xfrm>
                <a:off x="0" y="0"/>
                <a:ext cx="2838600" cy="3429000"/>
              </a:xfrm>
              <a:prstGeom prst="rect">
                <a:avLst/>
              </a:prstGeom>
              <a:solidFill>
                <a:srgbClr val="000000">
                  <a:alpha val="0"/>
                </a:srgbClr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78;g3fbb6112a74_0_445"/>
              <p:cNvSpPr txBox="1"/>
              <p:nvPr/>
            </p:nvSpPr>
            <p:spPr>
              <a:xfrm>
                <a:off x="0" y="0"/>
                <a:ext cx="2838600" cy="3429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 b="1">
                    <a:solidFill>
                      <a:srgbClr val="1F2F55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ART. 45, PARÁGRAFO ÚNICO</a:t>
                </a:r>
                <a:endParaRPr sz="1100" b="1">
                  <a:solidFill>
                    <a:srgbClr val="1F2F55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0" lvl="0" indent="0" algn="l" rtl="0">
                  <a:spcBef>
                    <a:spcPts val="900"/>
                  </a:spcBef>
                  <a:spcAft>
                    <a:spcPts val="0"/>
                  </a:spcAft>
                  <a:buNone/>
                </a:pPr>
                <a:r>
                  <a:rPr lang="en-US" sz="2000" b="1">
                    <a:solidFill>
                      <a:srgbClr val="1F2F55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Regra do Dia Útil</a:t>
                </a:r>
                <a:endParaRPr sz="2000" b="1">
                  <a:solidFill>
                    <a:srgbClr val="1F2F55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0" lvl="0" indent="0" algn="l" rtl="0">
                  <a:spcBef>
                    <a:spcPts val="1200"/>
                  </a:spcBef>
                  <a:spcAft>
                    <a:spcPts val="0"/>
                  </a:spcAft>
                  <a:buNone/>
                </a:pPr>
                <a:r>
                  <a:rPr lang="en-US" sz="1300" b="0">
                    <a:solidFill>
                      <a:srgbClr val="475569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Aferido pelo calendário do domicílio do </a:t>
                </a:r>
                <a:r>
                  <a:rPr lang="en-US" sz="1300" b="1">
                    <a:solidFill>
                      <a:srgbClr val="475569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estabelecimento matriz</a:t>
                </a:r>
                <a:r>
                  <a:rPr lang="en-US" sz="1300" b="0">
                    <a:solidFill>
                      <a:srgbClr val="475569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, considerados feriados nacionais, estaduais e municipais.</a:t>
                </a:r>
                <a:endParaRPr sz="1300" b="0">
                  <a:solidFill>
                    <a:srgbClr val="475569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fbb6112a74_0_499"/>
          <p:cNvSpPr txBox="1"/>
          <p:nvPr/>
        </p:nvSpPr>
        <p:spPr>
          <a:xfrm>
            <a:off x="640080" y="713232"/>
            <a:ext cx="10881300" cy="82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000" b="1">
                <a:solidFill>
                  <a:srgbClr val="1F2F55"/>
                </a:solidFill>
                <a:latin typeface="Cambria"/>
                <a:ea typeface="Cambria"/>
                <a:cs typeface="Cambria"/>
                <a:sym typeface="Cambria"/>
              </a:rPr>
              <a:t>Art. 44 — Cálculo do Saldo da CBS</a:t>
            </a:r>
            <a:endParaRPr sz="3000" b="1">
              <a:solidFill>
                <a:srgbClr val="14141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41414"/>
              </a:buClr>
              <a:buSzPts val="3000"/>
              <a:buFont typeface="Calibri"/>
              <a:buNone/>
            </a:pPr>
            <a:endParaRPr sz="3000" b="1">
              <a:solidFill>
                <a:srgbClr val="14141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5" name="Google Shape;85;g3fbb6112a74_0_499"/>
          <p:cNvCxnSpPr/>
          <p:nvPr/>
        </p:nvCxnSpPr>
        <p:spPr>
          <a:xfrm>
            <a:off x="640080" y="1417320"/>
            <a:ext cx="10881300" cy="0"/>
          </a:xfrm>
          <a:prstGeom prst="straightConnector1">
            <a:avLst/>
          </a:prstGeom>
          <a:noFill/>
          <a:ln w="12700" cap="flat" cmpd="sng">
            <a:solidFill>
              <a:srgbClr val="E2E5EA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86" name="Google Shape;86;g3fbb6112a74_0_499"/>
          <p:cNvGrpSpPr/>
          <p:nvPr/>
        </p:nvGrpSpPr>
        <p:grpSpPr>
          <a:xfrm>
            <a:off x="640080" y="1809750"/>
            <a:ext cx="2495700" cy="4095900"/>
            <a:chOff x="0" y="0"/>
            <a:chExt cx="2495700" cy="4095900"/>
          </a:xfrm>
        </p:grpSpPr>
        <p:sp>
          <p:nvSpPr>
            <p:cNvPr id="87" name="Google Shape;87;g3fbb6112a74_0_499"/>
            <p:cNvSpPr/>
            <p:nvPr/>
          </p:nvSpPr>
          <p:spPr>
            <a:xfrm>
              <a:off x="0" y="0"/>
              <a:ext cx="2495700" cy="4095900"/>
            </a:xfrm>
            <a:prstGeom prst="roundRect">
              <a:avLst>
                <a:gd name="adj" fmla="val 6106"/>
              </a:avLst>
            </a:prstGeom>
            <a:solidFill>
              <a:srgbClr val="F8FAFC"/>
            </a:solidFill>
            <a:ln w="14300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g3fbb6112a74_0_499"/>
            <p:cNvSpPr/>
            <p:nvPr/>
          </p:nvSpPr>
          <p:spPr>
            <a:xfrm>
              <a:off x="0" y="0"/>
              <a:ext cx="2495700" cy="76200"/>
            </a:xfrm>
            <a:prstGeom prst="roundRect">
              <a:avLst>
                <a:gd name="adj" fmla="val 50000"/>
              </a:avLst>
            </a:prstGeom>
            <a:solidFill>
              <a:srgbClr val="1F2F55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g3fbb6112a74_0_499"/>
            <p:cNvSpPr txBox="1"/>
            <p:nvPr/>
          </p:nvSpPr>
          <p:spPr>
            <a:xfrm>
              <a:off x="209550" y="304800"/>
              <a:ext cx="2076600" cy="34290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>
                  <a:solidFill>
                    <a:srgbClr val="1F2F55"/>
                  </a:solidFill>
                  <a:latin typeface="Calibri"/>
                  <a:ea typeface="Calibri"/>
                  <a:cs typeface="Calibri"/>
                  <a:sym typeface="Calibri"/>
                </a:rPr>
                <a:t>CAPUT, INCISOS I E II</a:t>
              </a:r>
              <a:endParaRPr sz="1000" b="1">
                <a:solidFill>
                  <a:srgbClr val="1F2F55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l" rtl="0">
                <a:spcBef>
                  <a:spcPts val="800"/>
                </a:spcBef>
                <a:spcAft>
                  <a:spcPts val="0"/>
                </a:spcAft>
                <a:buNone/>
              </a:pPr>
              <a:r>
                <a:rPr lang="en-US" sz="1800" b="1">
                  <a:solidFill>
                    <a:srgbClr val="1F2F55"/>
                  </a:solidFill>
                  <a:latin typeface="Calibri"/>
                  <a:ea typeface="Calibri"/>
                  <a:cs typeface="Calibri"/>
                  <a:sym typeface="Calibri"/>
                </a:rPr>
                <a:t>Fórmula do Saldo</a:t>
              </a:r>
              <a:endParaRPr sz="1800" b="1">
                <a:solidFill>
                  <a:srgbClr val="1F2F55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l" rtl="0">
                <a:spcBef>
                  <a:spcPts val="1200"/>
                </a:spcBef>
                <a:spcAft>
                  <a:spcPts val="0"/>
                </a:spcAft>
                <a:buNone/>
              </a:pPr>
              <a:r>
                <a:rPr lang="en-US" sz="1200" b="0">
                  <a:solidFill>
                    <a:srgbClr val="475569"/>
                  </a:solidFill>
                  <a:latin typeface="Calibri"/>
                  <a:ea typeface="Calibri"/>
                  <a:cs typeface="Calibri"/>
                  <a:sym typeface="Calibri"/>
                </a:rPr>
                <a:t>Saldo = débitos do período (fatos geradores) menos créditos apropriados (inclusive presumidos), somado ao saldo a recuperar não utilizado de períodos anteriores.</a:t>
              </a:r>
              <a:endParaRPr sz="1200" b="0">
                <a:solidFill>
                  <a:srgbClr val="475569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1" name="Google Shape;91;g3fbb6112a74_0_499"/>
          <p:cNvGrpSpPr/>
          <p:nvPr/>
        </p:nvGrpSpPr>
        <p:grpSpPr>
          <a:xfrm>
            <a:off x="3444240" y="1809750"/>
            <a:ext cx="2495700" cy="4095900"/>
            <a:chOff x="0" y="0"/>
            <a:chExt cx="2495700" cy="4095900"/>
          </a:xfrm>
        </p:grpSpPr>
        <p:sp>
          <p:nvSpPr>
            <p:cNvPr id="92" name="Google Shape;92;g3fbb6112a74_0_499"/>
            <p:cNvSpPr/>
            <p:nvPr/>
          </p:nvSpPr>
          <p:spPr>
            <a:xfrm>
              <a:off x="0" y="0"/>
              <a:ext cx="2495700" cy="4095900"/>
            </a:xfrm>
            <a:prstGeom prst="roundRect">
              <a:avLst>
                <a:gd name="adj" fmla="val 6106"/>
              </a:avLst>
            </a:prstGeom>
            <a:solidFill>
              <a:srgbClr val="F8FAFC"/>
            </a:solidFill>
            <a:ln w="14300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g3fbb6112a74_0_499"/>
            <p:cNvSpPr/>
            <p:nvPr/>
          </p:nvSpPr>
          <p:spPr>
            <a:xfrm>
              <a:off x="0" y="0"/>
              <a:ext cx="2495700" cy="76200"/>
            </a:xfrm>
            <a:prstGeom prst="roundRect">
              <a:avLst>
                <a:gd name="adj" fmla="val 50000"/>
              </a:avLst>
            </a:prstGeom>
            <a:solidFill>
              <a:srgbClr val="B88C58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g3fbb6112a74_0_499"/>
            <p:cNvSpPr txBox="1"/>
            <p:nvPr/>
          </p:nvSpPr>
          <p:spPr>
            <a:xfrm>
              <a:off x="209550" y="304800"/>
              <a:ext cx="2076600" cy="34290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>
                  <a:solidFill>
                    <a:srgbClr val="B88C58"/>
                  </a:solidFill>
                  <a:latin typeface="Calibri"/>
                  <a:ea typeface="Calibri"/>
                  <a:cs typeface="Calibri"/>
                  <a:sym typeface="Calibri"/>
                </a:rPr>
                <a:t>§§ 1º E 2º</a:t>
              </a:r>
              <a:endParaRPr sz="1000" b="1">
                <a:solidFill>
                  <a:srgbClr val="B88C58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l" rtl="0">
                <a:spcBef>
                  <a:spcPts val="800"/>
                </a:spcBef>
                <a:spcAft>
                  <a:spcPts val="0"/>
                </a:spcAft>
                <a:buNone/>
              </a:pPr>
              <a:r>
                <a:rPr lang="en-US" sz="1800" b="1">
                  <a:solidFill>
                    <a:srgbClr val="1F2F55"/>
                  </a:solidFill>
                  <a:latin typeface="Calibri"/>
                  <a:ea typeface="Calibri"/>
                  <a:cs typeface="Calibri"/>
                  <a:sym typeface="Calibri"/>
                </a:rPr>
                <a:t>Ajustes Fiscais</a:t>
              </a:r>
              <a:endParaRPr sz="1800" b="1">
                <a:solidFill>
                  <a:srgbClr val="1F2F55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l" rtl="0">
                <a:spcBef>
                  <a:spcPts val="1200"/>
                </a:spcBef>
                <a:spcAft>
                  <a:spcPts val="0"/>
                </a:spcAft>
                <a:buNone/>
              </a:pPr>
              <a:r>
                <a:rPr lang="en-US" sz="1200" b="0">
                  <a:solidFill>
                    <a:srgbClr val="475569"/>
                  </a:solidFill>
                  <a:latin typeface="Calibri"/>
                  <a:ea typeface="Calibri"/>
                  <a:cs typeface="Calibri"/>
                  <a:sym typeface="Calibri"/>
                </a:rPr>
                <a:t>Ajustes positivos ou negativos por documento fiscal, inclusive estorno de crédito indevido, com os devidos acréscimos do art. 27.</a:t>
              </a:r>
              <a:endParaRPr sz="1200" b="0">
                <a:solidFill>
                  <a:srgbClr val="475569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5" name="Google Shape;95;g3fbb6112a74_0_499"/>
          <p:cNvGrpSpPr/>
          <p:nvPr/>
        </p:nvGrpSpPr>
        <p:grpSpPr>
          <a:xfrm>
            <a:off x="6248400" y="1809750"/>
            <a:ext cx="2495700" cy="4095900"/>
            <a:chOff x="0" y="0"/>
            <a:chExt cx="2495700" cy="4095900"/>
          </a:xfrm>
        </p:grpSpPr>
        <p:sp>
          <p:nvSpPr>
            <p:cNvPr id="96" name="Google Shape;96;g3fbb6112a74_0_499"/>
            <p:cNvSpPr/>
            <p:nvPr/>
          </p:nvSpPr>
          <p:spPr>
            <a:xfrm>
              <a:off x="0" y="0"/>
              <a:ext cx="2495700" cy="4095900"/>
            </a:xfrm>
            <a:prstGeom prst="roundRect">
              <a:avLst>
                <a:gd name="adj" fmla="val 6106"/>
              </a:avLst>
            </a:prstGeom>
            <a:solidFill>
              <a:srgbClr val="F8FAFC"/>
            </a:solidFill>
            <a:ln w="14300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g3fbb6112a74_0_499"/>
            <p:cNvSpPr/>
            <p:nvPr/>
          </p:nvSpPr>
          <p:spPr>
            <a:xfrm>
              <a:off x="0" y="0"/>
              <a:ext cx="2495700" cy="76200"/>
            </a:xfrm>
            <a:prstGeom prst="roundRect">
              <a:avLst>
                <a:gd name="adj" fmla="val 50000"/>
              </a:avLst>
            </a:prstGeom>
            <a:solidFill>
              <a:srgbClr val="1F2F55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g3fbb6112a74_0_499"/>
            <p:cNvSpPr txBox="1"/>
            <p:nvPr/>
          </p:nvSpPr>
          <p:spPr>
            <a:xfrm>
              <a:off x="209550" y="304800"/>
              <a:ext cx="2076600" cy="34290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>
                  <a:solidFill>
                    <a:srgbClr val="1F2F55"/>
                  </a:solidFill>
                  <a:latin typeface="Calibri"/>
                  <a:ea typeface="Calibri"/>
                  <a:cs typeface="Calibri"/>
                  <a:sym typeface="Calibri"/>
                </a:rPr>
                <a:t>§ 3º</a:t>
              </a:r>
              <a:endParaRPr sz="1000" b="1">
                <a:solidFill>
                  <a:srgbClr val="1F2F55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l" rtl="0">
                <a:spcBef>
                  <a:spcPts val="800"/>
                </a:spcBef>
                <a:spcAft>
                  <a:spcPts val="0"/>
                </a:spcAft>
                <a:buNone/>
              </a:pPr>
              <a:r>
                <a:rPr lang="en-US" sz="1800" b="1">
                  <a:solidFill>
                    <a:srgbClr val="1F2F55"/>
                  </a:solidFill>
                  <a:latin typeface="Calibri"/>
                  <a:ea typeface="Calibri"/>
                  <a:cs typeface="Calibri"/>
                  <a:sym typeface="Calibri"/>
                </a:rPr>
                <a:t>Deduções e Resultado</a:t>
              </a:r>
              <a:endParaRPr sz="1800" b="1">
                <a:solidFill>
                  <a:srgbClr val="1F2F55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l" rtl="0">
                <a:spcBef>
                  <a:spcPts val="1200"/>
                </a:spcBef>
                <a:spcAft>
                  <a:spcPts val="0"/>
                </a:spcAft>
                <a:buNone/>
              </a:pPr>
              <a:r>
                <a:rPr lang="en-US" sz="1200" b="0">
                  <a:solidFill>
                    <a:srgbClr val="475569"/>
                  </a:solidFill>
                  <a:latin typeface="Calibri"/>
                  <a:ea typeface="Calibri"/>
                  <a:cs typeface="Calibri"/>
                  <a:sym typeface="Calibri"/>
                </a:rPr>
                <a:t>Dedução de valores já extintos (art. 26, III a V), resultando no saldo final a recolher (positivo) ou a recuperar (negativo). </a:t>
              </a:r>
              <a:endParaRPr sz="1200" b="0">
                <a:solidFill>
                  <a:srgbClr val="475569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475569"/>
                  </a:solidFill>
                  <a:latin typeface="Calibri"/>
                  <a:ea typeface="Calibri"/>
                  <a:cs typeface="Calibri"/>
                  <a:sym typeface="Calibri"/>
                </a:rPr>
                <a:t>Split Payment</a:t>
              </a:r>
              <a:endParaRPr sz="1200">
                <a:solidFill>
                  <a:srgbClr val="475569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475569"/>
                  </a:solidFill>
                  <a:latin typeface="Calibri"/>
                  <a:ea typeface="Calibri"/>
                  <a:cs typeface="Calibri"/>
                  <a:sym typeface="Calibri"/>
                </a:rPr>
                <a:t>RAD</a:t>
              </a:r>
              <a:endParaRPr sz="1200">
                <a:solidFill>
                  <a:srgbClr val="475569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475569"/>
                  </a:solidFill>
                  <a:latin typeface="Calibri"/>
                  <a:ea typeface="Calibri"/>
                  <a:cs typeface="Calibri"/>
                  <a:sym typeface="Calibri"/>
                </a:rPr>
                <a:t>Pagamento responsável atribuído pela LC 214.</a:t>
              </a:r>
              <a:endParaRPr sz="1200">
                <a:solidFill>
                  <a:srgbClr val="475569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9" name="Google Shape;99;g3fbb6112a74_0_499"/>
          <p:cNvGrpSpPr/>
          <p:nvPr/>
        </p:nvGrpSpPr>
        <p:grpSpPr>
          <a:xfrm>
            <a:off x="9052560" y="1809750"/>
            <a:ext cx="2495700" cy="4095900"/>
            <a:chOff x="0" y="0"/>
            <a:chExt cx="2495700" cy="4095900"/>
          </a:xfrm>
        </p:grpSpPr>
        <p:sp>
          <p:nvSpPr>
            <p:cNvPr id="100" name="Google Shape;100;g3fbb6112a74_0_499"/>
            <p:cNvSpPr/>
            <p:nvPr/>
          </p:nvSpPr>
          <p:spPr>
            <a:xfrm>
              <a:off x="0" y="0"/>
              <a:ext cx="2495700" cy="4095900"/>
            </a:xfrm>
            <a:prstGeom prst="roundRect">
              <a:avLst>
                <a:gd name="adj" fmla="val 6106"/>
              </a:avLst>
            </a:prstGeom>
            <a:solidFill>
              <a:srgbClr val="F8FAFC"/>
            </a:solidFill>
            <a:ln w="14300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g3fbb6112a74_0_499"/>
            <p:cNvSpPr/>
            <p:nvPr/>
          </p:nvSpPr>
          <p:spPr>
            <a:xfrm>
              <a:off x="0" y="0"/>
              <a:ext cx="2495700" cy="76200"/>
            </a:xfrm>
            <a:prstGeom prst="roundRect">
              <a:avLst>
                <a:gd name="adj" fmla="val 50000"/>
              </a:avLst>
            </a:prstGeom>
            <a:solidFill>
              <a:srgbClr val="8A6A3D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g3fbb6112a74_0_499"/>
            <p:cNvSpPr txBox="1"/>
            <p:nvPr/>
          </p:nvSpPr>
          <p:spPr>
            <a:xfrm>
              <a:off x="209550" y="304800"/>
              <a:ext cx="2076600" cy="34290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>
                  <a:solidFill>
                    <a:srgbClr val="8A6A3D"/>
                  </a:solidFill>
                  <a:latin typeface="Calibri"/>
                  <a:ea typeface="Calibri"/>
                  <a:cs typeface="Calibri"/>
                  <a:sym typeface="Calibri"/>
                </a:rPr>
                <a:t>§§ 4º A 6º</a:t>
              </a:r>
              <a:endParaRPr sz="1000" b="1">
                <a:solidFill>
                  <a:srgbClr val="8A6A3D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l" rtl="0">
                <a:spcBef>
                  <a:spcPts val="800"/>
                </a:spcBef>
                <a:spcAft>
                  <a:spcPts val="0"/>
                </a:spcAft>
                <a:buNone/>
              </a:pPr>
              <a:r>
                <a:rPr lang="en-US" sz="1800" b="1">
                  <a:solidFill>
                    <a:srgbClr val="1F2F55"/>
                  </a:solidFill>
                  <a:latin typeface="Calibri"/>
                  <a:ea typeface="Calibri"/>
                  <a:cs typeface="Calibri"/>
                  <a:sym typeface="Calibri"/>
                </a:rPr>
                <a:t>Confissão e Entrega</a:t>
              </a:r>
              <a:endParaRPr sz="1800" b="1">
                <a:solidFill>
                  <a:srgbClr val="1F2F55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l" rtl="0">
                <a:spcBef>
                  <a:spcPts val="1200"/>
                </a:spcBef>
                <a:spcAft>
                  <a:spcPts val="0"/>
                </a:spcAft>
                <a:buNone/>
              </a:pPr>
              <a:r>
                <a:rPr lang="en-US" sz="1200" b="0">
                  <a:solidFill>
                    <a:srgbClr val="475569"/>
                  </a:solidFill>
                  <a:latin typeface="Calibri"/>
                  <a:ea typeface="Calibri"/>
                  <a:cs typeface="Calibri"/>
                  <a:sym typeface="Calibri"/>
                </a:rPr>
                <a:t>A apuração implica confissão de dívida e constitui o crédito tributário. Deve ser entregue à RFB até o último dia útil do mês seguinte.</a:t>
              </a:r>
              <a:endParaRPr sz="1200" b="0">
                <a:solidFill>
                  <a:srgbClr val="475569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fbb6112a74_0_553"/>
          <p:cNvSpPr txBox="1"/>
          <p:nvPr/>
        </p:nvSpPr>
        <p:spPr>
          <a:xfrm>
            <a:off x="640080" y="713232"/>
            <a:ext cx="10881300" cy="82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000" b="1">
                <a:solidFill>
                  <a:srgbClr val="1F2F55"/>
                </a:solidFill>
                <a:latin typeface="Cambria"/>
                <a:ea typeface="Cambria"/>
                <a:cs typeface="Cambria"/>
                <a:sym typeface="Cambria"/>
              </a:rPr>
              <a:t>Art. 46 — Apuração Assistida pela RFB: Prazos e Base</a:t>
            </a:r>
            <a:endParaRPr sz="3000" b="1">
              <a:solidFill>
                <a:srgbClr val="14141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41414"/>
              </a:buClr>
              <a:buSzPts val="3000"/>
              <a:buFont typeface="Calibri"/>
              <a:buNone/>
            </a:pPr>
            <a:endParaRPr sz="3000" b="1">
              <a:solidFill>
                <a:srgbClr val="14141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9" name="Google Shape;109;g3fbb6112a74_0_553"/>
          <p:cNvCxnSpPr/>
          <p:nvPr/>
        </p:nvCxnSpPr>
        <p:spPr>
          <a:xfrm>
            <a:off x="640080" y="1417320"/>
            <a:ext cx="10881300" cy="0"/>
          </a:xfrm>
          <a:prstGeom prst="straightConnector1">
            <a:avLst/>
          </a:prstGeom>
          <a:noFill/>
          <a:ln w="12700" cap="flat" cmpd="sng">
            <a:solidFill>
              <a:srgbClr val="E2E5EA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110" name="Google Shape;110;g3fbb6112a74_0_553"/>
          <p:cNvGrpSpPr/>
          <p:nvPr/>
        </p:nvGrpSpPr>
        <p:grpSpPr>
          <a:xfrm>
            <a:off x="640080" y="1809750"/>
            <a:ext cx="3372000" cy="4095900"/>
            <a:chOff x="0" y="0"/>
            <a:chExt cx="3372000" cy="4095900"/>
          </a:xfrm>
        </p:grpSpPr>
        <p:sp>
          <p:nvSpPr>
            <p:cNvPr id="111" name="Google Shape;111;g3fbb6112a74_0_553"/>
            <p:cNvSpPr/>
            <p:nvPr/>
          </p:nvSpPr>
          <p:spPr>
            <a:xfrm>
              <a:off x="0" y="0"/>
              <a:ext cx="3372000" cy="4095900"/>
            </a:xfrm>
            <a:prstGeom prst="roundRect">
              <a:avLst>
                <a:gd name="adj" fmla="val 4519"/>
              </a:avLst>
            </a:prstGeom>
            <a:solidFill>
              <a:srgbClr val="F8FAFC"/>
            </a:solidFill>
            <a:ln w="14300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g3fbb6112a74_0_553"/>
            <p:cNvSpPr/>
            <p:nvPr/>
          </p:nvSpPr>
          <p:spPr>
            <a:xfrm>
              <a:off x="0" y="0"/>
              <a:ext cx="3372000" cy="76200"/>
            </a:xfrm>
            <a:prstGeom prst="roundRect">
              <a:avLst>
                <a:gd name="adj" fmla="val 50000"/>
              </a:avLst>
            </a:prstGeom>
            <a:solidFill>
              <a:srgbClr val="1F2F55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3" name="Google Shape;113;g3fbb6112a74_0_553"/>
            <p:cNvGrpSpPr/>
            <p:nvPr/>
          </p:nvGrpSpPr>
          <p:grpSpPr>
            <a:xfrm>
              <a:off x="266700" y="342900"/>
              <a:ext cx="2838600" cy="3429000"/>
              <a:chOff x="0" y="0"/>
              <a:chExt cx="2838600" cy="3429000"/>
            </a:xfrm>
          </p:grpSpPr>
          <p:sp>
            <p:nvSpPr>
              <p:cNvPr id="114" name="Google Shape;114;g3fbb6112a74_0_553"/>
              <p:cNvSpPr/>
              <p:nvPr/>
            </p:nvSpPr>
            <p:spPr>
              <a:xfrm>
                <a:off x="0" y="0"/>
                <a:ext cx="2838600" cy="3429000"/>
              </a:xfrm>
              <a:prstGeom prst="rect">
                <a:avLst/>
              </a:prstGeom>
              <a:solidFill>
                <a:srgbClr val="000000">
                  <a:alpha val="0"/>
                </a:srgbClr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" name="Google Shape;115;g3fbb6112a74_0_553"/>
              <p:cNvSpPr txBox="1"/>
              <p:nvPr/>
            </p:nvSpPr>
            <p:spPr>
              <a:xfrm>
                <a:off x="0" y="0"/>
                <a:ext cx="2838600" cy="3429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 b="1">
                    <a:solidFill>
                      <a:srgbClr val="1F2F55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CAPUT, INCISOS I E II</a:t>
                </a:r>
                <a:endParaRPr sz="1100" b="1">
                  <a:solidFill>
                    <a:srgbClr val="1F2F55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0" lvl="0" indent="0" algn="l" rtl="0">
                  <a:spcBef>
                    <a:spcPts val="900"/>
                  </a:spcBef>
                  <a:spcAft>
                    <a:spcPts val="0"/>
                  </a:spcAft>
                  <a:buNone/>
                </a:pPr>
                <a:r>
                  <a:rPr lang="en-US" sz="2000" b="1">
                    <a:solidFill>
                      <a:srgbClr val="1F2F55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Prazos de Apresentação</a:t>
                </a:r>
                <a:endParaRPr sz="2000" b="1">
                  <a:solidFill>
                    <a:srgbClr val="1F2F55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0" lvl="0" indent="0" algn="l" rtl="0">
                  <a:spcBef>
                    <a:spcPts val="1200"/>
                  </a:spcBef>
                  <a:spcAft>
                    <a:spcPts val="0"/>
                  </a:spcAft>
                  <a:buNone/>
                </a:pPr>
                <a:r>
                  <a:rPr lang="en-US" sz="1300" b="0">
                    <a:solidFill>
                      <a:srgbClr val="475569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A RFB apresenta a apuração assistida do saldo:</a:t>
                </a:r>
                <a:endParaRPr sz="1300" b="0">
                  <a:solidFill>
                    <a:srgbClr val="475569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0" lvl="0" indent="0" algn="l" rtl="0">
                  <a:spcBef>
                    <a:spcPts val="800"/>
                  </a:spcBef>
                  <a:spcAft>
                    <a:spcPts val="0"/>
                  </a:spcAft>
                  <a:buNone/>
                </a:pPr>
                <a:r>
                  <a:rPr lang="en-US" sz="1200" b="0">
                    <a:solidFill>
                      <a:srgbClr val="475569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• </a:t>
                </a:r>
                <a:r>
                  <a:rPr lang="en-US" sz="1200" b="1">
                    <a:solidFill>
                      <a:srgbClr val="1F2F55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Até o dia 20</a:t>
                </a:r>
                <a:r>
                  <a:rPr lang="en-US" sz="1200" b="0">
                    <a:solidFill>
                      <a:srgbClr val="475569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do mês seguinte para obrigados à entrega da DeRE;</a:t>
                </a:r>
                <a:endParaRPr sz="1200" b="0">
                  <a:solidFill>
                    <a:srgbClr val="475569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0" lvl="0" indent="0" algn="l" rtl="0">
                  <a:spcBef>
                    <a:spcPts val="600"/>
                  </a:spcBef>
                  <a:spcAft>
                    <a:spcPts val="0"/>
                  </a:spcAft>
                  <a:buNone/>
                </a:pPr>
                <a:r>
                  <a:rPr lang="en-US" sz="1200" b="0">
                    <a:solidFill>
                      <a:srgbClr val="475569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• </a:t>
                </a:r>
                <a:r>
                  <a:rPr lang="en-US" sz="1200" b="1">
                    <a:solidFill>
                      <a:srgbClr val="1F2F55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Até o dia 15</a:t>
                </a:r>
                <a:r>
                  <a:rPr lang="en-US" sz="1200" b="0">
                    <a:solidFill>
                      <a:srgbClr val="475569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para os demais.</a:t>
                </a:r>
                <a:endParaRPr sz="1200" b="0">
                  <a:solidFill>
                    <a:srgbClr val="475569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17" name="Google Shape;117;g3fbb6112a74_0_553"/>
          <p:cNvGrpSpPr/>
          <p:nvPr/>
        </p:nvGrpSpPr>
        <p:grpSpPr>
          <a:xfrm>
            <a:off x="4394835" y="1809750"/>
            <a:ext cx="3372000" cy="4095900"/>
            <a:chOff x="0" y="0"/>
            <a:chExt cx="3372000" cy="4095900"/>
          </a:xfrm>
        </p:grpSpPr>
        <p:sp>
          <p:nvSpPr>
            <p:cNvPr id="118" name="Google Shape;118;g3fbb6112a74_0_553"/>
            <p:cNvSpPr/>
            <p:nvPr/>
          </p:nvSpPr>
          <p:spPr>
            <a:xfrm>
              <a:off x="0" y="0"/>
              <a:ext cx="3372000" cy="4095900"/>
            </a:xfrm>
            <a:prstGeom prst="roundRect">
              <a:avLst>
                <a:gd name="adj" fmla="val 4519"/>
              </a:avLst>
            </a:prstGeom>
            <a:solidFill>
              <a:srgbClr val="F8FAFC"/>
            </a:solidFill>
            <a:ln w="14300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g3fbb6112a74_0_553"/>
            <p:cNvSpPr/>
            <p:nvPr/>
          </p:nvSpPr>
          <p:spPr>
            <a:xfrm>
              <a:off x="0" y="0"/>
              <a:ext cx="3372000" cy="76200"/>
            </a:xfrm>
            <a:prstGeom prst="roundRect">
              <a:avLst>
                <a:gd name="adj" fmla="val 50000"/>
              </a:avLst>
            </a:prstGeom>
            <a:solidFill>
              <a:srgbClr val="B88C58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20" name="Google Shape;120;g3fbb6112a74_0_553"/>
            <p:cNvGrpSpPr/>
            <p:nvPr/>
          </p:nvGrpSpPr>
          <p:grpSpPr>
            <a:xfrm>
              <a:off x="266700" y="342900"/>
              <a:ext cx="2838600" cy="3429000"/>
              <a:chOff x="0" y="0"/>
              <a:chExt cx="2838600" cy="3429000"/>
            </a:xfrm>
          </p:grpSpPr>
          <p:sp>
            <p:nvSpPr>
              <p:cNvPr id="121" name="Google Shape;121;g3fbb6112a74_0_553"/>
              <p:cNvSpPr/>
              <p:nvPr/>
            </p:nvSpPr>
            <p:spPr>
              <a:xfrm>
                <a:off x="0" y="0"/>
                <a:ext cx="2838600" cy="3429000"/>
              </a:xfrm>
              <a:prstGeom prst="rect">
                <a:avLst/>
              </a:prstGeom>
              <a:solidFill>
                <a:srgbClr val="000000">
                  <a:alpha val="0"/>
                </a:srgbClr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" name="Google Shape;122;g3fbb6112a74_0_553"/>
              <p:cNvSpPr txBox="1"/>
              <p:nvPr/>
            </p:nvSpPr>
            <p:spPr>
              <a:xfrm>
                <a:off x="0" y="0"/>
                <a:ext cx="2838600" cy="3429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 b="1">
                    <a:solidFill>
                      <a:srgbClr val="B88C58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§ 1º</a:t>
                </a:r>
                <a:endParaRPr sz="1100" b="1">
                  <a:solidFill>
                    <a:srgbClr val="B88C58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0" lvl="0" indent="0" algn="l" rtl="0">
                  <a:spcBef>
                    <a:spcPts val="900"/>
                  </a:spcBef>
                  <a:spcAft>
                    <a:spcPts val="0"/>
                  </a:spcAft>
                  <a:buNone/>
                </a:pPr>
                <a:r>
                  <a:rPr lang="en-US" sz="2000" b="1">
                    <a:solidFill>
                      <a:srgbClr val="1F2F55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Base de Cálculo</a:t>
                </a:r>
                <a:endParaRPr sz="2000" b="1">
                  <a:solidFill>
                    <a:srgbClr val="1F2F55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0" lvl="0" indent="0" algn="l" rtl="0">
                  <a:spcBef>
                    <a:spcPts val="1200"/>
                  </a:spcBef>
                  <a:spcAft>
                    <a:spcPts val="0"/>
                  </a:spcAft>
                  <a:buNone/>
                </a:pPr>
                <a:r>
                  <a:rPr lang="en-US" sz="1300" b="0">
                    <a:solidFill>
                      <a:srgbClr val="475569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É calculada nos termos do art. 44, com base em:</a:t>
                </a:r>
                <a:endParaRPr sz="1300" b="0">
                  <a:solidFill>
                    <a:srgbClr val="475569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0" lvl="0" indent="0" algn="l" rtl="0">
                  <a:spcBef>
                    <a:spcPts val="900"/>
                  </a:spcBef>
                  <a:spcAft>
                    <a:spcPts val="0"/>
                  </a:spcAft>
                  <a:buNone/>
                </a:pPr>
                <a:r>
                  <a:rPr lang="en-US" sz="1200" b="0">
                    <a:solidFill>
                      <a:srgbClr val="475569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• Documentos fiscais;</a:t>
                </a:r>
                <a:endParaRPr sz="1200" b="0">
                  <a:solidFill>
                    <a:srgbClr val="475569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0" lvl="0" indent="0" algn="l" rtl="0">
                  <a:spcBef>
                    <a:spcPts val="600"/>
                  </a:spcBef>
                  <a:spcAft>
                    <a:spcPts val="0"/>
                  </a:spcAft>
                  <a:buNone/>
                </a:pPr>
                <a:r>
                  <a:rPr lang="en-US" sz="1200" b="0">
                    <a:solidFill>
                      <a:srgbClr val="475569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• Informações de extinção de débitos (art. 26);</a:t>
                </a:r>
                <a:endParaRPr sz="1200" b="0">
                  <a:solidFill>
                    <a:srgbClr val="475569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0" lvl="0" indent="0" algn="l" rtl="0">
                  <a:spcBef>
                    <a:spcPts val="600"/>
                  </a:spcBef>
                  <a:spcAft>
                    <a:spcPts val="0"/>
                  </a:spcAft>
                  <a:buNone/>
                </a:pPr>
                <a:r>
                  <a:rPr lang="en-US" sz="1200" b="0">
                    <a:solidFill>
                      <a:srgbClr val="475569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• Outras informações do ou sobre o contribuinte.</a:t>
                </a:r>
                <a:endParaRPr sz="1200" b="0">
                  <a:solidFill>
                    <a:srgbClr val="475569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23" name="Google Shape;123;g3fbb6112a74_0_553"/>
          <p:cNvGrpSpPr/>
          <p:nvPr/>
        </p:nvGrpSpPr>
        <p:grpSpPr>
          <a:xfrm>
            <a:off x="8149590" y="1809750"/>
            <a:ext cx="3372000" cy="4095900"/>
            <a:chOff x="0" y="0"/>
            <a:chExt cx="3372000" cy="4095900"/>
          </a:xfrm>
        </p:grpSpPr>
        <p:sp>
          <p:nvSpPr>
            <p:cNvPr id="124" name="Google Shape;124;g3fbb6112a74_0_553"/>
            <p:cNvSpPr/>
            <p:nvPr/>
          </p:nvSpPr>
          <p:spPr>
            <a:xfrm>
              <a:off x="0" y="0"/>
              <a:ext cx="3372000" cy="4095900"/>
            </a:xfrm>
            <a:prstGeom prst="roundRect">
              <a:avLst>
                <a:gd name="adj" fmla="val 4519"/>
              </a:avLst>
            </a:prstGeom>
            <a:solidFill>
              <a:srgbClr val="F8FAFC"/>
            </a:solidFill>
            <a:ln w="14300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g3fbb6112a74_0_553"/>
            <p:cNvSpPr/>
            <p:nvPr/>
          </p:nvSpPr>
          <p:spPr>
            <a:xfrm>
              <a:off x="0" y="0"/>
              <a:ext cx="3372000" cy="76200"/>
            </a:xfrm>
            <a:prstGeom prst="roundRect">
              <a:avLst>
                <a:gd name="adj" fmla="val 50000"/>
              </a:avLst>
            </a:prstGeom>
            <a:solidFill>
              <a:srgbClr val="1F2F55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26" name="Google Shape;126;g3fbb6112a74_0_553"/>
            <p:cNvGrpSpPr/>
            <p:nvPr/>
          </p:nvGrpSpPr>
          <p:grpSpPr>
            <a:xfrm>
              <a:off x="266700" y="342900"/>
              <a:ext cx="2838600" cy="3429000"/>
              <a:chOff x="0" y="0"/>
              <a:chExt cx="2838600" cy="3429000"/>
            </a:xfrm>
          </p:grpSpPr>
          <p:sp>
            <p:nvSpPr>
              <p:cNvPr id="127" name="Google Shape;127;g3fbb6112a74_0_553"/>
              <p:cNvSpPr/>
              <p:nvPr/>
            </p:nvSpPr>
            <p:spPr>
              <a:xfrm>
                <a:off x="0" y="0"/>
                <a:ext cx="2838600" cy="3429000"/>
              </a:xfrm>
              <a:prstGeom prst="rect">
                <a:avLst/>
              </a:prstGeom>
              <a:solidFill>
                <a:srgbClr val="000000">
                  <a:alpha val="0"/>
                </a:srgbClr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" name="Google Shape;128;g3fbb6112a74_0_553"/>
              <p:cNvSpPr txBox="1"/>
              <p:nvPr/>
            </p:nvSpPr>
            <p:spPr>
              <a:xfrm>
                <a:off x="0" y="0"/>
                <a:ext cx="2838600" cy="3429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 b="1">
                    <a:solidFill>
                      <a:srgbClr val="1F2F55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§§ 2º E 3º</a:t>
                </a:r>
                <a:endParaRPr sz="1100" b="1">
                  <a:solidFill>
                    <a:srgbClr val="1F2F55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0" lvl="0" indent="0" algn="l" rtl="0">
                  <a:spcBef>
                    <a:spcPts val="900"/>
                  </a:spcBef>
                  <a:spcAft>
                    <a:spcPts val="0"/>
                  </a:spcAft>
                  <a:buNone/>
                </a:pPr>
                <a:r>
                  <a:rPr lang="en-US" sz="2000" b="1">
                    <a:solidFill>
                      <a:srgbClr val="1F2F55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Uso Obrigatório</a:t>
                </a:r>
                <a:endParaRPr sz="2000" b="1">
                  <a:solidFill>
                    <a:srgbClr val="1F2F55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0" lvl="0" indent="0" algn="l" rtl="0">
                  <a:spcBef>
                    <a:spcPts val="1200"/>
                  </a:spcBef>
                  <a:spcAft>
                    <a:spcPts val="0"/>
                  </a:spcAft>
                  <a:buNone/>
                </a:pPr>
                <a:r>
                  <a:rPr lang="en-US" sz="1300" b="0">
                    <a:solidFill>
                      <a:srgbClr val="475569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Apresentada a apuração assistida, ela passa a ser de </a:t>
                </a:r>
                <a:r>
                  <a:rPr lang="en-US" sz="1300" b="1">
                    <a:solidFill>
                      <a:srgbClr val="1F2F55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uso obrigatório</a:t>
                </a:r>
                <a:r>
                  <a:rPr lang="en-US" sz="1300" b="0">
                    <a:solidFill>
                      <a:srgbClr val="475569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.</a:t>
                </a:r>
                <a:endParaRPr sz="1300" b="0">
                  <a:solidFill>
                    <a:srgbClr val="475569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0" lvl="0" indent="0" algn="l" rtl="0">
                  <a:spcBef>
                    <a:spcPts val="900"/>
                  </a:spcBef>
                  <a:spcAft>
                    <a:spcPts val="0"/>
                  </a:spcAft>
                  <a:buNone/>
                </a:pPr>
                <a:r>
                  <a:rPr lang="en-US" sz="1300" b="0">
                    <a:solidFill>
                      <a:srgbClr val="475569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A apuração do art. 44 só pode ocorrer por </a:t>
                </a:r>
                <a:r>
                  <a:rPr lang="en-US" sz="1300" b="1">
                    <a:solidFill>
                      <a:srgbClr val="1F2F55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ajustes dentro dela</a:t>
                </a:r>
                <a:r>
                  <a:rPr lang="en-US" sz="1300" b="0">
                    <a:solidFill>
                      <a:srgbClr val="475569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, até o último dia útil do mês seguinte.</a:t>
                </a:r>
                <a:endParaRPr sz="1300" b="0">
                  <a:solidFill>
                    <a:srgbClr val="475569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fbb6112a74_0_607"/>
          <p:cNvSpPr txBox="1"/>
          <p:nvPr/>
        </p:nvSpPr>
        <p:spPr>
          <a:xfrm>
            <a:off x="640080" y="713232"/>
            <a:ext cx="10881300" cy="82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000" b="1">
                <a:solidFill>
                  <a:srgbClr val="1F2F55"/>
                </a:solidFill>
                <a:latin typeface="Cambria"/>
                <a:ea typeface="Cambria"/>
                <a:cs typeface="Cambria"/>
                <a:sym typeface="Cambria"/>
              </a:rPr>
              <a:t>Art. 46 — Confirmação, Ajuste ou Silêncio: Efeitos Jurídicos</a:t>
            </a:r>
            <a:endParaRPr sz="3000" b="1">
              <a:solidFill>
                <a:srgbClr val="14141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000" b="1">
              <a:solidFill>
                <a:srgbClr val="14141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41414"/>
              </a:buClr>
              <a:buSzPts val="3000"/>
              <a:buFont typeface="Calibri"/>
              <a:buNone/>
            </a:pPr>
            <a:endParaRPr sz="3000" b="1">
              <a:solidFill>
                <a:srgbClr val="14141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35" name="Google Shape;135;g3fbb6112a74_0_607"/>
          <p:cNvCxnSpPr/>
          <p:nvPr/>
        </p:nvCxnSpPr>
        <p:spPr>
          <a:xfrm>
            <a:off x="640080" y="1417320"/>
            <a:ext cx="10881300" cy="0"/>
          </a:xfrm>
          <a:prstGeom prst="straightConnector1">
            <a:avLst/>
          </a:prstGeom>
          <a:noFill/>
          <a:ln w="12700" cap="flat" cmpd="sng">
            <a:solidFill>
              <a:srgbClr val="E2E5EA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136" name="Google Shape;136;g3fbb6112a74_0_607"/>
          <p:cNvGrpSpPr/>
          <p:nvPr/>
        </p:nvGrpSpPr>
        <p:grpSpPr>
          <a:xfrm>
            <a:off x="640080" y="1809750"/>
            <a:ext cx="2495700" cy="4095900"/>
            <a:chOff x="0" y="0"/>
            <a:chExt cx="2495700" cy="4095900"/>
          </a:xfrm>
        </p:grpSpPr>
        <p:sp>
          <p:nvSpPr>
            <p:cNvPr id="137" name="Google Shape;137;g3fbb6112a74_0_607"/>
            <p:cNvSpPr/>
            <p:nvPr/>
          </p:nvSpPr>
          <p:spPr>
            <a:xfrm>
              <a:off x="0" y="0"/>
              <a:ext cx="2495700" cy="4095900"/>
            </a:xfrm>
            <a:prstGeom prst="roundRect">
              <a:avLst>
                <a:gd name="adj" fmla="val 6106"/>
              </a:avLst>
            </a:prstGeom>
            <a:solidFill>
              <a:srgbClr val="F8FAFC"/>
            </a:solidFill>
            <a:ln w="14300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g3fbb6112a74_0_607"/>
            <p:cNvSpPr/>
            <p:nvPr/>
          </p:nvSpPr>
          <p:spPr>
            <a:xfrm>
              <a:off x="0" y="0"/>
              <a:ext cx="2495700" cy="76200"/>
            </a:xfrm>
            <a:prstGeom prst="roundRect">
              <a:avLst>
                <a:gd name="adj" fmla="val 50000"/>
              </a:avLst>
            </a:prstGeom>
            <a:solidFill>
              <a:srgbClr val="1F2F55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g3fbb6112a74_0_607"/>
            <p:cNvSpPr txBox="1"/>
            <p:nvPr/>
          </p:nvSpPr>
          <p:spPr>
            <a:xfrm>
              <a:off x="209550" y="304800"/>
              <a:ext cx="2076600" cy="34290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 i="0">
                  <a:solidFill>
                    <a:srgbClr val="1F2F55"/>
                  </a:solidFill>
                  <a:latin typeface="Calibri"/>
                  <a:ea typeface="Calibri"/>
                  <a:cs typeface="Calibri"/>
                  <a:sym typeface="Calibri"/>
                </a:rPr>
                <a:t>§ 6º</a:t>
              </a:r>
              <a:endParaRPr sz="1000" b="1" i="0">
                <a:solidFill>
                  <a:srgbClr val="1F2F55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l" rtl="0">
                <a:spcBef>
                  <a:spcPts val="800"/>
                </a:spcBef>
                <a:spcAft>
                  <a:spcPts val="0"/>
                </a:spcAft>
                <a:buNone/>
              </a:pPr>
              <a:r>
                <a:rPr lang="en-US" sz="1800" b="1" i="0">
                  <a:solidFill>
                    <a:srgbClr val="1F2F55"/>
                  </a:solidFill>
                  <a:latin typeface="Calibri"/>
                  <a:ea typeface="Calibri"/>
                  <a:cs typeface="Calibri"/>
                  <a:sym typeface="Calibri"/>
                </a:rPr>
                <a:t>Confirmação ou Ajuste</a:t>
              </a:r>
              <a:endParaRPr sz="1800" b="1" i="0">
                <a:solidFill>
                  <a:srgbClr val="1F2F55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l" rtl="0">
                <a:spcBef>
                  <a:spcPts val="1200"/>
                </a:spcBef>
                <a:spcAft>
                  <a:spcPts val="800"/>
                </a:spcAft>
                <a:buNone/>
              </a:pPr>
              <a:r>
                <a:rPr lang="en-US" sz="1200" b="0" i="0">
                  <a:solidFill>
                    <a:srgbClr val="475569"/>
                  </a:solidFill>
                  <a:latin typeface="Calibri"/>
                  <a:ea typeface="Calibri"/>
                  <a:cs typeface="Calibri"/>
                  <a:sym typeface="Calibri"/>
                </a:rPr>
                <a:t>Confirmar a apuração assistida ou nela fazer ajustes implica confissão de dívida e constitui o crédito tributário.</a:t>
              </a:r>
              <a:endParaRPr sz="1200" b="0" i="0">
                <a:solidFill>
                  <a:srgbClr val="475569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1" name="Google Shape;141;g3fbb6112a74_0_607"/>
          <p:cNvGrpSpPr/>
          <p:nvPr/>
        </p:nvGrpSpPr>
        <p:grpSpPr>
          <a:xfrm>
            <a:off x="3444240" y="1809750"/>
            <a:ext cx="2495700" cy="4095900"/>
            <a:chOff x="0" y="0"/>
            <a:chExt cx="2495700" cy="4095900"/>
          </a:xfrm>
        </p:grpSpPr>
        <p:sp>
          <p:nvSpPr>
            <p:cNvPr id="142" name="Google Shape;142;g3fbb6112a74_0_607"/>
            <p:cNvSpPr/>
            <p:nvPr/>
          </p:nvSpPr>
          <p:spPr>
            <a:xfrm>
              <a:off x="0" y="0"/>
              <a:ext cx="2495700" cy="4095900"/>
            </a:xfrm>
            <a:prstGeom prst="roundRect">
              <a:avLst>
                <a:gd name="adj" fmla="val 6106"/>
              </a:avLst>
            </a:prstGeom>
            <a:solidFill>
              <a:srgbClr val="F8FAFC"/>
            </a:solidFill>
            <a:ln w="14300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g3fbb6112a74_0_607"/>
            <p:cNvSpPr/>
            <p:nvPr/>
          </p:nvSpPr>
          <p:spPr>
            <a:xfrm>
              <a:off x="0" y="0"/>
              <a:ext cx="2495700" cy="76200"/>
            </a:xfrm>
            <a:prstGeom prst="roundRect">
              <a:avLst>
                <a:gd name="adj" fmla="val 50000"/>
              </a:avLst>
            </a:prstGeom>
            <a:solidFill>
              <a:srgbClr val="B88C58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g3fbb6112a74_0_607"/>
            <p:cNvSpPr txBox="1"/>
            <p:nvPr/>
          </p:nvSpPr>
          <p:spPr>
            <a:xfrm>
              <a:off x="209550" y="304800"/>
              <a:ext cx="2076600" cy="34290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 i="0">
                  <a:solidFill>
                    <a:srgbClr val="B88C58"/>
                  </a:solidFill>
                  <a:latin typeface="Calibri"/>
                  <a:ea typeface="Calibri"/>
                  <a:cs typeface="Calibri"/>
                  <a:sym typeface="Calibri"/>
                </a:rPr>
                <a:t>§ 7º</a:t>
              </a:r>
              <a:endParaRPr sz="1000" b="1" i="0">
                <a:solidFill>
                  <a:srgbClr val="B88C58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l" rtl="0">
                <a:spcBef>
                  <a:spcPts val="800"/>
                </a:spcBef>
                <a:spcAft>
                  <a:spcPts val="0"/>
                </a:spcAft>
                <a:buNone/>
              </a:pPr>
              <a:r>
                <a:rPr lang="en-US" sz="1800" b="1" i="0">
                  <a:solidFill>
                    <a:srgbClr val="1F2F55"/>
                  </a:solidFill>
                  <a:latin typeface="Calibri"/>
                  <a:ea typeface="Calibri"/>
                  <a:cs typeface="Calibri"/>
                  <a:sym typeface="Calibri"/>
                </a:rPr>
                <a:t>Efeitos do Silêncio</a:t>
              </a:r>
              <a:endParaRPr sz="1800" b="1" i="0">
                <a:solidFill>
                  <a:srgbClr val="1F2F55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l" rtl="0">
                <a:spcBef>
                  <a:spcPts val="1200"/>
                </a:spcBef>
                <a:spcAft>
                  <a:spcPts val="800"/>
                </a:spcAft>
                <a:buNone/>
              </a:pPr>
              <a:r>
                <a:rPr lang="en-US" sz="1200" b="0" i="0">
                  <a:solidFill>
                    <a:srgbClr val="475569"/>
                  </a:solidFill>
                  <a:latin typeface="Calibri"/>
                  <a:ea typeface="Calibri"/>
                  <a:cs typeface="Calibri"/>
                  <a:sym typeface="Calibri"/>
                </a:rPr>
                <a:t>O silêncio até o prazo do § 3º não é neutro: presume-se correto o saldo apurado, e o crédito tributário também se considera constituído.</a:t>
              </a:r>
              <a:endParaRPr sz="1200" b="0" i="0">
                <a:solidFill>
                  <a:srgbClr val="475569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5" name="Google Shape;145;g3fbb6112a74_0_607"/>
          <p:cNvGrpSpPr/>
          <p:nvPr/>
        </p:nvGrpSpPr>
        <p:grpSpPr>
          <a:xfrm>
            <a:off x="6248400" y="1809750"/>
            <a:ext cx="2495700" cy="4095900"/>
            <a:chOff x="0" y="0"/>
            <a:chExt cx="2495700" cy="4095900"/>
          </a:xfrm>
        </p:grpSpPr>
        <p:sp>
          <p:nvSpPr>
            <p:cNvPr id="146" name="Google Shape;146;g3fbb6112a74_0_607"/>
            <p:cNvSpPr/>
            <p:nvPr/>
          </p:nvSpPr>
          <p:spPr>
            <a:xfrm>
              <a:off x="0" y="0"/>
              <a:ext cx="2495700" cy="4095900"/>
            </a:xfrm>
            <a:prstGeom prst="roundRect">
              <a:avLst>
                <a:gd name="adj" fmla="val 6106"/>
              </a:avLst>
            </a:prstGeom>
            <a:solidFill>
              <a:srgbClr val="F8FAFC"/>
            </a:solidFill>
            <a:ln w="14300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g3fbb6112a74_0_607"/>
            <p:cNvSpPr/>
            <p:nvPr/>
          </p:nvSpPr>
          <p:spPr>
            <a:xfrm>
              <a:off x="0" y="0"/>
              <a:ext cx="2495700" cy="76200"/>
            </a:xfrm>
            <a:prstGeom prst="roundRect">
              <a:avLst>
                <a:gd name="adj" fmla="val 50000"/>
              </a:avLst>
            </a:prstGeom>
            <a:solidFill>
              <a:srgbClr val="1F2F55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g3fbb6112a74_0_607"/>
            <p:cNvSpPr txBox="1"/>
            <p:nvPr/>
          </p:nvSpPr>
          <p:spPr>
            <a:xfrm>
              <a:off x="209550" y="304800"/>
              <a:ext cx="2076600" cy="34290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 i="0">
                  <a:solidFill>
                    <a:srgbClr val="1F2F55"/>
                  </a:solidFill>
                  <a:latin typeface="Calibri"/>
                  <a:ea typeface="Calibri"/>
                  <a:cs typeface="Calibri"/>
                  <a:sym typeface="Calibri"/>
                </a:rPr>
                <a:t>§ 8º</a:t>
              </a:r>
              <a:endParaRPr sz="1000" b="1" i="0">
                <a:solidFill>
                  <a:srgbClr val="1F2F55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l" rtl="0">
                <a:spcBef>
                  <a:spcPts val="800"/>
                </a:spcBef>
                <a:spcAft>
                  <a:spcPts val="0"/>
                </a:spcAft>
                <a:buNone/>
              </a:pPr>
              <a:r>
                <a:rPr lang="en-US" sz="1800" b="1" i="0">
                  <a:solidFill>
                    <a:srgbClr val="1F2F55"/>
                  </a:solidFill>
                  <a:latin typeface="Calibri"/>
                  <a:ea typeface="Calibri"/>
                  <a:cs typeface="Calibri"/>
                  <a:sym typeface="Calibri"/>
                </a:rPr>
                <a:t>Exigibilidade da CBS</a:t>
              </a:r>
              <a:endParaRPr sz="1800" b="1" i="0">
                <a:solidFill>
                  <a:srgbClr val="1F2F55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l" rtl="0">
                <a:spcBef>
                  <a:spcPts val="1200"/>
                </a:spcBef>
                <a:spcAft>
                  <a:spcPts val="800"/>
                </a:spcAft>
                <a:buNone/>
              </a:pPr>
              <a:r>
                <a:rPr lang="en-US" sz="1200" b="0" i="0">
                  <a:solidFill>
                    <a:srgbClr val="475569"/>
                  </a:solidFill>
                  <a:latin typeface="Calibri"/>
                  <a:ea typeface="Calibri"/>
                  <a:cs typeface="Calibri"/>
                  <a:sym typeface="Calibri"/>
                </a:rPr>
                <a:t>Em ambos os casos, após o vencimento do art. 45, a apuração assistida é instrumento hábil e suficiente para exigir a CBS das operações nela consignadas.</a:t>
              </a:r>
              <a:endParaRPr sz="1200" b="0" i="0">
                <a:solidFill>
                  <a:srgbClr val="475569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9" name="Google Shape;149;g3fbb6112a74_0_607"/>
          <p:cNvGrpSpPr/>
          <p:nvPr/>
        </p:nvGrpSpPr>
        <p:grpSpPr>
          <a:xfrm>
            <a:off x="9052560" y="1809750"/>
            <a:ext cx="2495700" cy="4095900"/>
            <a:chOff x="0" y="0"/>
            <a:chExt cx="2495700" cy="4095900"/>
          </a:xfrm>
        </p:grpSpPr>
        <p:sp>
          <p:nvSpPr>
            <p:cNvPr id="150" name="Google Shape;150;g3fbb6112a74_0_607"/>
            <p:cNvSpPr/>
            <p:nvPr/>
          </p:nvSpPr>
          <p:spPr>
            <a:xfrm>
              <a:off x="0" y="0"/>
              <a:ext cx="2495700" cy="4095900"/>
            </a:xfrm>
            <a:prstGeom prst="roundRect">
              <a:avLst>
                <a:gd name="adj" fmla="val 6106"/>
              </a:avLst>
            </a:prstGeom>
            <a:solidFill>
              <a:srgbClr val="F8FAFC"/>
            </a:solidFill>
            <a:ln w="14300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g3fbb6112a74_0_607"/>
            <p:cNvSpPr/>
            <p:nvPr/>
          </p:nvSpPr>
          <p:spPr>
            <a:xfrm>
              <a:off x="0" y="0"/>
              <a:ext cx="2495700" cy="76200"/>
            </a:xfrm>
            <a:prstGeom prst="roundRect">
              <a:avLst>
                <a:gd name="adj" fmla="val 50000"/>
              </a:avLst>
            </a:prstGeom>
            <a:solidFill>
              <a:srgbClr val="8A6A3D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g3fbb6112a74_0_607"/>
            <p:cNvSpPr txBox="1"/>
            <p:nvPr/>
          </p:nvSpPr>
          <p:spPr>
            <a:xfrm>
              <a:off x="209550" y="304800"/>
              <a:ext cx="2076600" cy="34290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 i="0">
                  <a:solidFill>
                    <a:srgbClr val="8A6A3D"/>
                  </a:solidFill>
                  <a:latin typeface="Calibri"/>
                  <a:ea typeface="Calibri"/>
                  <a:cs typeface="Calibri"/>
                  <a:sym typeface="Calibri"/>
                </a:rPr>
                <a:t>§ 9º</a:t>
              </a:r>
              <a:endParaRPr sz="1000" b="1" i="0">
                <a:solidFill>
                  <a:srgbClr val="8A6A3D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l" rtl="0">
                <a:spcBef>
                  <a:spcPts val="800"/>
                </a:spcBef>
                <a:spcAft>
                  <a:spcPts val="0"/>
                </a:spcAft>
                <a:buNone/>
              </a:pPr>
              <a:r>
                <a:rPr lang="en-US" sz="1800" b="1" i="0">
                  <a:solidFill>
                    <a:srgbClr val="1F2F55"/>
                  </a:solidFill>
                  <a:latin typeface="Calibri"/>
                  <a:ea typeface="Calibri"/>
                  <a:cs typeface="Calibri"/>
                  <a:sym typeface="Calibri"/>
                </a:rPr>
                <a:t>Lançamento de Ofício</a:t>
              </a:r>
              <a:endParaRPr sz="1800" b="1" i="0">
                <a:solidFill>
                  <a:srgbClr val="1F2F55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l" rtl="0">
                <a:spcBef>
                  <a:spcPts val="1200"/>
                </a:spcBef>
                <a:spcAft>
                  <a:spcPts val="800"/>
                </a:spcAft>
                <a:buNone/>
              </a:pPr>
              <a:r>
                <a:rPr lang="en-US" sz="1200" b="0" i="0">
                  <a:solidFill>
                    <a:srgbClr val="475569"/>
                  </a:solidFill>
                  <a:latin typeface="Calibri"/>
                  <a:ea typeface="Calibri"/>
                  <a:cs typeface="Calibri"/>
                  <a:sym typeface="Calibri"/>
                </a:rPr>
                <a:t>Isso não afasta a prerrogativa de lançamento de ofício sobre diferenças posteriormente verificadas pela administração.</a:t>
              </a:r>
              <a:endParaRPr sz="1200" b="0" i="0">
                <a:solidFill>
                  <a:srgbClr val="475569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g3f8e8e7bb22_0_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9975" y="1087950"/>
            <a:ext cx="11872024" cy="5770059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g3f8e8e7bb22_0_62"/>
          <p:cNvSpPr/>
          <p:nvPr/>
        </p:nvSpPr>
        <p:spPr>
          <a:xfrm>
            <a:off x="472700" y="131725"/>
            <a:ext cx="2417700" cy="1395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85" name="Google Shape;185;g3f8e8e7bb22_0_62"/>
          <p:cNvCxnSpPr>
            <a:stCxn id="184" idx="1"/>
          </p:cNvCxnSpPr>
          <p:nvPr/>
        </p:nvCxnSpPr>
        <p:spPr>
          <a:xfrm>
            <a:off x="472700" y="829225"/>
            <a:ext cx="3673200" cy="5695500"/>
          </a:xfrm>
          <a:prstGeom prst="bentConnector4">
            <a:avLst>
              <a:gd name="adj1" fmla="val -6483"/>
              <a:gd name="adj2" fmla="val 102858"/>
            </a:avLst>
          </a:prstGeom>
          <a:noFill/>
          <a:ln w="762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6" name="Google Shape;186;g3f8e8e7bb22_0_62"/>
          <p:cNvSpPr txBox="1"/>
          <p:nvPr/>
        </p:nvSpPr>
        <p:spPr>
          <a:xfrm>
            <a:off x="635425" y="294475"/>
            <a:ext cx="2022600" cy="10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Apuração Assistida do contribuinte</a:t>
            </a:r>
            <a:endParaRPr/>
          </a:p>
        </p:txBody>
      </p:sp>
      <p:sp>
        <p:nvSpPr>
          <p:cNvPr id="187" name="Google Shape;187;g3f8e8e7bb22_0_62"/>
          <p:cNvSpPr/>
          <p:nvPr/>
        </p:nvSpPr>
        <p:spPr>
          <a:xfrm>
            <a:off x="4507425" y="131725"/>
            <a:ext cx="2417700" cy="1395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g3f8e8e7bb22_0_62"/>
          <p:cNvSpPr txBox="1"/>
          <p:nvPr/>
        </p:nvSpPr>
        <p:spPr>
          <a:xfrm>
            <a:off x="4704975" y="294475"/>
            <a:ext cx="2022600" cy="10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Valores devolvidos em até três dias úteis conforme previsão legal</a:t>
            </a:r>
            <a:endParaRPr/>
          </a:p>
        </p:txBody>
      </p:sp>
      <p:cxnSp>
        <p:nvCxnSpPr>
          <p:cNvPr id="189" name="Google Shape;189;g3f8e8e7bb22_0_62"/>
          <p:cNvCxnSpPr>
            <a:stCxn id="188" idx="2"/>
          </p:cNvCxnSpPr>
          <p:nvPr/>
        </p:nvCxnSpPr>
        <p:spPr>
          <a:xfrm rot="-5400000" flipH="1">
            <a:off x="4581225" y="2452525"/>
            <a:ext cx="3504300" cy="1234200"/>
          </a:xfrm>
          <a:prstGeom prst="bentConnector3">
            <a:avLst>
              <a:gd name="adj1" fmla="val 50000"/>
            </a:avLst>
          </a:prstGeom>
          <a:noFill/>
          <a:ln w="762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0" name="Google Shape;190;g3f8e8e7bb22_0_62"/>
          <p:cNvSpPr/>
          <p:nvPr/>
        </p:nvSpPr>
        <p:spPr>
          <a:xfrm>
            <a:off x="9606725" y="108475"/>
            <a:ext cx="2417700" cy="1395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g3f8e8e7bb22_0_62"/>
          <p:cNvSpPr txBox="1"/>
          <p:nvPr/>
        </p:nvSpPr>
        <p:spPr>
          <a:xfrm>
            <a:off x="9776350" y="317725"/>
            <a:ext cx="2022600" cy="10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Pedido de ressarcimento: Prazos de 30 dias/60 dias/180 dias</a:t>
            </a:r>
            <a:endParaRPr/>
          </a:p>
        </p:txBody>
      </p:sp>
      <p:cxnSp>
        <p:nvCxnSpPr>
          <p:cNvPr id="192" name="Google Shape;192;g3f8e8e7bb22_0_62"/>
          <p:cNvCxnSpPr>
            <a:stCxn id="191" idx="3"/>
          </p:cNvCxnSpPr>
          <p:nvPr/>
        </p:nvCxnSpPr>
        <p:spPr>
          <a:xfrm flipH="1">
            <a:off x="8255650" y="829225"/>
            <a:ext cx="3543300" cy="5742000"/>
          </a:xfrm>
          <a:prstGeom prst="bentConnector4">
            <a:avLst>
              <a:gd name="adj1" fmla="val -6720"/>
              <a:gd name="adj2" fmla="val 100481"/>
            </a:avLst>
          </a:prstGeom>
          <a:noFill/>
          <a:ln w="762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3" name="SINALIZAÇÃO (pode apagar este selo)"/>
          <p:cNvSpPr/>
          <p:nvPr/>
        </p:nvSpPr>
        <p:spPr>
          <a:xfrm>
            <a:off x="137160" y="6419088"/>
            <a:ext cx="4206240" cy="365760"/>
          </a:xfrm>
          <a:prstGeom prst="roundRect">
            <a:avLst/>
          </a:prstGeom>
          <a:solidFill>
            <a:srgbClr val="B45309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tIns="18288" bIns="18288" rtlCol="0" anchor="ctr"/>
          <a:lstStyle/>
          <a:p>
            <a:pPr algn="l"/>
            <a:r>
              <a:rPr sz="950" b="1">
                <a:solidFill>
                  <a:srgbClr val="FFFFFF"/>
                </a:solidFill>
                <a:latin typeface="Calibri"/>
              </a:rPr>
              <a:t>PARCIAL c/ slides 9 e 13: prazos 30/60/180 dias e devolução em 3 dias úteis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oogle Shape;197;g3f8e8e7bb22_0_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841593" cy="6705600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g3f8e8e7bb22_0_83"/>
          <p:cNvSpPr/>
          <p:nvPr/>
        </p:nvSpPr>
        <p:spPr>
          <a:xfrm>
            <a:off x="5866100" y="340950"/>
            <a:ext cx="4166400" cy="1278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g3f8e8e7bb22_0_83"/>
          <p:cNvSpPr txBox="1"/>
          <p:nvPr/>
        </p:nvSpPr>
        <p:spPr>
          <a:xfrm>
            <a:off x="6028850" y="410700"/>
            <a:ext cx="3864900" cy="11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Art. 43. O período de apuração da CBS será mensal, com início no primeiro dia à zero hora e encerramento no último dia às vinte e três horas, cinquenta e nove minutos e cinquenta e nove segundos do horário de Brasília.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00" name="Google Shape;200;g3f8e8e7bb22_0_83"/>
          <p:cNvCxnSpPr>
            <a:stCxn id="199" idx="1"/>
          </p:cNvCxnSpPr>
          <p:nvPr/>
        </p:nvCxnSpPr>
        <p:spPr>
          <a:xfrm flipH="1">
            <a:off x="2896850" y="991950"/>
            <a:ext cx="3132000" cy="2719200"/>
          </a:xfrm>
          <a:prstGeom prst="bentConnector3">
            <a:avLst>
              <a:gd name="adj1" fmla="val 100001"/>
            </a:avLst>
          </a:prstGeom>
          <a:noFill/>
          <a:ln w="762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1" name="Google Shape;201;g3f8e8e7bb22_0_83"/>
          <p:cNvSpPr/>
          <p:nvPr/>
        </p:nvSpPr>
        <p:spPr>
          <a:xfrm>
            <a:off x="5951000" y="2045375"/>
            <a:ext cx="4081500" cy="999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g3f8e8e7bb22_0_83"/>
          <p:cNvSpPr txBox="1"/>
          <p:nvPr/>
        </p:nvSpPr>
        <p:spPr>
          <a:xfrm>
            <a:off x="6028925" y="2128675"/>
            <a:ext cx="4081500" cy="7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Art. 46, §3º. Os ajustes a que se refere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o § 2º poderão ser realizados até o último dia útil do mês seguinte ao do período de  apuração.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03" name="Google Shape;203;g3f8e8e7bb22_0_83"/>
          <p:cNvCxnSpPr>
            <a:stCxn id="202" idx="1"/>
          </p:cNvCxnSpPr>
          <p:nvPr/>
        </p:nvCxnSpPr>
        <p:spPr>
          <a:xfrm flipH="1">
            <a:off x="3785225" y="2517325"/>
            <a:ext cx="2243700" cy="2138100"/>
          </a:xfrm>
          <a:prstGeom prst="bentConnector3">
            <a:avLst>
              <a:gd name="adj1" fmla="val 15848"/>
            </a:avLst>
          </a:prstGeom>
          <a:noFill/>
          <a:ln w="762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4" name="Google Shape;204;g3f8e8e7bb22_0_83"/>
          <p:cNvSpPr/>
          <p:nvPr/>
        </p:nvSpPr>
        <p:spPr>
          <a:xfrm>
            <a:off x="5173600" y="5071775"/>
            <a:ext cx="1776900" cy="1698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g3f8e8e7bb22_0_83"/>
          <p:cNvSpPr txBox="1"/>
          <p:nvPr/>
        </p:nvSpPr>
        <p:spPr>
          <a:xfrm>
            <a:off x="5256875" y="5153650"/>
            <a:ext cx="1582500" cy="127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Período concluído o último dia útil do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mês seguinte ao do período de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apuração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06" name="Google Shape;206;g3f8e8e7bb22_0_83"/>
          <p:cNvCxnSpPr/>
          <p:nvPr/>
        </p:nvCxnSpPr>
        <p:spPr>
          <a:xfrm>
            <a:off x="3396600" y="5266125"/>
            <a:ext cx="1776900" cy="1416000"/>
          </a:xfrm>
          <a:prstGeom prst="bentConnector3">
            <a:avLst>
              <a:gd name="adj1" fmla="val 50000"/>
            </a:avLst>
          </a:prstGeom>
          <a:noFill/>
          <a:ln w="762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Google Shape;211;g3f8e8e7bb22_0_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9933887" cy="6553201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g3f8e8e7bb22_0_99"/>
          <p:cNvSpPr/>
          <p:nvPr/>
        </p:nvSpPr>
        <p:spPr>
          <a:xfrm>
            <a:off x="10259875" y="224725"/>
            <a:ext cx="1790100" cy="2265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g3f8e8e7bb22_0_99"/>
          <p:cNvSpPr txBox="1"/>
          <p:nvPr/>
        </p:nvSpPr>
        <p:spPr>
          <a:xfrm>
            <a:off x="10422600" y="317725"/>
            <a:ext cx="1488000" cy="21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Opção pelo ressarcimento de saldo credor. Uma vez manifestado, o saldo fica bloqueado para período seguinte</a:t>
            </a:r>
            <a:endParaRPr/>
          </a:p>
        </p:txBody>
      </p:sp>
      <p:cxnSp>
        <p:nvCxnSpPr>
          <p:cNvPr id="214" name="Google Shape;214;g3f8e8e7bb22_0_99"/>
          <p:cNvCxnSpPr>
            <a:stCxn id="213" idx="0"/>
          </p:cNvCxnSpPr>
          <p:nvPr/>
        </p:nvCxnSpPr>
        <p:spPr>
          <a:xfrm rot="5400000">
            <a:off x="10166100" y="-509975"/>
            <a:ext cx="172800" cy="1828200"/>
          </a:xfrm>
          <a:prstGeom prst="bentConnector4">
            <a:avLst>
              <a:gd name="adj1" fmla="val -137804"/>
              <a:gd name="adj2" fmla="val 70348"/>
            </a:avLst>
          </a:prstGeom>
          <a:noFill/>
          <a:ln w="762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5" name="Google Shape;215;g3f8e8e7bb22_0_99"/>
          <p:cNvSpPr/>
          <p:nvPr/>
        </p:nvSpPr>
        <p:spPr>
          <a:xfrm>
            <a:off x="10259875" y="3098100"/>
            <a:ext cx="1790100" cy="1113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g3f8e8e7bb22_0_99"/>
          <p:cNvSpPr txBox="1"/>
          <p:nvPr/>
        </p:nvSpPr>
        <p:spPr>
          <a:xfrm>
            <a:off x="10259875" y="3211500"/>
            <a:ext cx="1828200" cy="9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Vencimento do DARF no último dia útil do mês seguinte.</a:t>
            </a:r>
            <a:endParaRPr/>
          </a:p>
        </p:txBody>
      </p:sp>
      <p:cxnSp>
        <p:nvCxnSpPr>
          <p:cNvPr id="217" name="Google Shape;217;g3f8e8e7bb22_0_99"/>
          <p:cNvCxnSpPr>
            <a:stCxn id="216" idx="1"/>
          </p:cNvCxnSpPr>
          <p:nvPr/>
        </p:nvCxnSpPr>
        <p:spPr>
          <a:xfrm rot="10800000">
            <a:off x="8782975" y="1934400"/>
            <a:ext cx="1476900" cy="1776900"/>
          </a:xfrm>
          <a:prstGeom prst="bentConnector2">
            <a:avLst/>
          </a:prstGeom>
          <a:noFill/>
          <a:ln w="762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Google Shape;222;g3f8e8e7bb22_0_1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" y="78013"/>
            <a:ext cx="12039599" cy="6701964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g3f8e8e7bb22_0_111"/>
          <p:cNvSpPr/>
          <p:nvPr/>
        </p:nvSpPr>
        <p:spPr>
          <a:xfrm>
            <a:off x="5191950" y="1689300"/>
            <a:ext cx="5300400" cy="651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g3f8e8e7bb22_0_111"/>
          <p:cNvSpPr txBox="1"/>
          <p:nvPr/>
        </p:nvSpPr>
        <p:spPr>
          <a:xfrm>
            <a:off x="5331425" y="1782300"/>
            <a:ext cx="4998300" cy="4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Débitos decorrentes do período de apuração.</a:t>
            </a:r>
            <a:endParaRPr/>
          </a:p>
        </p:txBody>
      </p:sp>
      <p:sp>
        <p:nvSpPr>
          <p:cNvPr id="225" name="Google Shape;225;g3f8e8e7bb22_0_111"/>
          <p:cNvSpPr/>
          <p:nvPr/>
        </p:nvSpPr>
        <p:spPr>
          <a:xfrm>
            <a:off x="3983075" y="3270150"/>
            <a:ext cx="3231300" cy="488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g3f8e8e7bb22_0_111"/>
          <p:cNvSpPr txBox="1"/>
          <p:nvPr/>
        </p:nvSpPr>
        <p:spPr>
          <a:xfrm>
            <a:off x="4169075" y="3188700"/>
            <a:ext cx="2859300" cy="65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Créditos apropriados dentro do período de apuração</a:t>
            </a:r>
            <a:endParaRPr/>
          </a:p>
        </p:txBody>
      </p:sp>
      <p:sp>
        <p:nvSpPr>
          <p:cNvPr id="227" name="Google Shape;227;g3f8e8e7bb22_0_111"/>
          <p:cNvSpPr/>
          <p:nvPr/>
        </p:nvSpPr>
        <p:spPr>
          <a:xfrm>
            <a:off x="8616450" y="2767275"/>
            <a:ext cx="2026800" cy="1527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g3f8e8e7bb22_0_111"/>
          <p:cNvSpPr txBox="1"/>
          <p:nvPr/>
        </p:nvSpPr>
        <p:spPr>
          <a:xfrm>
            <a:off x="8727525" y="2822800"/>
            <a:ext cx="1764900" cy="133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Ajustes via nota de débito, nota de crédito e eventos, (positivos ou negativos)</a:t>
            </a:r>
            <a:endParaRPr/>
          </a:p>
        </p:txBody>
      </p:sp>
      <p:sp>
        <p:nvSpPr>
          <p:cNvPr id="229" name="Google Shape;229;g3f8e8e7bb22_0_111"/>
          <p:cNvSpPr/>
          <p:nvPr/>
        </p:nvSpPr>
        <p:spPr>
          <a:xfrm>
            <a:off x="5617825" y="5321650"/>
            <a:ext cx="3748200" cy="789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g3f8e8e7bb22_0_111"/>
          <p:cNvSpPr txBox="1"/>
          <p:nvPr/>
        </p:nvSpPr>
        <p:spPr>
          <a:xfrm>
            <a:off x="5784400" y="5349425"/>
            <a:ext cx="3359700" cy="65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Split Payment, RAD e pagamento responsável solidário</a:t>
            </a:r>
            <a:endParaRPr/>
          </a:p>
        </p:txBody>
      </p:sp>
      <p:sp>
        <p:nvSpPr>
          <p:cNvPr id="231" name="Google Shape;231;g3f8e8e7bb22_0_111"/>
          <p:cNvSpPr/>
          <p:nvPr/>
        </p:nvSpPr>
        <p:spPr>
          <a:xfrm>
            <a:off x="3951900" y="6237900"/>
            <a:ext cx="4220400" cy="488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g3f8e8e7bb22_0_111"/>
          <p:cNvSpPr txBox="1"/>
          <p:nvPr/>
        </p:nvSpPr>
        <p:spPr>
          <a:xfrm>
            <a:off x="4062975" y="6293450"/>
            <a:ext cx="3887100" cy="33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Resultado devedor ou credor</a:t>
            </a:r>
            <a:endParaRPr/>
          </a:p>
        </p:txBody>
      </p:sp>
      <p:cxnSp>
        <p:nvCxnSpPr>
          <p:cNvPr id="233" name="Google Shape;233;g3f8e8e7bb22_0_111"/>
          <p:cNvCxnSpPr>
            <a:stCxn id="224" idx="1"/>
          </p:cNvCxnSpPr>
          <p:nvPr/>
        </p:nvCxnSpPr>
        <p:spPr>
          <a:xfrm flipH="1">
            <a:off x="2008325" y="2014800"/>
            <a:ext cx="3323100" cy="2700"/>
          </a:xfrm>
          <a:prstGeom prst="straightConnector1">
            <a:avLst/>
          </a:prstGeom>
          <a:noFill/>
          <a:ln w="762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34" name="Google Shape;234;g3f8e8e7bb22_0_111"/>
          <p:cNvCxnSpPr>
            <a:stCxn id="226" idx="1"/>
          </p:cNvCxnSpPr>
          <p:nvPr/>
        </p:nvCxnSpPr>
        <p:spPr>
          <a:xfrm flipH="1">
            <a:off x="3563075" y="3514200"/>
            <a:ext cx="606000" cy="2700"/>
          </a:xfrm>
          <a:prstGeom prst="straightConnector1">
            <a:avLst/>
          </a:prstGeom>
          <a:noFill/>
          <a:ln w="762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35" name="Google Shape;235;g3f8e8e7bb22_0_111"/>
          <p:cNvCxnSpPr/>
          <p:nvPr/>
        </p:nvCxnSpPr>
        <p:spPr>
          <a:xfrm flipH="1">
            <a:off x="3452200" y="5674925"/>
            <a:ext cx="2332200" cy="35400"/>
          </a:xfrm>
          <a:prstGeom prst="straightConnector1">
            <a:avLst/>
          </a:prstGeom>
          <a:noFill/>
          <a:ln w="762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36" name="Google Shape;236;g3f8e8e7bb22_0_111"/>
          <p:cNvCxnSpPr/>
          <p:nvPr/>
        </p:nvCxnSpPr>
        <p:spPr>
          <a:xfrm>
            <a:off x="7950075" y="6460100"/>
            <a:ext cx="2221200" cy="27600"/>
          </a:xfrm>
          <a:prstGeom prst="straightConnector1">
            <a:avLst/>
          </a:prstGeom>
          <a:noFill/>
          <a:ln w="762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37" name="Google Shape;237;g3f8e8e7bb22_0_111"/>
          <p:cNvCxnSpPr>
            <a:endCxn id="228" idx="1"/>
          </p:cNvCxnSpPr>
          <p:nvPr/>
        </p:nvCxnSpPr>
        <p:spPr>
          <a:xfrm>
            <a:off x="8727525" y="3489100"/>
            <a:ext cx="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38" name="Google Shape;238;g3f8e8e7bb22_0_111"/>
          <p:cNvCxnSpPr>
            <a:stCxn id="228" idx="1"/>
          </p:cNvCxnSpPr>
          <p:nvPr/>
        </p:nvCxnSpPr>
        <p:spPr>
          <a:xfrm rot="10800000">
            <a:off x="1480725" y="2184100"/>
            <a:ext cx="7246800" cy="1305000"/>
          </a:xfrm>
          <a:prstGeom prst="bentConnector3">
            <a:avLst>
              <a:gd name="adj1" fmla="val 16475"/>
            </a:avLst>
          </a:prstGeom>
          <a:noFill/>
          <a:ln w="38100" cap="flat" cmpd="sng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9" name="Google Shape;239;g3f8e8e7bb22_0_111"/>
          <p:cNvCxnSpPr>
            <a:stCxn id="228" idx="1"/>
          </p:cNvCxnSpPr>
          <p:nvPr/>
        </p:nvCxnSpPr>
        <p:spPr>
          <a:xfrm rot="10800000">
            <a:off x="3174525" y="2739400"/>
            <a:ext cx="5553000" cy="749700"/>
          </a:xfrm>
          <a:prstGeom prst="bentConnector3">
            <a:avLst>
              <a:gd name="adj1" fmla="val 21500"/>
            </a:avLst>
          </a:prstGeom>
          <a:noFill/>
          <a:ln w="38100" cap="flat" cmpd="sng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0" name="Google Shape;240;g3f8e8e7bb22_0_111"/>
          <p:cNvCxnSpPr>
            <a:stCxn id="228" idx="2"/>
          </p:cNvCxnSpPr>
          <p:nvPr/>
        </p:nvCxnSpPr>
        <p:spPr>
          <a:xfrm rot="5400000" flipH="1">
            <a:off x="5684325" y="229750"/>
            <a:ext cx="416400" cy="7434900"/>
          </a:xfrm>
          <a:prstGeom prst="bentConnector4">
            <a:avLst>
              <a:gd name="adj1" fmla="val -57187"/>
              <a:gd name="adj2" fmla="val 27554"/>
            </a:avLst>
          </a:prstGeom>
          <a:noFill/>
          <a:ln w="38100" cap="flat" cmpd="sng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1" name="Google Shape;241;g3f8e8e7bb22_0_111"/>
          <p:cNvCxnSpPr>
            <a:stCxn id="228" idx="2"/>
          </p:cNvCxnSpPr>
          <p:nvPr/>
        </p:nvCxnSpPr>
        <p:spPr>
          <a:xfrm rot="5400000">
            <a:off x="7211325" y="1840150"/>
            <a:ext cx="83400" cy="4713900"/>
          </a:xfrm>
          <a:prstGeom prst="bentConnector2">
            <a:avLst/>
          </a:prstGeom>
          <a:noFill/>
          <a:ln w="38100" cap="flat" cmpd="sng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Google Shape;246;g3f8e8e7bb22_0_1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894850"/>
            <a:ext cx="12192000" cy="3068309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g3f8e8e7bb22_0_139"/>
          <p:cNvSpPr/>
          <p:nvPr/>
        </p:nvSpPr>
        <p:spPr>
          <a:xfrm>
            <a:off x="437900" y="154975"/>
            <a:ext cx="2231700" cy="1604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g3f8e8e7bb22_0_139"/>
          <p:cNvSpPr txBox="1"/>
          <p:nvPr/>
        </p:nvSpPr>
        <p:spPr>
          <a:xfrm>
            <a:off x="565700" y="294475"/>
            <a:ext cx="1976100" cy="132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/>
              <a:t>RESULTADO: </a:t>
            </a:r>
            <a:r>
              <a:rPr lang="en-US"/>
              <a:t>Demonstra a situação da apuração antes dos ajustes.</a:t>
            </a:r>
            <a:endParaRPr/>
          </a:p>
        </p:txBody>
      </p:sp>
      <p:cxnSp>
        <p:nvCxnSpPr>
          <p:cNvPr id="249" name="Google Shape;249;g3f8e8e7bb22_0_139"/>
          <p:cNvCxnSpPr>
            <a:endCxn id="248" idx="1"/>
          </p:cNvCxnSpPr>
          <p:nvPr/>
        </p:nvCxnSpPr>
        <p:spPr>
          <a:xfrm rot="5400000" flipH="1">
            <a:off x="-1055800" y="2578525"/>
            <a:ext cx="3917100" cy="674100"/>
          </a:xfrm>
          <a:prstGeom prst="bentConnector4">
            <a:avLst>
              <a:gd name="adj1" fmla="val -1189"/>
              <a:gd name="adj2" fmla="val 168973"/>
            </a:avLst>
          </a:prstGeom>
          <a:noFill/>
          <a:ln w="76200" cap="flat" cmpd="sng">
            <a:solidFill>
              <a:srgbClr val="FF0000"/>
            </a:solidFill>
            <a:prstDash val="solid"/>
            <a:round/>
            <a:headEnd type="none" w="med" len="med"/>
            <a:tailEnd type="stealth" w="med" len="med"/>
          </a:ln>
        </p:spPr>
      </p:cxnSp>
      <p:sp>
        <p:nvSpPr>
          <p:cNvPr id="250" name="Google Shape;250;g3f8e8e7bb22_0_139"/>
          <p:cNvSpPr/>
          <p:nvPr/>
        </p:nvSpPr>
        <p:spPr>
          <a:xfrm>
            <a:off x="3111200" y="154975"/>
            <a:ext cx="3766200" cy="18297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g3f8e8e7bb22_0_139"/>
          <p:cNvSpPr txBox="1"/>
          <p:nvPr/>
        </p:nvSpPr>
        <p:spPr>
          <a:xfrm>
            <a:off x="3285650" y="317725"/>
            <a:ext cx="3417300" cy="160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b="1"/>
              <a:t>EM PROCESSAMENTO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Informação Acumulada: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• Débitos ag. ordenação;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• Débitos e Créditos Futuros;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• DF aguardando aceite;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• DF aguardando o referenciamento ser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processado.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52" name="Google Shape;252;g3f8e8e7bb22_0_139"/>
          <p:cNvCxnSpPr/>
          <p:nvPr/>
        </p:nvCxnSpPr>
        <p:spPr>
          <a:xfrm rot="10800000">
            <a:off x="5590050" y="2100775"/>
            <a:ext cx="0" cy="2249100"/>
          </a:xfrm>
          <a:prstGeom prst="straightConnector1">
            <a:avLst/>
          </a:prstGeom>
          <a:noFill/>
          <a:ln w="762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53" name="Google Shape;253;g3f8e8e7bb22_0_139"/>
          <p:cNvSpPr/>
          <p:nvPr/>
        </p:nvSpPr>
        <p:spPr>
          <a:xfrm>
            <a:off x="7950100" y="154975"/>
            <a:ext cx="3766200" cy="18297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g3f8e8e7bb22_0_139"/>
          <p:cNvSpPr txBox="1"/>
          <p:nvPr/>
        </p:nvSpPr>
        <p:spPr>
          <a:xfrm>
            <a:off x="8116700" y="296150"/>
            <a:ext cx="3417300" cy="132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b="1"/>
              <a:t>NÃO APROVEITADOS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Documentos que não geram: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• Crédito;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• Débito;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• Possuem valores excedentes impossibilitando o processamento por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completo.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55" name="Google Shape;255;g3f8e8e7bb22_0_139"/>
          <p:cNvCxnSpPr>
            <a:endCxn id="253" idx="3"/>
          </p:cNvCxnSpPr>
          <p:nvPr/>
        </p:nvCxnSpPr>
        <p:spPr>
          <a:xfrm rot="-5400000">
            <a:off x="9275950" y="2215075"/>
            <a:ext cx="3585600" cy="1295100"/>
          </a:xfrm>
          <a:prstGeom prst="bentConnector4">
            <a:avLst>
              <a:gd name="adj1" fmla="val 3"/>
              <a:gd name="adj2" fmla="val 118387"/>
            </a:avLst>
          </a:prstGeom>
          <a:noFill/>
          <a:ln w="76200" cap="flat" cmpd="sng">
            <a:solidFill>
              <a:srgbClr val="FF0000"/>
            </a:solidFill>
            <a:prstDash val="solid"/>
            <a:round/>
            <a:headEnd type="none" w="med" len="med"/>
            <a:tailEnd type="stealth" w="med" len="med"/>
          </a:ln>
        </p:spPr>
      </p:cxnSp>
      <p:sp>
        <p:nvSpPr>
          <p:cNvPr id="256" name="Google Shape;256;g3f8e8e7bb22_0_139"/>
          <p:cNvSpPr/>
          <p:nvPr/>
        </p:nvSpPr>
        <p:spPr>
          <a:xfrm>
            <a:off x="231375" y="5238375"/>
            <a:ext cx="2231700" cy="1325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g3f8e8e7bb22_0_139"/>
          <p:cNvSpPr txBox="1"/>
          <p:nvPr/>
        </p:nvSpPr>
        <p:spPr>
          <a:xfrm>
            <a:off x="342425" y="5349425"/>
            <a:ext cx="1976100" cy="11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/>
              <a:t>SALDO ATUALIZADO:</a:t>
            </a:r>
            <a:r>
              <a:rPr lang="en-US"/>
              <a:t> Situação da apuração após os ajustes.</a:t>
            </a:r>
            <a:endParaRPr/>
          </a:p>
        </p:txBody>
      </p:sp>
      <p:cxnSp>
        <p:nvCxnSpPr>
          <p:cNvPr id="258" name="Google Shape;258;g3f8e8e7bb22_0_139"/>
          <p:cNvCxnSpPr>
            <a:stCxn id="257" idx="2"/>
          </p:cNvCxnSpPr>
          <p:nvPr/>
        </p:nvCxnSpPr>
        <p:spPr>
          <a:xfrm rot="-5400000">
            <a:off x="1197425" y="5066075"/>
            <a:ext cx="1554900" cy="1288800"/>
          </a:xfrm>
          <a:prstGeom prst="bentConnector3">
            <a:avLst>
              <a:gd name="adj1" fmla="val -15314"/>
            </a:avLst>
          </a:prstGeom>
          <a:noFill/>
          <a:ln w="76200" cap="flat" cmpd="sng">
            <a:solidFill>
              <a:srgbClr val="FF0000"/>
            </a:solidFill>
            <a:prstDash val="solid"/>
            <a:round/>
            <a:headEnd type="none" w="med" len="med"/>
            <a:tailEnd type="stealth" w="med" len="med"/>
          </a:ln>
        </p:spPr>
      </p:cxnSp>
      <p:sp>
        <p:nvSpPr>
          <p:cNvPr id="259" name="Google Shape;259;g3f8e8e7bb22_0_139"/>
          <p:cNvSpPr/>
          <p:nvPr/>
        </p:nvSpPr>
        <p:spPr>
          <a:xfrm>
            <a:off x="3424400" y="5238375"/>
            <a:ext cx="3766200" cy="14877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g3f8e8e7bb22_0_139"/>
          <p:cNvSpPr txBox="1"/>
          <p:nvPr/>
        </p:nvSpPr>
        <p:spPr>
          <a:xfrm>
            <a:off x="3521600" y="5349425"/>
            <a:ext cx="3571800" cy="14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b="1"/>
              <a:t>EVENTOS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Registros de eventos ocorridos no mês: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• Eventos emitidos e aguardados;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• Devoluções;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• Cancelamentos.</a:t>
            </a:r>
            <a:endParaRPr/>
          </a:p>
        </p:txBody>
      </p:sp>
      <p:cxnSp>
        <p:nvCxnSpPr>
          <p:cNvPr id="261" name="Google Shape;261;g3f8e8e7bb22_0_139"/>
          <p:cNvCxnSpPr>
            <a:stCxn id="260" idx="1"/>
          </p:cNvCxnSpPr>
          <p:nvPr/>
        </p:nvCxnSpPr>
        <p:spPr>
          <a:xfrm rot="10800000" flipH="1">
            <a:off x="3521600" y="4793975"/>
            <a:ext cx="402600" cy="1299300"/>
          </a:xfrm>
          <a:prstGeom prst="bentConnector4">
            <a:avLst>
              <a:gd name="adj1" fmla="val -59147"/>
              <a:gd name="adj2" fmla="val 78625"/>
            </a:avLst>
          </a:prstGeom>
          <a:noFill/>
          <a:ln w="76200" cap="flat" cmpd="sng">
            <a:solidFill>
              <a:srgbClr val="FF0000"/>
            </a:solidFill>
            <a:prstDash val="solid"/>
            <a:round/>
            <a:headEnd type="none" w="med" len="med"/>
            <a:tailEnd type="stealth" w="med" len="med"/>
          </a:ln>
        </p:spPr>
      </p:cxnSp>
      <p:sp>
        <p:nvSpPr>
          <p:cNvPr id="262" name="Google Shape;262;g3f8e8e7bb22_0_139"/>
          <p:cNvSpPr/>
          <p:nvPr/>
        </p:nvSpPr>
        <p:spPr>
          <a:xfrm>
            <a:off x="7700200" y="5236750"/>
            <a:ext cx="4254300" cy="1604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g3f8e8e7bb22_0_139"/>
          <p:cNvSpPr txBox="1"/>
          <p:nvPr/>
        </p:nvSpPr>
        <p:spPr>
          <a:xfrm>
            <a:off x="7839025" y="5321650"/>
            <a:ext cx="4079400" cy="14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b="1"/>
              <a:t>OUTRAS INFORMAÇÕES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Informações Complementares dos créditos 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pagamentos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• Créditos ainda não apropriados;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• Créditos Condicionados;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• Pagamentos não utilizados.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64" name="Google Shape;264;g3f8e8e7bb22_0_139"/>
          <p:cNvCxnSpPr>
            <a:stCxn id="263" idx="1"/>
          </p:cNvCxnSpPr>
          <p:nvPr/>
        </p:nvCxnSpPr>
        <p:spPr>
          <a:xfrm rot="10800000">
            <a:off x="7505725" y="4877500"/>
            <a:ext cx="333300" cy="1188000"/>
          </a:xfrm>
          <a:prstGeom prst="bentConnector2">
            <a:avLst/>
          </a:prstGeom>
          <a:noFill/>
          <a:ln w="76200" cap="flat" cmpd="sng">
            <a:solidFill>
              <a:srgbClr val="FF0000"/>
            </a:solidFill>
            <a:prstDash val="solid"/>
            <a:round/>
            <a:headEnd type="none" w="med" len="med"/>
            <a:tailEnd type="stealth" w="med" len="med"/>
          </a:ln>
        </p:spPr>
      </p:cxn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9" name="Google Shape;269;g3f8e8e7bb22_0_1543"/>
          <p:cNvGrpSpPr/>
          <p:nvPr/>
        </p:nvGrpSpPr>
        <p:grpSpPr>
          <a:xfrm>
            <a:off x="0" y="0"/>
            <a:ext cx="12192000" cy="1143000"/>
            <a:chOff x="0" y="0"/>
            <a:chExt cx="12192000" cy="1143000"/>
          </a:xfrm>
        </p:grpSpPr>
        <p:sp>
          <p:nvSpPr>
            <p:cNvPr id="270" name="Google Shape;270;g3f8e8e7bb22_0_1543"/>
            <p:cNvSpPr/>
            <p:nvPr/>
          </p:nvSpPr>
          <p:spPr>
            <a:xfrm>
              <a:off x="0" y="0"/>
              <a:ext cx="12192000" cy="1143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271" name="Google Shape;271;g3f8e8e7bb22_0_1543"/>
            <p:cNvCxnSpPr/>
            <p:nvPr/>
          </p:nvCxnSpPr>
          <p:spPr>
            <a:xfrm>
              <a:off x="0" y="1143000"/>
              <a:ext cx="12192000" cy="0"/>
            </a:xfrm>
            <a:prstGeom prst="straightConnector1">
              <a:avLst/>
            </a:prstGeom>
            <a:solidFill>
              <a:srgbClr val="FFFFFF"/>
            </a:solidFill>
            <a:ln w="9525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272" name="Google Shape;272;g3f8e8e7bb22_0_1543"/>
            <p:cNvSpPr/>
            <p:nvPr/>
          </p:nvSpPr>
          <p:spPr>
            <a:xfrm>
              <a:off x="571500" y="361950"/>
              <a:ext cx="57300" cy="419100"/>
            </a:xfrm>
            <a:prstGeom prst="roundRect">
              <a:avLst>
                <a:gd name="adj" fmla="val 50000"/>
              </a:avLst>
            </a:prstGeom>
            <a:solidFill>
              <a:srgbClr val="2563EB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g3f8e8e7bb22_0_1543"/>
            <p:cNvSpPr txBox="1"/>
            <p:nvPr/>
          </p:nvSpPr>
          <p:spPr>
            <a:xfrm>
              <a:off x="762000" y="304800"/>
              <a:ext cx="106680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200" b="1">
                  <a:solidFill>
                    <a:srgbClr val="1F2F55"/>
                  </a:solidFill>
                  <a:latin typeface="Cambria"/>
                  <a:ea typeface="Cambria"/>
                  <a:cs typeface="Cambria"/>
                  <a:sym typeface="Cambria"/>
                </a:rPr>
                <a:t>Ciclo de vida básico dos créditos</a:t>
              </a:r>
              <a:endParaRPr sz="2200" b="1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0" lvl="0" indent="0" algn="l" rtl="0">
                <a:spcBef>
                  <a:spcPts val="30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64748B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274" name="Google Shape;274;g3f8e8e7bb22_0_1543"/>
          <p:cNvGrpSpPr/>
          <p:nvPr/>
        </p:nvGrpSpPr>
        <p:grpSpPr>
          <a:xfrm>
            <a:off x="476250" y="1428750"/>
            <a:ext cx="3809850" cy="285900"/>
            <a:chOff x="476250" y="1428750"/>
            <a:chExt cx="3809850" cy="285900"/>
          </a:xfrm>
        </p:grpSpPr>
        <p:sp>
          <p:nvSpPr>
            <p:cNvPr id="275" name="Google Shape;275;g3f8e8e7bb22_0_1543"/>
            <p:cNvSpPr txBox="1"/>
            <p:nvPr/>
          </p:nvSpPr>
          <p:spPr>
            <a:xfrm>
              <a:off x="476250" y="1428750"/>
              <a:ext cx="1524000" cy="28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00" b="1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276" name="Google Shape;276;g3f8e8e7bb22_0_1543"/>
            <p:cNvSpPr txBox="1"/>
            <p:nvPr/>
          </p:nvSpPr>
          <p:spPr>
            <a:xfrm>
              <a:off x="2476500" y="1428750"/>
              <a:ext cx="1809600" cy="28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00" b="1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277" name="Google Shape;277;g3f8e8e7bb22_0_1543"/>
          <p:cNvGrpSpPr/>
          <p:nvPr/>
        </p:nvGrpSpPr>
        <p:grpSpPr>
          <a:xfrm>
            <a:off x="471563" y="2000400"/>
            <a:ext cx="11249025" cy="4333875"/>
            <a:chOff x="476250" y="2000250"/>
            <a:chExt cx="11249025" cy="4333875"/>
          </a:xfrm>
        </p:grpSpPr>
        <p:grpSp>
          <p:nvGrpSpPr>
            <p:cNvPr id="278" name="Google Shape;278;g3f8e8e7bb22_0_1543"/>
            <p:cNvGrpSpPr/>
            <p:nvPr/>
          </p:nvGrpSpPr>
          <p:grpSpPr>
            <a:xfrm>
              <a:off x="476250" y="3429000"/>
              <a:ext cx="1524000" cy="666900"/>
              <a:chOff x="0" y="0"/>
              <a:chExt cx="1524000" cy="666900"/>
            </a:xfrm>
          </p:grpSpPr>
          <p:sp>
            <p:nvSpPr>
              <p:cNvPr id="279" name="Google Shape;279;g3f8e8e7bb22_0_1543"/>
              <p:cNvSpPr/>
              <p:nvPr/>
            </p:nvSpPr>
            <p:spPr>
              <a:xfrm>
                <a:off x="0" y="0"/>
                <a:ext cx="1524000" cy="666900"/>
              </a:xfrm>
              <a:prstGeom prst="roundRect">
                <a:avLst>
                  <a:gd name="adj" fmla="val 14285"/>
                </a:avLst>
              </a:prstGeom>
              <a:solidFill>
                <a:srgbClr val="1E293B"/>
              </a:solidFill>
              <a:ln w="9525" cap="flat" cmpd="sng">
                <a:solidFill>
                  <a:srgbClr val="0F172A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0" name="Google Shape;280;g3f8e8e7bb22_0_1543"/>
              <p:cNvSpPr txBox="1"/>
              <p:nvPr/>
            </p:nvSpPr>
            <p:spPr>
              <a:xfrm>
                <a:off x="0" y="0"/>
                <a:ext cx="1524000" cy="66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5250" tIns="95250" rIns="95250" bIns="95250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300" b="1">
                    <a:solidFill>
                      <a:srgbClr val="FFFFFF"/>
                    </a:solidFill>
                    <a:latin typeface="Inter"/>
                    <a:ea typeface="Inter"/>
                    <a:cs typeface="Inter"/>
                    <a:sym typeface="Inter"/>
                  </a:rPr>
                  <a:t>Créditos</a:t>
                </a: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</p:grpSp>
        <p:grpSp>
          <p:nvGrpSpPr>
            <p:cNvPr id="281" name="Google Shape;281;g3f8e8e7bb22_0_1543"/>
            <p:cNvGrpSpPr/>
            <p:nvPr/>
          </p:nvGrpSpPr>
          <p:grpSpPr>
            <a:xfrm>
              <a:off x="2476500" y="2000250"/>
              <a:ext cx="1809613" cy="887400"/>
              <a:chOff x="0" y="0"/>
              <a:chExt cx="1809613" cy="887400"/>
            </a:xfrm>
          </p:grpSpPr>
          <p:sp>
            <p:nvSpPr>
              <p:cNvPr id="282" name="Google Shape;282;g3f8e8e7bb22_0_1543"/>
              <p:cNvSpPr/>
              <p:nvPr/>
            </p:nvSpPr>
            <p:spPr>
              <a:xfrm>
                <a:off x="13" y="0"/>
                <a:ext cx="1809600" cy="887400"/>
              </a:xfrm>
              <a:prstGeom prst="roundRect">
                <a:avLst>
                  <a:gd name="adj" fmla="val 13333"/>
                </a:avLst>
              </a:prstGeom>
              <a:solidFill>
                <a:srgbClr val="FFFFFF"/>
              </a:solidFill>
              <a:ln w="14300" cap="flat" cmpd="sng">
                <a:solidFill>
                  <a:srgbClr val="E2E8F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" name="Google Shape;283;g3f8e8e7bb22_0_1543"/>
              <p:cNvSpPr/>
              <p:nvPr/>
            </p:nvSpPr>
            <p:spPr>
              <a:xfrm>
                <a:off x="0" y="0"/>
                <a:ext cx="57300" cy="571500"/>
              </a:xfrm>
              <a:prstGeom prst="roundRect">
                <a:avLst>
                  <a:gd name="adj" fmla="val 50000"/>
                </a:avLst>
              </a:prstGeom>
              <a:solidFill>
                <a:srgbClr val="64748B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" name="Google Shape;284;g3f8e8e7bb22_0_1543"/>
              <p:cNvSpPr txBox="1"/>
              <p:nvPr/>
            </p:nvSpPr>
            <p:spPr>
              <a:xfrm>
                <a:off x="114313" y="0"/>
                <a:ext cx="1619100" cy="793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76200" tIns="76200" rIns="76200" bIns="762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 b="0">
                    <a:solidFill>
                      <a:srgbClr val="475569"/>
                    </a:solidFill>
                    <a:latin typeface="Inter SemiBold"/>
                    <a:ea typeface="Inter SemiBold"/>
                    <a:cs typeface="Inter SemiBold"/>
                    <a:sym typeface="Inter SemiBold"/>
                  </a:rPr>
                  <a:t>Não aproveitados</a:t>
                </a:r>
                <a:r>
                  <a:rPr lang="en-US">
                    <a:latin typeface="Inter"/>
                    <a:ea typeface="Inter"/>
                    <a:cs typeface="Inter"/>
                    <a:sym typeface="Inter"/>
                  </a:rPr>
                  <a:t> </a:t>
                </a:r>
                <a:r>
                  <a:rPr lang="en-US" sz="850">
                    <a:solidFill>
                      <a:srgbClr val="94A3B8"/>
                    </a:solidFill>
                    <a:latin typeface="Inter"/>
                    <a:ea typeface="Inter"/>
                    <a:cs typeface="Inter"/>
                    <a:sym typeface="Inter"/>
                  </a:rPr>
                  <a:t>(Aquela aquisição realizada que não gera crédito. Exemplo SN Puro e suas aquisições</a:t>
                </a: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</p:grpSp>
        <p:grpSp>
          <p:nvGrpSpPr>
            <p:cNvPr id="285" name="Google Shape;285;g3f8e8e7bb22_0_1543"/>
            <p:cNvGrpSpPr/>
            <p:nvPr/>
          </p:nvGrpSpPr>
          <p:grpSpPr>
            <a:xfrm>
              <a:off x="2476500" y="4191000"/>
              <a:ext cx="1809600" cy="571500"/>
              <a:chOff x="0" y="0"/>
              <a:chExt cx="1809600" cy="571500"/>
            </a:xfrm>
          </p:grpSpPr>
          <p:sp>
            <p:nvSpPr>
              <p:cNvPr id="286" name="Google Shape;286;g3f8e8e7bb22_0_1543"/>
              <p:cNvSpPr/>
              <p:nvPr/>
            </p:nvSpPr>
            <p:spPr>
              <a:xfrm>
                <a:off x="0" y="0"/>
                <a:ext cx="1809600" cy="571500"/>
              </a:xfrm>
              <a:prstGeom prst="roundRect">
                <a:avLst>
                  <a:gd name="adj" fmla="val 13333"/>
                </a:avLst>
              </a:prstGeom>
              <a:solidFill>
                <a:srgbClr val="EFF6FF"/>
              </a:solidFill>
              <a:ln w="14300" cap="flat" cmpd="sng">
                <a:solidFill>
                  <a:srgbClr val="BFDBF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" name="Google Shape;287;g3f8e8e7bb22_0_1543"/>
              <p:cNvSpPr/>
              <p:nvPr/>
            </p:nvSpPr>
            <p:spPr>
              <a:xfrm>
                <a:off x="0" y="0"/>
                <a:ext cx="57300" cy="571500"/>
              </a:xfrm>
              <a:prstGeom prst="roundRect">
                <a:avLst>
                  <a:gd name="adj" fmla="val 50000"/>
                </a:avLst>
              </a:prstGeom>
              <a:solidFill>
                <a:srgbClr val="2563EB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" name="Google Shape;288;g3f8e8e7bb22_0_1543"/>
              <p:cNvSpPr txBox="1"/>
              <p:nvPr/>
            </p:nvSpPr>
            <p:spPr>
              <a:xfrm>
                <a:off x="114300" y="0"/>
                <a:ext cx="1619100" cy="571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76200" tIns="76200" rIns="76200" bIns="762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935" b="1">
                    <a:solidFill>
                      <a:srgbClr val="1E40AF"/>
                    </a:solidFill>
                    <a:latin typeface="Inter"/>
                    <a:ea typeface="Inter"/>
                    <a:cs typeface="Inter"/>
                    <a:sym typeface="Inter"/>
                  </a:rPr>
                  <a:t>Passíveis de apropriação</a:t>
                </a:r>
                <a:r>
                  <a:rPr lang="en-US" sz="1190">
                    <a:latin typeface="Inter"/>
                    <a:ea typeface="Inter"/>
                    <a:cs typeface="Inter"/>
                    <a:sym typeface="Inter"/>
                  </a:rPr>
                  <a:t> </a:t>
                </a:r>
                <a:r>
                  <a:rPr lang="en-US" sz="723">
                    <a:solidFill>
                      <a:srgbClr val="3B82F6"/>
                    </a:solidFill>
                    <a:latin typeface="Inter"/>
                    <a:ea typeface="Inter"/>
                    <a:cs typeface="Inter"/>
                    <a:sym typeface="Inter"/>
                  </a:rPr>
                  <a:t>Aquele que ainda não foi extinto e não está disponível para utilização</a:t>
                </a:r>
                <a:endParaRPr sz="1190"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</p:grpSp>
        <p:grpSp>
          <p:nvGrpSpPr>
            <p:cNvPr id="289" name="Google Shape;289;g3f8e8e7bb22_0_1543"/>
            <p:cNvGrpSpPr/>
            <p:nvPr/>
          </p:nvGrpSpPr>
          <p:grpSpPr>
            <a:xfrm>
              <a:off x="4762500" y="3095625"/>
              <a:ext cx="1809600" cy="571500"/>
              <a:chOff x="0" y="0"/>
              <a:chExt cx="1809600" cy="571500"/>
            </a:xfrm>
          </p:grpSpPr>
          <p:sp>
            <p:nvSpPr>
              <p:cNvPr id="290" name="Google Shape;290;g3f8e8e7bb22_0_1543"/>
              <p:cNvSpPr/>
              <p:nvPr/>
            </p:nvSpPr>
            <p:spPr>
              <a:xfrm>
                <a:off x="0" y="0"/>
                <a:ext cx="1809600" cy="571500"/>
              </a:xfrm>
              <a:prstGeom prst="roundRect">
                <a:avLst>
                  <a:gd name="adj" fmla="val 13333"/>
                </a:avLst>
              </a:prstGeom>
              <a:solidFill>
                <a:srgbClr val="FFFFFF"/>
              </a:solidFill>
              <a:ln w="14300" cap="flat" cmpd="sng">
                <a:solidFill>
                  <a:srgbClr val="E2E8F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" name="Google Shape;291;g3f8e8e7bb22_0_1543"/>
              <p:cNvSpPr/>
              <p:nvPr/>
            </p:nvSpPr>
            <p:spPr>
              <a:xfrm>
                <a:off x="0" y="0"/>
                <a:ext cx="57300" cy="571500"/>
              </a:xfrm>
              <a:prstGeom prst="roundRect">
                <a:avLst>
                  <a:gd name="adj" fmla="val 50000"/>
                </a:avLst>
              </a:prstGeom>
              <a:solidFill>
                <a:srgbClr val="94A3B8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" name="Google Shape;292;g3f8e8e7bb22_0_1543"/>
              <p:cNvSpPr txBox="1"/>
              <p:nvPr/>
            </p:nvSpPr>
            <p:spPr>
              <a:xfrm>
                <a:off x="114300" y="0"/>
                <a:ext cx="1619100" cy="571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76200" tIns="76200" rIns="76200" bIns="762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 b="0">
                    <a:solidFill>
                      <a:srgbClr val="475569"/>
                    </a:solidFill>
                    <a:latin typeface="Inter SemiBold"/>
                    <a:ea typeface="Inter SemiBold"/>
                    <a:cs typeface="Inter SemiBold"/>
                    <a:sym typeface="Inter SemiBold"/>
                  </a:rPr>
                  <a:t>Inapropriáveis</a:t>
                </a:r>
                <a:r>
                  <a:rPr lang="en-US">
                    <a:latin typeface="Inter"/>
                    <a:ea typeface="Inter"/>
                    <a:cs typeface="Inter"/>
                    <a:sym typeface="Inter"/>
                  </a:rPr>
                  <a:t> </a:t>
                </a:r>
                <a:r>
                  <a:rPr lang="en-US" sz="850">
                    <a:solidFill>
                      <a:srgbClr val="94A3B8"/>
                    </a:solidFill>
                    <a:latin typeface="Inter"/>
                    <a:ea typeface="Inter"/>
                    <a:cs typeface="Inter"/>
                    <a:sym typeface="Inter"/>
                  </a:rPr>
                  <a:t>Aquele crédito que foi estornado antes da apropriação. Ex: Cancelamento do DF</a:t>
                </a: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</p:grpSp>
        <p:grpSp>
          <p:nvGrpSpPr>
            <p:cNvPr id="293" name="Google Shape;293;g3f8e8e7bb22_0_1543"/>
            <p:cNvGrpSpPr/>
            <p:nvPr/>
          </p:nvGrpSpPr>
          <p:grpSpPr>
            <a:xfrm>
              <a:off x="4762500" y="4714875"/>
              <a:ext cx="1809600" cy="571500"/>
              <a:chOff x="0" y="0"/>
              <a:chExt cx="1809600" cy="571500"/>
            </a:xfrm>
          </p:grpSpPr>
          <p:sp>
            <p:nvSpPr>
              <p:cNvPr id="294" name="Google Shape;294;g3f8e8e7bb22_0_1543"/>
              <p:cNvSpPr/>
              <p:nvPr/>
            </p:nvSpPr>
            <p:spPr>
              <a:xfrm>
                <a:off x="0" y="0"/>
                <a:ext cx="1809600" cy="571500"/>
              </a:xfrm>
              <a:prstGeom prst="roundRect">
                <a:avLst>
                  <a:gd name="adj" fmla="val 13333"/>
                </a:avLst>
              </a:prstGeom>
              <a:solidFill>
                <a:srgbClr val="EFF6FF"/>
              </a:solidFill>
              <a:ln w="14300" cap="flat" cmpd="sng">
                <a:solidFill>
                  <a:srgbClr val="BFDBF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" name="Google Shape;295;g3f8e8e7bb22_0_1543"/>
              <p:cNvSpPr/>
              <p:nvPr/>
            </p:nvSpPr>
            <p:spPr>
              <a:xfrm>
                <a:off x="0" y="0"/>
                <a:ext cx="57300" cy="571500"/>
              </a:xfrm>
              <a:prstGeom prst="roundRect">
                <a:avLst>
                  <a:gd name="adj" fmla="val 50000"/>
                </a:avLst>
              </a:prstGeom>
              <a:solidFill>
                <a:srgbClr val="2563EB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" name="Google Shape;296;g3f8e8e7bb22_0_1543"/>
              <p:cNvSpPr txBox="1"/>
              <p:nvPr/>
            </p:nvSpPr>
            <p:spPr>
              <a:xfrm>
                <a:off x="114300" y="0"/>
                <a:ext cx="1619100" cy="571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76200" tIns="76200" rIns="76200" bIns="762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 b="1">
                    <a:solidFill>
                      <a:srgbClr val="1E40AF"/>
                    </a:solidFill>
                    <a:latin typeface="Inter"/>
                    <a:ea typeface="Inter"/>
                    <a:cs typeface="Inter"/>
                    <a:sym typeface="Inter"/>
                  </a:rPr>
                  <a:t>Apropriados</a:t>
                </a:r>
                <a:r>
                  <a:rPr lang="en-US">
                    <a:latin typeface="Inter"/>
                    <a:ea typeface="Inter"/>
                    <a:cs typeface="Inter"/>
                    <a:sym typeface="Inter"/>
                  </a:rPr>
                  <a:t> </a:t>
                </a:r>
                <a:r>
                  <a:rPr lang="en-US" sz="850">
                    <a:solidFill>
                      <a:srgbClr val="3B82F6"/>
                    </a:solidFill>
                    <a:latin typeface="Inter"/>
                    <a:ea typeface="Inter"/>
                    <a:cs typeface="Inter"/>
                    <a:sym typeface="Inter"/>
                  </a:rPr>
                  <a:t>O débito foi extinto total ou parcialmente</a:t>
                </a: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</p:grpSp>
        <p:grpSp>
          <p:nvGrpSpPr>
            <p:cNvPr id="297" name="Google Shape;297;g3f8e8e7bb22_0_1543"/>
            <p:cNvGrpSpPr/>
            <p:nvPr/>
          </p:nvGrpSpPr>
          <p:grpSpPr>
            <a:xfrm>
              <a:off x="7048500" y="3619500"/>
              <a:ext cx="1809613" cy="714300"/>
              <a:chOff x="0" y="0"/>
              <a:chExt cx="1809613" cy="714300"/>
            </a:xfrm>
          </p:grpSpPr>
          <p:sp>
            <p:nvSpPr>
              <p:cNvPr id="298" name="Google Shape;298;g3f8e8e7bb22_0_1543"/>
              <p:cNvSpPr/>
              <p:nvPr/>
            </p:nvSpPr>
            <p:spPr>
              <a:xfrm>
                <a:off x="13" y="0"/>
                <a:ext cx="1809600" cy="714300"/>
              </a:xfrm>
              <a:prstGeom prst="roundRect">
                <a:avLst>
                  <a:gd name="adj" fmla="val 13333"/>
                </a:avLst>
              </a:prstGeom>
              <a:solidFill>
                <a:srgbClr val="FEF2F2"/>
              </a:solidFill>
              <a:ln w="14300" cap="flat" cmpd="sng">
                <a:solidFill>
                  <a:srgbClr val="FECACA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" name="Google Shape;299;g3f8e8e7bb22_0_1543"/>
              <p:cNvSpPr/>
              <p:nvPr/>
            </p:nvSpPr>
            <p:spPr>
              <a:xfrm>
                <a:off x="0" y="0"/>
                <a:ext cx="57300" cy="571500"/>
              </a:xfrm>
              <a:prstGeom prst="roundRect">
                <a:avLst>
                  <a:gd name="adj" fmla="val 50000"/>
                </a:avLst>
              </a:prstGeom>
              <a:solidFill>
                <a:srgbClr val="EF4444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" name="Google Shape;300;g3f8e8e7bb22_0_1543"/>
              <p:cNvSpPr txBox="1"/>
              <p:nvPr/>
            </p:nvSpPr>
            <p:spPr>
              <a:xfrm>
                <a:off x="114313" y="71400"/>
                <a:ext cx="1619100" cy="571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76200" tIns="76200" rIns="76200" bIns="762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 b="0">
                    <a:solidFill>
                      <a:srgbClr val="991B1B"/>
                    </a:solidFill>
                    <a:latin typeface="Inter SemiBold"/>
                    <a:ea typeface="Inter SemiBold"/>
                    <a:cs typeface="Inter SemiBold"/>
                    <a:sym typeface="Inter SemiBold"/>
                  </a:rPr>
                  <a:t>Inutilizáveis</a:t>
                </a:r>
                <a:r>
                  <a:rPr lang="en-US">
                    <a:latin typeface="Inter"/>
                    <a:ea typeface="Inter"/>
                    <a:cs typeface="Inter"/>
                    <a:sym typeface="Inter"/>
                  </a:rPr>
                  <a:t> </a:t>
                </a:r>
                <a:r>
                  <a:rPr lang="en-US" sz="850">
                    <a:solidFill>
                      <a:srgbClr val="EF4444"/>
                    </a:solidFill>
                    <a:latin typeface="Inter"/>
                    <a:ea typeface="Inter"/>
                    <a:cs typeface="Inter"/>
                    <a:sym typeface="Inter"/>
                  </a:rPr>
                  <a:t>Aquele crédito que foi estornado após a apropriação e antes da utilização: EX: Cancelamento do DF</a:t>
                </a: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</p:grpSp>
        <p:grpSp>
          <p:nvGrpSpPr>
            <p:cNvPr id="301" name="Google Shape;301;g3f8e8e7bb22_0_1543"/>
            <p:cNvGrpSpPr/>
            <p:nvPr/>
          </p:nvGrpSpPr>
          <p:grpSpPr>
            <a:xfrm>
              <a:off x="7048500" y="4714875"/>
              <a:ext cx="1809600" cy="571500"/>
              <a:chOff x="0" y="0"/>
              <a:chExt cx="1809600" cy="571500"/>
            </a:xfrm>
          </p:grpSpPr>
          <p:sp>
            <p:nvSpPr>
              <p:cNvPr id="302" name="Google Shape;302;g3f8e8e7bb22_0_1543"/>
              <p:cNvSpPr/>
              <p:nvPr/>
            </p:nvSpPr>
            <p:spPr>
              <a:xfrm>
                <a:off x="0" y="0"/>
                <a:ext cx="1809600" cy="571500"/>
              </a:xfrm>
              <a:prstGeom prst="roundRect">
                <a:avLst>
                  <a:gd name="adj" fmla="val 13333"/>
                </a:avLst>
              </a:prstGeom>
              <a:solidFill>
                <a:srgbClr val="EFF6FF"/>
              </a:solidFill>
              <a:ln w="14300" cap="flat" cmpd="sng">
                <a:solidFill>
                  <a:srgbClr val="BFDBF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" name="Google Shape;303;g3f8e8e7bb22_0_1543"/>
              <p:cNvSpPr/>
              <p:nvPr/>
            </p:nvSpPr>
            <p:spPr>
              <a:xfrm>
                <a:off x="0" y="0"/>
                <a:ext cx="57300" cy="571500"/>
              </a:xfrm>
              <a:prstGeom prst="roundRect">
                <a:avLst>
                  <a:gd name="adj" fmla="val 50000"/>
                </a:avLst>
              </a:prstGeom>
              <a:solidFill>
                <a:srgbClr val="2563EB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" name="Google Shape;304;g3f8e8e7bb22_0_1543"/>
              <p:cNvSpPr txBox="1"/>
              <p:nvPr/>
            </p:nvSpPr>
            <p:spPr>
              <a:xfrm>
                <a:off x="114300" y="0"/>
                <a:ext cx="1619100" cy="571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76200" tIns="76200" rIns="76200" bIns="762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 b="1">
                    <a:solidFill>
                      <a:srgbClr val="1E40AF"/>
                    </a:solidFill>
                    <a:latin typeface="Inter"/>
                    <a:ea typeface="Inter"/>
                    <a:cs typeface="Inter"/>
                    <a:sym typeface="Inter"/>
                  </a:rPr>
                  <a:t>Não Utilizados</a:t>
                </a:r>
                <a:r>
                  <a:rPr lang="en-US">
                    <a:latin typeface="Inter"/>
                    <a:ea typeface="Inter"/>
                    <a:cs typeface="Inter"/>
                    <a:sym typeface="Inter"/>
                  </a:rPr>
                  <a:t> </a:t>
                </a:r>
                <a:r>
                  <a:rPr lang="en-US" sz="850">
                    <a:solidFill>
                      <a:srgbClr val="3B82F6"/>
                    </a:solidFill>
                    <a:latin typeface="Inter"/>
                    <a:ea typeface="Inter"/>
                    <a:cs typeface="Inter"/>
                    <a:sym typeface="Inter"/>
                  </a:rPr>
                  <a:t>O débito foi extinto, mas o crédito não foi utilizado neste período de apuração.</a:t>
                </a: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</p:grpSp>
        <p:grpSp>
          <p:nvGrpSpPr>
            <p:cNvPr id="305" name="Google Shape;305;g3f8e8e7bb22_0_1543"/>
            <p:cNvGrpSpPr/>
            <p:nvPr/>
          </p:nvGrpSpPr>
          <p:grpSpPr>
            <a:xfrm>
              <a:off x="7048500" y="5762625"/>
              <a:ext cx="1809600" cy="571500"/>
              <a:chOff x="0" y="0"/>
              <a:chExt cx="1809600" cy="571500"/>
            </a:xfrm>
          </p:grpSpPr>
          <p:sp>
            <p:nvSpPr>
              <p:cNvPr id="306" name="Google Shape;306;g3f8e8e7bb22_0_1543"/>
              <p:cNvSpPr/>
              <p:nvPr/>
            </p:nvSpPr>
            <p:spPr>
              <a:xfrm>
                <a:off x="0" y="0"/>
                <a:ext cx="1809600" cy="571500"/>
              </a:xfrm>
              <a:prstGeom prst="roundRect">
                <a:avLst>
                  <a:gd name="adj" fmla="val 13333"/>
                </a:avLst>
              </a:prstGeom>
              <a:solidFill>
                <a:srgbClr val="F0FDF4"/>
              </a:solidFill>
              <a:ln w="14300" cap="flat" cmpd="sng">
                <a:solidFill>
                  <a:srgbClr val="BBF7D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" name="Google Shape;307;g3f8e8e7bb22_0_1543"/>
              <p:cNvSpPr/>
              <p:nvPr/>
            </p:nvSpPr>
            <p:spPr>
              <a:xfrm>
                <a:off x="0" y="0"/>
                <a:ext cx="57300" cy="571500"/>
              </a:xfrm>
              <a:prstGeom prst="roundRect">
                <a:avLst>
                  <a:gd name="adj" fmla="val 50000"/>
                </a:avLst>
              </a:prstGeom>
              <a:solidFill>
                <a:srgbClr val="16A34A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" name="Google Shape;308;g3f8e8e7bb22_0_1543"/>
              <p:cNvSpPr txBox="1"/>
              <p:nvPr/>
            </p:nvSpPr>
            <p:spPr>
              <a:xfrm>
                <a:off x="114300" y="0"/>
                <a:ext cx="1619100" cy="571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76200" tIns="76200" rIns="76200" bIns="762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 b="1">
                    <a:solidFill>
                      <a:srgbClr val="166534"/>
                    </a:solidFill>
                    <a:latin typeface="Inter"/>
                    <a:ea typeface="Inter"/>
                    <a:cs typeface="Inter"/>
                    <a:sym typeface="Inter"/>
                  </a:rPr>
                  <a:t>Utilizados</a:t>
                </a:r>
                <a:r>
                  <a:rPr lang="en-US">
                    <a:latin typeface="Inter"/>
                    <a:ea typeface="Inter"/>
                    <a:cs typeface="Inter"/>
                    <a:sym typeface="Inter"/>
                  </a:rPr>
                  <a:t> </a:t>
                </a:r>
                <a:r>
                  <a:rPr lang="en-US" sz="850">
                    <a:solidFill>
                      <a:srgbClr val="22C55E"/>
                    </a:solidFill>
                    <a:latin typeface="Inter"/>
                    <a:ea typeface="Inter"/>
                    <a:cs typeface="Inter"/>
                    <a:sym typeface="Inter"/>
                  </a:rPr>
                  <a:t>Compensados na apuração</a:t>
                </a:r>
                <a:endParaRPr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</p:grpSp>
        <p:grpSp>
          <p:nvGrpSpPr>
            <p:cNvPr id="309" name="Google Shape;309;g3f8e8e7bb22_0_1543"/>
            <p:cNvGrpSpPr/>
            <p:nvPr/>
          </p:nvGrpSpPr>
          <p:grpSpPr>
            <a:xfrm>
              <a:off x="9324975" y="4705350"/>
              <a:ext cx="2400300" cy="590700"/>
              <a:chOff x="-9525" y="-9525"/>
              <a:chExt cx="2400300" cy="590700"/>
            </a:xfrm>
          </p:grpSpPr>
          <p:pic>
            <p:nvPicPr>
              <p:cNvPr id="310" name="Google Shape;310;g3f8e8e7bb22_0_1543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-9525" y="-9525"/>
                <a:ext cx="2400300" cy="5907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11" name="Google Shape;311;g3f8e8e7bb22_0_1543"/>
              <p:cNvSpPr txBox="1"/>
              <p:nvPr/>
            </p:nvSpPr>
            <p:spPr>
              <a:xfrm>
                <a:off x="114300" y="0"/>
                <a:ext cx="2152800" cy="571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76200" tIns="76200" rIns="76200" bIns="762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893" b="1">
                    <a:solidFill>
                      <a:srgbClr val="1E40AF"/>
                    </a:solidFill>
                    <a:latin typeface="Inter"/>
                    <a:ea typeface="Inter"/>
                    <a:cs typeface="Inter"/>
                    <a:sym typeface="Inter"/>
                  </a:rPr>
                  <a:t>Enviados ao período subsequente</a:t>
                </a:r>
                <a:r>
                  <a:rPr lang="en-US" sz="1190">
                    <a:latin typeface="Inter"/>
                    <a:ea typeface="Inter"/>
                    <a:cs typeface="Inter"/>
                    <a:sym typeface="Inter"/>
                  </a:rPr>
                  <a:t> </a:t>
                </a:r>
                <a:r>
                  <a:rPr lang="en-US" sz="723">
                    <a:solidFill>
                      <a:srgbClr val="64748B"/>
                    </a:solidFill>
                    <a:latin typeface="Inter"/>
                    <a:ea typeface="Inter"/>
                    <a:cs typeface="Inter"/>
                    <a:sym typeface="Inter"/>
                  </a:rPr>
                  <a:t>Transferência de saldo credor</a:t>
                </a:r>
                <a:endParaRPr sz="1190"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</p:grpSp>
        <p:grpSp>
          <p:nvGrpSpPr>
            <p:cNvPr id="312" name="Google Shape;312;g3f8e8e7bb22_0_1543"/>
            <p:cNvGrpSpPr/>
            <p:nvPr/>
          </p:nvGrpSpPr>
          <p:grpSpPr>
            <a:xfrm>
              <a:off x="9324975" y="5324475"/>
              <a:ext cx="2400300" cy="590700"/>
              <a:chOff x="-9525" y="-9525"/>
              <a:chExt cx="2400300" cy="590700"/>
            </a:xfrm>
          </p:grpSpPr>
          <p:pic>
            <p:nvPicPr>
              <p:cNvPr id="313" name="Google Shape;313;g3f8e8e7bb22_0_1543"/>
              <p:cNvPicPr preferRelativeResize="0"/>
              <p:nvPr/>
            </p:nvPicPr>
            <p:blipFill rotWithShape="1">
              <a:blip r:embed="rId5">
                <a:alphaModFix/>
              </a:blip>
              <a:srcRect l="10" r="20"/>
              <a:stretch/>
            </p:blipFill>
            <p:spPr>
              <a:xfrm>
                <a:off x="-9525" y="-9525"/>
                <a:ext cx="2400300" cy="5907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14" name="Google Shape;314;g3f8e8e7bb22_0_1543"/>
              <p:cNvSpPr txBox="1"/>
              <p:nvPr/>
            </p:nvSpPr>
            <p:spPr>
              <a:xfrm>
                <a:off x="114300" y="0"/>
                <a:ext cx="2152800" cy="571500"/>
              </a:xfrm>
              <a:prstGeom prst="rect">
                <a:avLst/>
              </a:prstGeom>
              <a:solidFill>
                <a:srgbClr val="000000">
                  <a:alpha val="0"/>
                </a:srgbClr>
              </a:solidFill>
              <a:ln>
                <a:noFill/>
              </a:ln>
            </p:spPr>
            <p:txBody>
              <a:bodyPr spcFirstLastPara="1" wrap="square" lIns="76200" tIns="76200" rIns="76200" bIns="762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893" b="1">
                    <a:solidFill>
                      <a:srgbClr val="166534"/>
                    </a:solidFill>
                    <a:latin typeface="Inter"/>
                    <a:ea typeface="Inter"/>
                    <a:cs typeface="Inter"/>
                    <a:sym typeface="Inter"/>
                  </a:rPr>
                  <a:t>Extinção do débito</a:t>
                </a:r>
                <a:endParaRPr sz="893" b="1" i="0">
                  <a:solidFill>
                    <a:srgbClr val="166534"/>
                  </a:solidFill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</p:grpSp>
      </p:grpSp>
      <p:grpSp>
        <p:nvGrpSpPr>
          <p:cNvPr id="315" name="Google Shape;315;g3f8e8e7bb22_0_1543"/>
          <p:cNvGrpSpPr/>
          <p:nvPr/>
        </p:nvGrpSpPr>
        <p:grpSpPr>
          <a:xfrm>
            <a:off x="9324975" y="5991225"/>
            <a:ext cx="2400300" cy="590700"/>
            <a:chOff x="-9525" y="-9525"/>
            <a:chExt cx="2400300" cy="590700"/>
          </a:xfrm>
        </p:grpSpPr>
        <p:pic>
          <p:nvPicPr>
            <p:cNvPr id="316" name="Google Shape;316;g3f8e8e7bb22_0_1543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-9525" y="-9525"/>
              <a:ext cx="2400300" cy="590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7" name="Google Shape;317;g3f8e8e7bb22_0_1543"/>
            <p:cNvSpPr txBox="1"/>
            <p:nvPr/>
          </p:nvSpPr>
          <p:spPr>
            <a:xfrm>
              <a:off x="114300" y="0"/>
              <a:ext cx="2152800" cy="5715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76200" tIns="76200" rIns="76200" bIns="762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893" b="1" i="0">
                  <a:solidFill>
                    <a:srgbClr val="166534"/>
                  </a:solidFill>
                  <a:latin typeface="Inter"/>
                  <a:ea typeface="Inter"/>
                  <a:cs typeface="Inter"/>
                  <a:sym typeface="Inter"/>
                </a:rPr>
                <a:t>Ressarcimento de saldo </a:t>
              </a:r>
              <a:r>
                <a:rPr lang="en-US" sz="723" b="0" i="0">
                  <a:solidFill>
                    <a:srgbClr val="64748B"/>
                  </a:solidFill>
                  <a:latin typeface="Inter"/>
                  <a:ea typeface="Inter"/>
                  <a:cs typeface="Inter"/>
                  <a:sym typeface="Inter"/>
                </a:rPr>
                <a:t>Solicitação / pedido de ressarcimento</a:t>
              </a:r>
              <a:endParaRPr sz="893" b="1" i="0">
                <a:solidFill>
                  <a:srgbClr val="166534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cxnSp>
        <p:nvCxnSpPr>
          <p:cNvPr id="318" name="Google Shape;318;g3f8e8e7bb22_0_1543"/>
          <p:cNvCxnSpPr>
            <a:stCxn id="280" idx="3"/>
            <a:endCxn id="283" idx="1"/>
          </p:cNvCxnSpPr>
          <p:nvPr/>
        </p:nvCxnSpPr>
        <p:spPr>
          <a:xfrm rot="10800000" flipH="1">
            <a:off x="1995563" y="2286300"/>
            <a:ext cx="476400" cy="1476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19" name="Google Shape;319;g3f8e8e7bb22_0_1543"/>
          <p:cNvCxnSpPr>
            <a:stCxn id="280" idx="3"/>
            <a:endCxn id="287" idx="1"/>
          </p:cNvCxnSpPr>
          <p:nvPr/>
        </p:nvCxnSpPr>
        <p:spPr>
          <a:xfrm>
            <a:off x="1995563" y="3762600"/>
            <a:ext cx="476400" cy="714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20" name="Google Shape;320;g3f8e8e7bb22_0_1543"/>
          <p:cNvCxnSpPr>
            <a:stCxn id="294" idx="3"/>
            <a:endCxn id="299" idx="1"/>
          </p:cNvCxnSpPr>
          <p:nvPr/>
        </p:nvCxnSpPr>
        <p:spPr>
          <a:xfrm rot="10800000" flipH="1">
            <a:off x="6567413" y="3905475"/>
            <a:ext cx="476400" cy="1095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21" name="Google Shape;321;g3f8e8e7bb22_0_1543"/>
          <p:cNvCxnSpPr>
            <a:stCxn id="286" idx="3"/>
            <a:endCxn id="291" idx="1"/>
          </p:cNvCxnSpPr>
          <p:nvPr/>
        </p:nvCxnSpPr>
        <p:spPr>
          <a:xfrm rot="10800000" flipH="1">
            <a:off x="4281413" y="3381600"/>
            <a:ext cx="476400" cy="1095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22" name="Google Shape;322;g3f8e8e7bb22_0_1543"/>
          <p:cNvCxnSpPr>
            <a:stCxn id="286" idx="3"/>
            <a:endCxn id="295" idx="1"/>
          </p:cNvCxnSpPr>
          <p:nvPr/>
        </p:nvCxnSpPr>
        <p:spPr>
          <a:xfrm>
            <a:off x="4281413" y="4476900"/>
            <a:ext cx="476400" cy="523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23" name="Google Shape;323;g3f8e8e7bb22_0_1543"/>
          <p:cNvCxnSpPr>
            <a:stCxn id="294" idx="3"/>
            <a:endCxn id="303" idx="1"/>
          </p:cNvCxnSpPr>
          <p:nvPr/>
        </p:nvCxnSpPr>
        <p:spPr>
          <a:xfrm>
            <a:off x="6567413" y="5000775"/>
            <a:ext cx="4764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24" name="Google Shape;324;g3f8e8e7bb22_0_1543"/>
          <p:cNvCxnSpPr>
            <a:stCxn id="294" idx="3"/>
            <a:endCxn id="307" idx="1"/>
          </p:cNvCxnSpPr>
          <p:nvPr/>
        </p:nvCxnSpPr>
        <p:spPr>
          <a:xfrm>
            <a:off x="6567413" y="5000775"/>
            <a:ext cx="476400" cy="1047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25" name="Google Shape;325;g3f8e8e7bb22_0_1543"/>
          <p:cNvCxnSpPr>
            <a:endCxn id="310" idx="1"/>
          </p:cNvCxnSpPr>
          <p:nvPr/>
        </p:nvCxnSpPr>
        <p:spPr>
          <a:xfrm>
            <a:off x="8853488" y="5000850"/>
            <a:ext cx="4668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26" name="Google Shape;326;g3f8e8e7bb22_0_1543"/>
          <p:cNvCxnSpPr>
            <a:stCxn id="306" idx="3"/>
            <a:endCxn id="313" idx="1"/>
          </p:cNvCxnSpPr>
          <p:nvPr/>
        </p:nvCxnSpPr>
        <p:spPr>
          <a:xfrm rot="10800000" flipH="1">
            <a:off x="8853413" y="5620125"/>
            <a:ext cx="466800" cy="428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27" name="Google Shape;327;g3f8e8e7bb22_0_1543"/>
          <p:cNvCxnSpPr>
            <a:stCxn id="306" idx="3"/>
            <a:endCxn id="316" idx="1"/>
          </p:cNvCxnSpPr>
          <p:nvPr/>
        </p:nvCxnSpPr>
        <p:spPr>
          <a:xfrm>
            <a:off x="8853413" y="6048525"/>
            <a:ext cx="471600" cy="238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2" name="Google Shape;332;g3f8e8e7bb22_0_1679"/>
          <p:cNvGrpSpPr/>
          <p:nvPr/>
        </p:nvGrpSpPr>
        <p:grpSpPr>
          <a:xfrm>
            <a:off x="0" y="0"/>
            <a:ext cx="12192000" cy="838200"/>
            <a:chOff x="0" y="0"/>
            <a:chExt cx="12192000" cy="838200"/>
          </a:xfrm>
        </p:grpSpPr>
        <p:sp>
          <p:nvSpPr>
            <p:cNvPr id="333" name="Google Shape;333;g3f8e8e7bb22_0_1679"/>
            <p:cNvSpPr/>
            <p:nvPr/>
          </p:nvSpPr>
          <p:spPr>
            <a:xfrm>
              <a:off x="0" y="0"/>
              <a:ext cx="12192000" cy="8382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334" name="Google Shape;334;g3f8e8e7bb22_0_1679"/>
            <p:cNvCxnSpPr/>
            <p:nvPr/>
          </p:nvCxnSpPr>
          <p:spPr>
            <a:xfrm>
              <a:off x="0" y="838200"/>
              <a:ext cx="12192000" cy="0"/>
            </a:xfrm>
            <a:prstGeom prst="straightConnector1">
              <a:avLst/>
            </a:prstGeom>
            <a:solidFill>
              <a:srgbClr val="FFFFFF"/>
            </a:solidFill>
            <a:ln w="9525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335" name="Google Shape;335;g3f8e8e7bb22_0_1679"/>
            <p:cNvSpPr/>
            <p:nvPr/>
          </p:nvSpPr>
          <p:spPr>
            <a:xfrm>
              <a:off x="476250" y="228600"/>
              <a:ext cx="57300" cy="381000"/>
            </a:xfrm>
            <a:prstGeom prst="roundRect">
              <a:avLst>
                <a:gd name="adj" fmla="val 50000"/>
              </a:avLst>
            </a:prstGeom>
            <a:solidFill>
              <a:srgbClr val="2563EB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g3f8e8e7bb22_0_1679"/>
            <p:cNvSpPr txBox="1"/>
            <p:nvPr/>
          </p:nvSpPr>
          <p:spPr>
            <a:xfrm>
              <a:off x="685800" y="133350"/>
              <a:ext cx="109539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200" b="1">
                  <a:solidFill>
                    <a:srgbClr val="1F2F55"/>
                  </a:solidFill>
                  <a:latin typeface="Cambria"/>
                  <a:ea typeface="Cambria"/>
                  <a:cs typeface="Cambria"/>
                  <a:sym typeface="Cambria"/>
                </a:rPr>
                <a:t>Fluxo de Decisão - Apuração e Compensação</a:t>
              </a:r>
              <a:endParaRPr sz="2200" b="1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rgbClr val="1F2F55"/>
                  </a:solidFill>
                  <a:latin typeface="Cambria"/>
                  <a:ea typeface="Cambria"/>
                  <a:cs typeface="Cambria"/>
                  <a:sym typeface="Cambria"/>
                </a:rPr>
                <a:t>Regras para compensação e ressarcimento de débitos</a:t>
              </a:r>
              <a:endParaRPr sz="1100" b="0">
                <a:solidFill>
                  <a:srgbClr val="64748B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337" name="Google Shape;337;g3f8e8e7bb22_0_1679"/>
          <p:cNvGrpSpPr/>
          <p:nvPr/>
        </p:nvGrpSpPr>
        <p:grpSpPr>
          <a:xfrm>
            <a:off x="1466850" y="1728788"/>
            <a:ext cx="6819900" cy="3329100"/>
            <a:chOff x="1466850" y="1728788"/>
            <a:chExt cx="6819900" cy="3329100"/>
          </a:xfrm>
        </p:grpSpPr>
        <p:pic>
          <p:nvPicPr>
            <p:cNvPr id="338" name="Google Shape;338;g3f8e8e7bb22_0_167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381250" y="1728788"/>
              <a:ext cx="5872200" cy="6621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9" name="Google Shape;339;g3f8e8e7bb22_0_1679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466850" y="2857500"/>
              <a:ext cx="1676400" cy="8667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0" name="Google Shape;340;g3f8e8e7bb22_0_1679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4953000" y="3014663"/>
              <a:ext cx="3309900" cy="709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1" name="Google Shape;341;g3f8e8e7bb22_0_1679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038600" y="4191000"/>
              <a:ext cx="1676400" cy="8667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2" name="Google Shape;342;g3f8e8e7bb22_0_1679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7524750" y="4395788"/>
              <a:ext cx="762000" cy="6621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43" name="Google Shape;343;g3f8e8e7bb22_0_1679"/>
          <p:cNvGrpSpPr/>
          <p:nvPr/>
        </p:nvGrpSpPr>
        <p:grpSpPr>
          <a:xfrm>
            <a:off x="1219200" y="1581150"/>
            <a:ext cx="6943875" cy="4200525"/>
            <a:chOff x="1219200" y="1581150"/>
            <a:chExt cx="6943875" cy="4200525"/>
          </a:xfrm>
        </p:grpSpPr>
        <p:grpSp>
          <p:nvGrpSpPr>
            <p:cNvPr id="344" name="Google Shape;344;g3f8e8e7bb22_0_1679"/>
            <p:cNvGrpSpPr/>
            <p:nvPr/>
          </p:nvGrpSpPr>
          <p:grpSpPr>
            <a:xfrm>
              <a:off x="2667000" y="1581150"/>
              <a:ext cx="514500" cy="304800"/>
              <a:chOff x="0" y="0"/>
              <a:chExt cx="514500" cy="304800"/>
            </a:xfrm>
          </p:grpSpPr>
          <p:sp>
            <p:nvSpPr>
              <p:cNvPr id="345" name="Google Shape;345;g3f8e8e7bb22_0_1679"/>
              <p:cNvSpPr/>
              <p:nvPr/>
            </p:nvSpPr>
            <p:spPr>
              <a:xfrm>
                <a:off x="0" y="0"/>
                <a:ext cx="514500" cy="304800"/>
              </a:xfrm>
              <a:prstGeom prst="roundRect">
                <a:avLst>
                  <a:gd name="adj" fmla="val 50000"/>
                </a:avLst>
              </a:prstGeom>
              <a:solidFill>
                <a:srgbClr val="DCFCE7"/>
              </a:solidFill>
              <a:ln w="9525" cap="flat" cmpd="sng">
                <a:solidFill>
                  <a:srgbClr val="86EFAC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6" name="Google Shape;346;g3f8e8e7bb22_0_1679"/>
              <p:cNvSpPr txBox="1"/>
              <p:nvPr/>
            </p:nvSpPr>
            <p:spPr>
              <a:xfrm>
                <a:off x="0" y="0"/>
                <a:ext cx="51450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00" b="1">
                    <a:solidFill>
                      <a:srgbClr val="15803D"/>
                    </a:solidFill>
                    <a:latin typeface="Inter"/>
                    <a:ea typeface="Inter"/>
                    <a:cs typeface="Inter"/>
                    <a:sym typeface="Inter"/>
                  </a:rPr>
                  <a:t>SIM</a:t>
                </a:r>
                <a:endParaRPr sz="1000" b="1">
                  <a:solidFill>
                    <a:srgbClr val="15803D"/>
                  </a:solidFill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</p:grpSp>
        <p:grpSp>
          <p:nvGrpSpPr>
            <p:cNvPr id="347" name="Google Shape;347;g3f8e8e7bb22_0_1679"/>
            <p:cNvGrpSpPr/>
            <p:nvPr/>
          </p:nvGrpSpPr>
          <p:grpSpPr>
            <a:xfrm>
              <a:off x="1219200" y="3095625"/>
              <a:ext cx="514500" cy="304800"/>
              <a:chOff x="0" y="0"/>
              <a:chExt cx="514500" cy="304800"/>
            </a:xfrm>
          </p:grpSpPr>
          <p:sp>
            <p:nvSpPr>
              <p:cNvPr id="348" name="Google Shape;348;g3f8e8e7bb22_0_1679"/>
              <p:cNvSpPr/>
              <p:nvPr/>
            </p:nvSpPr>
            <p:spPr>
              <a:xfrm>
                <a:off x="0" y="0"/>
                <a:ext cx="514500" cy="304800"/>
              </a:xfrm>
              <a:prstGeom prst="roundRect">
                <a:avLst>
                  <a:gd name="adj" fmla="val 50000"/>
                </a:avLst>
              </a:prstGeom>
              <a:solidFill>
                <a:srgbClr val="FFEDD5"/>
              </a:solidFill>
              <a:ln w="9525" cap="flat" cmpd="sng">
                <a:solidFill>
                  <a:srgbClr val="FDBA7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9" name="Google Shape;349;g3f8e8e7bb22_0_1679"/>
              <p:cNvSpPr txBox="1"/>
              <p:nvPr/>
            </p:nvSpPr>
            <p:spPr>
              <a:xfrm>
                <a:off x="0" y="0"/>
                <a:ext cx="51450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00" b="1">
                    <a:solidFill>
                      <a:srgbClr val="C2410C"/>
                    </a:solidFill>
                    <a:latin typeface="Inter"/>
                    <a:ea typeface="Inter"/>
                    <a:cs typeface="Inter"/>
                    <a:sym typeface="Inter"/>
                  </a:rPr>
                  <a:t>NÃO</a:t>
                </a:r>
                <a:endParaRPr sz="1000" b="1">
                  <a:solidFill>
                    <a:srgbClr val="C2410C"/>
                  </a:solidFill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</p:grpSp>
        <p:grpSp>
          <p:nvGrpSpPr>
            <p:cNvPr id="350" name="Google Shape;350;g3f8e8e7bb22_0_1679"/>
            <p:cNvGrpSpPr/>
            <p:nvPr/>
          </p:nvGrpSpPr>
          <p:grpSpPr>
            <a:xfrm>
              <a:off x="5076825" y="2871788"/>
              <a:ext cx="514500" cy="304800"/>
              <a:chOff x="0" y="0"/>
              <a:chExt cx="514500" cy="304800"/>
            </a:xfrm>
          </p:grpSpPr>
          <p:sp>
            <p:nvSpPr>
              <p:cNvPr id="351" name="Google Shape;351;g3f8e8e7bb22_0_1679"/>
              <p:cNvSpPr/>
              <p:nvPr/>
            </p:nvSpPr>
            <p:spPr>
              <a:xfrm>
                <a:off x="0" y="0"/>
                <a:ext cx="514500" cy="304800"/>
              </a:xfrm>
              <a:prstGeom prst="roundRect">
                <a:avLst>
                  <a:gd name="adj" fmla="val 50000"/>
                </a:avLst>
              </a:prstGeom>
              <a:solidFill>
                <a:srgbClr val="DCFCE7"/>
              </a:solidFill>
              <a:ln w="9525" cap="flat" cmpd="sng">
                <a:solidFill>
                  <a:srgbClr val="86EFAC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2" name="Google Shape;352;g3f8e8e7bb22_0_1679"/>
              <p:cNvSpPr txBox="1"/>
              <p:nvPr/>
            </p:nvSpPr>
            <p:spPr>
              <a:xfrm>
                <a:off x="0" y="0"/>
                <a:ext cx="51450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00" b="1">
                    <a:solidFill>
                      <a:srgbClr val="15803D"/>
                    </a:solidFill>
                    <a:latin typeface="Inter"/>
                    <a:ea typeface="Inter"/>
                    <a:cs typeface="Inter"/>
                    <a:sym typeface="Inter"/>
                  </a:rPr>
                  <a:t>SIM</a:t>
                </a:r>
                <a:endParaRPr sz="1000" b="1">
                  <a:solidFill>
                    <a:srgbClr val="15803D"/>
                  </a:solidFill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</p:grpSp>
        <p:grpSp>
          <p:nvGrpSpPr>
            <p:cNvPr id="353" name="Google Shape;353;g3f8e8e7bb22_0_1679"/>
            <p:cNvGrpSpPr/>
            <p:nvPr/>
          </p:nvGrpSpPr>
          <p:grpSpPr>
            <a:xfrm>
              <a:off x="3790950" y="4429125"/>
              <a:ext cx="514500" cy="304800"/>
              <a:chOff x="0" y="0"/>
              <a:chExt cx="514500" cy="304800"/>
            </a:xfrm>
          </p:grpSpPr>
          <p:sp>
            <p:nvSpPr>
              <p:cNvPr id="354" name="Google Shape;354;g3f8e8e7bb22_0_1679"/>
              <p:cNvSpPr/>
              <p:nvPr/>
            </p:nvSpPr>
            <p:spPr>
              <a:xfrm>
                <a:off x="0" y="0"/>
                <a:ext cx="514500" cy="304800"/>
              </a:xfrm>
              <a:prstGeom prst="roundRect">
                <a:avLst>
                  <a:gd name="adj" fmla="val 50000"/>
                </a:avLst>
              </a:prstGeom>
              <a:solidFill>
                <a:srgbClr val="FFEDD5"/>
              </a:solidFill>
              <a:ln w="9525" cap="flat" cmpd="sng">
                <a:solidFill>
                  <a:srgbClr val="FDBA7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5" name="Google Shape;355;g3f8e8e7bb22_0_1679"/>
              <p:cNvSpPr txBox="1"/>
              <p:nvPr/>
            </p:nvSpPr>
            <p:spPr>
              <a:xfrm>
                <a:off x="0" y="0"/>
                <a:ext cx="51450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00" b="1">
                    <a:solidFill>
                      <a:srgbClr val="C2410C"/>
                    </a:solidFill>
                    <a:latin typeface="Inter"/>
                    <a:ea typeface="Inter"/>
                    <a:cs typeface="Inter"/>
                    <a:sym typeface="Inter"/>
                  </a:rPr>
                  <a:t>NÃO</a:t>
                </a:r>
                <a:endParaRPr sz="1000" b="1">
                  <a:solidFill>
                    <a:srgbClr val="C2410C"/>
                  </a:solidFill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</p:grpSp>
        <p:grpSp>
          <p:nvGrpSpPr>
            <p:cNvPr id="356" name="Google Shape;356;g3f8e8e7bb22_0_1679"/>
            <p:cNvGrpSpPr/>
            <p:nvPr/>
          </p:nvGrpSpPr>
          <p:grpSpPr>
            <a:xfrm>
              <a:off x="7648575" y="4252913"/>
              <a:ext cx="514500" cy="304800"/>
              <a:chOff x="0" y="0"/>
              <a:chExt cx="514500" cy="304800"/>
            </a:xfrm>
          </p:grpSpPr>
          <p:sp>
            <p:nvSpPr>
              <p:cNvPr id="357" name="Google Shape;357;g3f8e8e7bb22_0_1679"/>
              <p:cNvSpPr/>
              <p:nvPr/>
            </p:nvSpPr>
            <p:spPr>
              <a:xfrm>
                <a:off x="0" y="0"/>
                <a:ext cx="514500" cy="304800"/>
              </a:xfrm>
              <a:prstGeom prst="roundRect">
                <a:avLst>
                  <a:gd name="adj" fmla="val 50000"/>
                </a:avLst>
              </a:prstGeom>
              <a:solidFill>
                <a:srgbClr val="DCFCE7"/>
              </a:solidFill>
              <a:ln w="9525" cap="flat" cmpd="sng">
                <a:solidFill>
                  <a:srgbClr val="86EFAC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8" name="Google Shape;358;g3f8e8e7bb22_0_1679"/>
              <p:cNvSpPr txBox="1"/>
              <p:nvPr/>
            </p:nvSpPr>
            <p:spPr>
              <a:xfrm>
                <a:off x="0" y="0"/>
                <a:ext cx="51450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00" b="1">
                    <a:solidFill>
                      <a:srgbClr val="15803D"/>
                    </a:solidFill>
                    <a:latin typeface="Inter"/>
                    <a:ea typeface="Inter"/>
                    <a:cs typeface="Inter"/>
                    <a:sym typeface="Inter"/>
                  </a:rPr>
                  <a:t>SIM</a:t>
                </a:r>
                <a:endParaRPr sz="1000" b="1">
                  <a:solidFill>
                    <a:srgbClr val="15803D"/>
                  </a:solidFill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</p:grpSp>
        <p:grpSp>
          <p:nvGrpSpPr>
            <p:cNvPr id="359" name="Google Shape;359;g3f8e8e7bb22_0_1679"/>
            <p:cNvGrpSpPr/>
            <p:nvPr/>
          </p:nvGrpSpPr>
          <p:grpSpPr>
            <a:xfrm>
              <a:off x="6362700" y="5476875"/>
              <a:ext cx="514500" cy="304800"/>
              <a:chOff x="0" y="0"/>
              <a:chExt cx="514500" cy="304800"/>
            </a:xfrm>
          </p:grpSpPr>
          <p:sp>
            <p:nvSpPr>
              <p:cNvPr id="360" name="Google Shape;360;g3f8e8e7bb22_0_1679"/>
              <p:cNvSpPr/>
              <p:nvPr/>
            </p:nvSpPr>
            <p:spPr>
              <a:xfrm>
                <a:off x="0" y="0"/>
                <a:ext cx="514500" cy="304800"/>
              </a:xfrm>
              <a:prstGeom prst="roundRect">
                <a:avLst>
                  <a:gd name="adj" fmla="val 50000"/>
                </a:avLst>
              </a:prstGeom>
              <a:solidFill>
                <a:srgbClr val="FFEDD5"/>
              </a:solidFill>
              <a:ln w="9525" cap="flat" cmpd="sng">
                <a:solidFill>
                  <a:srgbClr val="FDBA7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1" name="Google Shape;361;g3f8e8e7bb22_0_1679"/>
              <p:cNvSpPr txBox="1"/>
              <p:nvPr/>
            </p:nvSpPr>
            <p:spPr>
              <a:xfrm>
                <a:off x="0" y="0"/>
                <a:ext cx="51450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00" b="1">
                    <a:solidFill>
                      <a:srgbClr val="C2410C"/>
                    </a:solidFill>
                    <a:latin typeface="Inter"/>
                    <a:ea typeface="Inter"/>
                    <a:cs typeface="Inter"/>
                    <a:sym typeface="Inter"/>
                  </a:rPr>
                  <a:t>NÃO</a:t>
                </a:r>
                <a:endParaRPr sz="1000" b="1">
                  <a:solidFill>
                    <a:srgbClr val="C2410C"/>
                  </a:solidFill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</p:grpSp>
      </p:grpSp>
      <p:grpSp>
        <p:nvGrpSpPr>
          <p:cNvPr id="362" name="Google Shape;362;g3f8e8e7bb22_0_1679"/>
          <p:cNvGrpSpPr/>
          <p:nvPr/>
        </p:nvGrpSpPr>
        <p:grpSpPr>
          <a:xfrm>
            <a:off x="571500" y="1905000"/>
            <a:ext cx="6953100" cy="3619500"/>
            <a:chOff x="571500" y="1905000"/>
            <a:chExt cx="6953100" cy="3619500"/>
          </a:xfrm>
        </p:grpSpPr>
        <p:grpSp>
          <p:nvGrpSpPr>
            <p:cNvPr id="363" name="Google Shape;363;g3f8e8e7bb22_0_1679"/>
            <p:cNvGrpSpPr/>
            <p:nvPr/>
          </p:nvGrpSpPr>
          <p:grpSpPr>
            <a:xfrm>
              <a:off x="571500" y="1905000"/>
              <a:ext cx="1809600" cy="952500"/>
              <a:chOff x="0" y="0"/>
              <a:chExt cx="1809600" cy="952500"/>
            </a:xfrm>
          </p:grpSpPr>
          <p:sp>
            <p:nvSpPr>
              <p:cNvPr id="364" name="Google Shape;364;g3f8e8e7bb22_0_1679"/>
              <p:cNvSpPr/>
              <p:nvPr/>
            </p:nvSpPr>
            <p:spPr>
              <a:xfrm>
                <a:off x="0" y="0"/>
                <a:ext cx="1809600" cy="952500"/>
              </a:xfrm>
              <a:prstGeom prst="roundRect">
                <a:avLst>
                  <a:gd name="adj" fmla="val 12000"/>
                </a:avLst>
              </a:prstGeom>
              <a:solidFill>
                <a:srgbClr val="1E293B"/>
              </a:solidFill>
              <a:ln w="14300" cap="flat" cmpd="sng">
                <a:solidFill>
                  <a:srgbClr val="33415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5" name="Google Shape;365;g3f8e8e7bb22_0_1679"/>
              <p:cNvSpPr txBox="1"/>
              <p:nvPr/>
            </p:nvSpPr>
            <p:spPr>
              <a:xfrm>
                <a:off x="0" y="0"/>
                <a:ext cx="1809600" cy="95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4300" tIns="114300" rIns="114300" bIns="114300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 b="0">
                    <a:solidFill>
                      <a:srgbClr val="FFFFFF"/>
                    </a:solidFill>
                    <a:latin typeface="Inter SemiBold"/>
                    <a:ea typeface="Inter SemiBold"/>
                    <a:cs typeface="Inter SemiBold"/>
                    <a:sym typeface="Inter SemiBold"/>
                  </a:rPr>
                  <a:t>Existem débitos vencidos?</a:t>
                </a:r>
                <a:endParaRPr sz="1200" b="0">
                  <a:solidFill>
                    <a:srgbClr val="FFFFFF"/>
                  </a:solidFill>
                  <a:latin typeface="Inter SemiBold"/>
                  <a:ea typeface="Inter SemiBold"/>
                  <a:cs typeface="Inter SemiBold"/>
                  <a:sym typeface="Inter SemiBold"/>
                </a:endParaRPr>
              </a:p>
            </p:txBody>
          </p:sp>
        </p:grpSp>
        <p:grpSp>
          <p:nvGrpSpPr>
            <p:cNvPr id="366" name="Google Shape;366;g3f8e8e7bb22_0_1679"/>
            <p:cNvGrpSpPr/>
            <p:nvPr/>
          </p:nvGrpSpPr>
          <p:grpSpPr>
            <a:xfrm>
              <a:off x="3143250" y="3238500"/>
              <a:ext cx="1809600" cy="952500"/>
              <a:chOff x="0" y="0"/>
              <a:chExt cx="1809600" cy="952500"/>
            </a:xfrm>
          </p:grpSpPr>
          <p:sp>
            <p:nvSpPr>
              <p:cNvPr id="367" name="Google Shape;367;g3f8e8e7bb22_0_1679"/>
              <p:cNvSpPr/>
              <p:nvPr/>
            </p:nvSpPr>
            <p:spPr>
              <a:xfrm>
                <a:off x="0" y="0"/>
                <a:ext cx="1809600" cy="952500"/>
              </a:xfrm>
              <a:prstGeom prst="roundRect">
                <a:avLst>
                  <a:gd name="adj" fmla="val 12000"/>
                </a:avLst>
              </a:prstGeom>
              <a:solidFill>
                <a:srgbClr val="1E293B"/>
              </a:solidFill>
              <a:ln w="14300" cap="flat" cmpd="sng">
                <a:solidFill>
                  <a:srgbClr val="33415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8" name="Google Shape;368;g3f8e8e7bb22_0_1679"/>
              <p:cNvSpPr txBox="1"/>
              <p:nvPr/>
            </p:nvSpPr>
            <p:spPr>
              <a:xfrm>
                <a:off x="0" y="0"/>
                <a:ext cx="1809600" cy="95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4300" tIns="114300" rIns="114300" bIns="114300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 b="0">
                    <a:solidFill>
                      <a:srgbClr val="FFFFFF"/>
                    </a:solidFill>
                    <a:latin typeface="Inter SemiBold"/>
                    <a:ea typeface="Inter SemiBold"/>
                    <a:cs typeface="Inter SemiBold"/>
                    <a:sym typeface="Inter SemiBold"/>
                  </a:rPr>
                  <a:t>Existem débitos do período?</a:t>
                </a:r>
                <a:endParaRPr sz="1200" b="0">
                  <a:solidFill>
                    <a:srgbClr val="FFFFFF"/>
                  </a:solidFill>
                  <a:latin typeface="Inter SemiBold"/>
                  <a:ea typeface="Inter SemiBold"/>
                  <a:cs typeface="Inter SemiBold"/>
                  <a:sym typeface="Inter SemiBold"/>
                </a:endParaRPr>
              </a:p>
            </p:txBody>
          </p:sp>
        </p:grpSp>
        <p:grpSp>
          <p:nvGrpSpPr>
            <p:cNvPr id="369" name="Google Shape;369;g3f8e8e7bb22_0_1679"/>
            <p:cNvGrpSpPr/>
            <p:nvPr/>
          </p:nvGrpSpPr>
          <p:grpSpPr>
            <a:xfrm>
              <a:off x="5715000" y="4572000"/>
              <a:ext cx="1809600" cy="952500"/>
              <a:chOff x="0" y="0"/>
              <a:chExt cx="1809600" cy="952500"/>
            </a:xfrm>
          </p:grpSpPr>
          <p:sp>
            <p:nvSpPr>
              <p:cNvPr id="370" name="Google Shape;370;g3f8e8e7bb22_0_1679"/>
              <p:cNvSpPr/>
              <p:nvPr/>
            </p:nvSpPr>
            <p:spPr>
              <a:xfrm>
                <a:off x="0" y="0"/>
                <a:ext cx="1809600" cy="952500"/>
              </a:xfrm>
              <a:prstGeom prst="roundRect">
                <a:avLst>
                  <a:gd name="adj" fmla="val 12000"/>
                </a:avLst>
              </a:prstGeom>
              <a:solidFill>
                <a:srgbClr val="1E293B"/>
              </a:solidFill>
              <a:ln w="14300" cap="flat" cmpd="sng">
                <a:solidFill>
                  <a:srgbClr val="33415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1" name="Google Shape;371;g3f8e8e7bb22_0_1679"/>
              <p:cNvSpPr txBox="1"/>
              <p:nvPr/>
            </p:nvSpPr>
            <p:spPr>
              <a:xfrm>
                <a:off x="0" y="0"/>
                <a:ext cx="1809600" cy="95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4300" tIns="114300" rIns="114300" bIns="114300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 b="0">
                    <a:solidFill>
                      <a:srgbClr val="FFFFFF"/>
                    </a:solidFill>
                    <a:latin typeface="Inter SemiBold"/>
                    <a:ea typeface="Inter SemiBold"/>
                    <a:cs typeface="Inter SemiBold"/>
                    <a:sym typeface="Inter SemiBold"/>
                  </a:rPr>
                  <a:t>Há intenção de solicitar ressarcimento?</a:t>
                </a:r>
                <a:endParaRPr sz="1200" b="0">
                  <a:solidFill>
                    <a:srgbClr val="FFFFFF"/>
                  </a:solidFill>
                  <a:latin typeface="Inter SemiBold"/>
                  <a:ea typeface="Inter SemiBold"/>
                  <a:cs typeface="Inter SemiBold"/>
                  <a:sym typeface="Inter SemiBold"/>
                </a:endParaRPr>
              </a:p>
            </p:txBody>
          </p:sp>
        </p:grpSp>
      </p:grpSp>
      <p:grpSp>
        <p:nvGrpSpPr>
          <p:cNvPr id="372" name="Google Shape;372;g3f8e8e7bb22_0_1679"/>
          <p:cNvGrpSpPr/>
          <p:nvPr/>
        </p:nvGrpSpPr>
        <p:grpSpPr>
          <a:xfrm>
            <a:off x="8286750" y="1238250"/>
            <a:ext cx="3333900" cy="5000700"/>
            <a:chOff x="8286750" y="1238250"/>
            <a:chExt cx="3333900" cy="5000700"/>
          </a:xfrm>
        </p:grpSpPr>
        <p:grpSp>
          <p:nvGrpSpPr>
            <p:cNvPr id="373" name="Google Shape;373;g3f8e8e7bb22_0_1679"/>
            <p:cNvGrpSpPr/>
            <p:nvPr/>
          </p:nvGrpSpPr>
          <p:grpSpPr>
            <a:xfrm>
              <a:off x="8286750" y="1238250"/>
              <a:ext cx="3333900" cy="1000200"/>
              <a:chOff x="0" y="0"/>
              <a:chExt cx="3333900" cy="1000200"/>
            </a:xfrm>
          </p:grpSpPr>
          <p:sp>
            <p:nvSpPr>
              <p:cNvPr id="374" name="Google Shape;374;g3f8e8e7bb22_0_1679"/>
              <p:cNvSpPr/>
              <p:nvPr/>
            </p:nvSpPr>
            <p:spPr>
              <a:xfrm>
                <a:off x="0" y="0"/>
                <a:ext cx="3333900" cy="1000200"/>
              </a:xfrm>
              <a:prstGeom prst="roundRect">
                <a:avLst>
                  <a:gd name="adj" fmla="val 9523"/>
                </a:avLst>
              </a:prstGeom>
              <a:solidFill>
                <a:srgbClr val="FFFFFF"/>
              </a:solidFill>
              <a:ln w="14300" cap="flat" cmpd="sng">
                <a:solidFill>
                  <a:srgbClr val="E2E8F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5" name="Google Shape;375;g3f8e8e7bb22_0_1679"/>
              <p:cNvSpPr/>
              <p:nvPr/>
            </p:nvSpPr>
            <p:spPr>
              <a:xfrm>
                <a:off x="0" y="0"/>
                <a:ext cx="57300" cy="1000200"/>
              </a:xfrm>
              <a:prstGeom prst="roundRect">
                <a:avLst>
                  <a:gd name="adj" fmla="val 50000"/>
                </a:avLst>
              </a:prstGeom>
              <a:solidFill>
                <a:srgbClr val="7C3AED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6" name="Google Shape;376;g3f8e8e7bb22_0_1679"/>
              <p:cNvSpPr txBox="1"/>
              <p:nvPr/>
            </p:nvSpPr>
            <p:spPr>
              <a:xfrm>
                <a:off x="190500" y="0"/>
                <a:ext cx="3000300" cy="10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900" b="1">
                    <a:solidFill>
                      <a:srgbClr val="6B21A8"/>
                    </a:solidFill>
                    <a:latin typeface="Inter"/>
                    <a:ea typeface="Inter"/>
                    <a:cs typeface="Inter"/>
                    <a:sym typeface="Inter"/>
                  </a:rPr>
                  <a:t>Ação Recomendada</a:t>
                </a:r>
                <a:endParaRPr sz="900" b="1">
                  <a:solidFill>
                    <a:srgbClr val="6B21A8"/>
                  </a:solidFill>
                  <a:latin typeface="Inter"/>
                  <a:ea typeface="Inter"/>
                  <a:cs typeface="Inter"/>
                  <a:sym typeface="Inter"/>
                </a:endParaRPr>
              </a:p>
              <a:p>
                <a:pPr marL="0" lvl="0" indent="0" algn="l" rtl="0">
                  <a:spcBef>
                    <a:spcPts val="300"/>
                  </a:spcBef>
                  <a:spcAft>
                    <a:spcPts val="0"/>
                  </a:spcAft>
                  <a:buNone/>
                </a:pPr>
                <a:r>
                  <a:rPr lang="en-US" sz="1200" b="0">
                    <a:solidFill>
                      <a:srgbClr val="0F172A"/>
                    </a:solidFill>
                    <a:latin typeface="Inter SemiBold"/>
                    <a:ea typeface="Inter SemiBold"/>
                    <a:cs typeface="Inter SemiBold"/>
                    <a:sym typeface="Inter SemiBold"/>
                  </a:rPr>
                  <a:t>Compensar os débitos vencidos.</a:t>
                </a:r>
                <a:endParaRPr sz="1200" b="0">
                  <a:solidFill>
                    <a:srgbClr val="0F172A"/>
                  </a:solidFill>
                  <a:latin typeface="Inter SemiBold"/>
                  <a:ea typeface="Inter SemiBold"/>
                  <a:cs typeface="Inter SemiBold"/>
                  <a:sym typeface="Inter SemiBold"/>
                </a:endParaRPr>
              </a:p>
            </p:txBody>
          </p:sp>
        </p:grpSp>
        <p:grpSp>
          <p:nvGrpSpPr>
            <p:cNvPr id="377" name="Google Shape;377;g3f8e8e7bb22_0_1679"/>
            <p:cNvGrpSpPr/>
            <p:nvPr/>
          </p:nvGrpSpPr>
          <p:grpSpPr>
            <a:xfrm>
              <a:off x="8286750" y="2524125"/>
              <a:ext cx="3333900" cy="1000200"/>
              <a:chOff x="0" y="0"/>
              <a:chExt cx="3333900" cy="1000200"/>
            </a:xfrm>
          </p:grpSpPr>
          <p:sp>
            <p:nvSpPr>
              <p:cNvPr id="378" name="Google Shape;378;g3f8e8e7bb22_0_1679"/>
              <p:cNvSpPr/>
              <p:nvPr/>
            </p:nvSpPr>
            <p:spPr>
              <a:xfrm>
                <a:off x="0" y="0"/>
                <a:ext cx="3333900" cy="1000200"/>
              </a:xfrm>
              <a:prstGeom prst="roundRect">
                <a:avLst>
                  <a:gd name="adj" fmla="val 9523"/>
                </a:avLst>
              </a:prstGeom>
              <a:solidFill>
                <a:srgbClr val="FFFFFF"/>
              </a:solidFill>
              <a:ln w="14300" cap="flat" cmpd="sng">
                <a:solidFill>
                  <a:srgbClr val="E2E8F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9" name="Google Shape;379;g3f8e8e7bb22_0_1679"/>
              <p:cNvSpPr/>
              <p:nvPr/>
            </p:nvSpPr>
            <p:spPr>
              <a:xfrm>
                <a:off x="0" y="0"/>
                <a:ext cx="57300" cy="1000200"/>
              </a:xfrm>
              <a:prstGeom prst="roundRect">
                <a:avLst>
                  <a:gd name="adj" fmla="val 50000"/>
                </a:avLst>
              </a:prstGeom>
              <a:solidFill>
                <a:srgbClr val="7C3AED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0" name="Google Shape;380;g3f8e8e7bb22_0_1679"/>
              <p:cNvSpPr txBox="1"/>
              <p:nvPr/>
            </p:nvSpPr>
            <p:spPr>
              <a:xfrm>
                <a:off x="190500" y="0"/>
                <a:ext cx="3000300" cy="10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900" b="1">
                    <a:solidFill>
                      <a:srgbClr val="6B21A8"/>
                    </a:solidFill>
                    <a:latin typeface="Inter"/>
                    <a:ea typeface="Inter"/>
                    <a:cs typeface="Inter"/>
                    <a:sym typeface="Inter"/>
                  </a:rPr>
                  <a:t>Ação Recomendada</a:t>
                </a:r>
                <a:endParaRPr sz="900" b="1">
                  <a:solidFill>
                    <a:srgbClr val="6B21A8"/>
                  </a:solidFill>
                  <a:latin typeface="Inter"/>
                  <a:ea typeface="Inter"/>
                  <a:cs typeface="Inter"/>
                  <a:sym typeface="Inter"/>
                </a:endParaRPr>
              </a:p>
              <a:p>
                <a:pPr marL="0" lvl="0" indent="0" algn="l" rtl="0">
                  <a:spcBef>
                    <a:spcPts val="300"/>
                  </a:spcBef>
                  <a:spcAft>
                    <a:spcPts val="0"/>
                  </a:spcAft>
                  <a:buNone/>
                </a:pPr>
                <a:r>
                  <a:rPr lang="en-US" sz="1200" b="0">
                    <a:solidFill>
                      <a:srgbClr val="0F172A"/>
                    </a:solidFill>
                    <a:latin typeface="Inter SemiBold"/>
                    <a:ea typeface="Inter SemiBold"/>
                    <a:cs typeface="Inter SemiBold"/>
                    <a:sym typeface="Inter SemiBold"/>
                  </a:rPr>
                  <a:t>Compensar os débitos do período.</a:t>
                </a:r>
                <a:endParaRPr sz="1200" b="0">
                  <a:solidFill>
                    <a:srgbClr val="0F172A"/>
                  </a:solidFill>
                  <a:latin typeface="Inter SemiBold"/>
                  <a:ea typeface="Inter SemiBold"/>
                  <a:cs typeface="Inter SemiBold"/>
                  <a:sym typeface="Inter SemiBold"/>
                </a:endParaRPr>
              </a:p>
            </p:txBody>
          </p:sp>
        </p:grpSp>
        <p:grpSp>
          <p:nvGrpSpPr>
            <p:cNvPr id="381" name="Google Shape;381;g3f8e8e7bb22_0_1679"/>
            <p:cNvGrpSpPr/>
            <p:nvPr/>
          </p:nvGrpSpPr>
          <p:grpSpPr>
            <a:xfrm>
              <a:off x="8286750" y="3810000"/>
              <a:ext cx="3333900" cy="1190700"/>
              <a:chOff x="0" y="0"/>
              <a:chExt cx="3333900" cy="1190700"/>
            </a:xfrm>
          </p:grpSpPr>
          <p:sp>
            <p:nvSpPr>
              <p:cNvPr id="382" name="Google Shape;382;g3f8e8e7bb22_0_1679"/>
              <p:cNvSpPr/>
              <p:nvPr/>
            </p:nvSpPr>
            <p:spPr>
              <a:xfrm>
                <a:off x="0" y="0"/>
                <a:ext cx="3333900" cy="1190700"/>
              </a:xfrm>
              <a:prstGeom prst="roundRect">
                <a:avLst>
                  <a:gd name="adj" fmla="val 8000"/>
                </a:avLst>
              </a:prstGeom>
              <a:solidFill>
                <a:srgbClr val="FFFFFF"/>
              </a:solidFill>
              <a:ln w="14300" cap="flat" cmpd="sng">
                <a:solidFill>
                  <a:srgbClr val="E2E8F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3" name="Google Shape;383;g3f8e8e7bb22_0_1679"/>
              <p:cNvSpPr/>
              <p:nvPr/>
            </p:nvSpPr>
            <p:spPr>
              <a:xfrm>
                <a:off x="0" y="0"/>
                <a:ext cx="57300" cy="1190700"/>
              </a:xfrm>
              <a:prstGeom prst="roundRect">
                <a:avLst>
                  <a:gd name="adj" fmla="val 50000"/>
                </a:avLst>
              </a:prstGeom>
              <a:solidFill>
                <a:srgbClr val="C084FC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4" name="Google Shape;384;g3f8e8e7bb22_0_1679"/>
              <p:cNvSpPr txBox="1"/>
              <p:nvPr/>
            </p:nvSpPr>
            <p:spPr>
              <a:xfrm>
                <a:off x="190500" y="0"/>
                <a:ext cx="3000300" cy="1190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900" b="1">
                    <a:solidFill>
                      <a:srgbClr val="6B21A8"/>
                    </a:solidFill>
                    <a:latin typeface="Inter"/>
                    <a:ea typeface="Inter"/>
                    <a:cs typeface="Inter"/>
                    <a:sym typeface="Inter"/>
                  </a:rPr>
                  <a:t>Instrução de Ressarcimento</a:t>
                </a:r>
                <a:endParaRPr sz="900" b="1">
                  <a:solidFill>
                    <a:srgbClr val="6B21A8"/>
                  </a:solidFill>
                  <a:latin typeface="Inter"/>
                  <a:ea typeface="Inter"/>
                  <a:cs typeface="Inter"/>
                  <a:sym typeface="Inter"/>
                </a:endParaRPr>
              </a:p>
              <a:p>
                <a:pPr marL="0" lvl="0" indent="0" algn="l" rtl="0">
                  <a:spcBef>
                    <a:spcPts val="300"/>
                  </a:spcBef>
                  <a:spcAft>
                    <a:spcPts val="0"/>
                  </a:spcAft>
                  <a:buNone/>
                </a:pPr>
                <a:r>
                  <a:rPr lang="en-US" sz="1100" b="0">
                    <a:solidFill>
                      <a:srgbClr val="0F172A"/>
                    </a:solidFill>
                    <a:latin typeface="Inter SemiBold"/>
                    <a:ea typeface="Inter SemiBold"/>
                    <a:cs typeface="Inter SemiBold"/>
                    <a:sym typeface="Inter SemiBold"/>
                  </a:rPr>
                  <a:t>Não compensar débitos de fatos geradores subsequentes, até que o prazo para solicitar ressarcimento chegue ao fim.</a:t>
                </a:r>
                <a:endParaRPr sz="1100" b="0">
                  <a:solidFill>
                    <a:srgbClr val="0F172A"/>
                  </a:solidFill>
                  <a:latin typeface="Inter SemiBold"/>
                  <a:ea typeface="Inter SemiBold"/>
                  <a:cs typeface="Inter SemiBold"/>
                  <a:sym typeface="Inter SemiBold"/>
                </a:endParaRPr>
              </a:p>
            </p:txBody>
          </p:sp>
        </p:grpSp>
        <p:grpSp>
          <p:nvGrpSpPr>
            <p:cNvPr id="385" name="Google Shape;385;g3f8e8e7bb22_0_1679"/>
            <p:cNvGrpSpPr/>
            <p:nvPr/>
          </p:nvGrpSpPr>
          <p:grpSpPr>
            <a:xfrm>
              <a:off x="8286750" y="5238750"/>
              <a:ext cx="3333900" cy="1000200"/>
              <a:chOff x="0" y="0"/>
              <a:chExt cx="3333900" cy="1000200"/>
            </a:xfrm>
          </p:grpSpPr>
          <p:sp>
            <p:nvSpPr>
              <p:cNvPr id="386" name="Google Shape;386;g3f8e8e7bb22_0_1679"/>
              <p:cNvSpPr/>
              <p:nvPr/>
            </p:nvSpPr>
            <p:spPr>
              <a:xfrm>
                <a:off x="0" y="0"/>
                <a:ext cx="3333900" cy="1000200"/>
              </a:xfrm>
              <a:prstGeom prst="roundRect">
                <a:avLst>
                  <a:gd name="adj" fmla="val 9523"/>
                </a:avLst>
              </a:prstGeom>
              <a:solidFill>
                <a:srgbClr val="FFFFFF"/>
              </a:solidFill>
              <a:ln w="14300" cap="flat" cmpd="sng">
                <a:solidFill>
                  <a:srgbClr val="E2E8F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7" name="Google Shape;387;g3f8e8e7bb22_0_1679"/>
              <p:cNvSpPr/>
              <p:nvPr/>
            </p:nvSpPr>
            <p:spPr>
              <a:xfrm>
                <a:off x="0" y="0"/>
                <a:ext cx="57300" cy="1000200"/>
              </a:xfrm>
              <a:prstGeom prst="roundRect">
                <a:avLst>
                  <a:gd name="adj" fmla="val 50000"/>
                </a:avLst>
              </a:prstGeom>
              <a:solidFill>
                <a:srgbClr val="7C3AED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8" name="Google Shape;388;g3f8e8e7bb22_0_1679"/>
              <p:cNvSpPr txBox="1"/>
              <p:nvPr/>
            </p:nvSpPr>
            <p:spPr>
              <a:xfrm>
                <a:off x="190500" y="0"/>
                <a:ext cx="3000300" cy="10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900" b="1">
                    <a:solidFill>
                      <a:srgbClr val="6B21A8"/>
                    </a:solidFill>
                    <a:latin typeface="Inter"/>
                    <a:ea typeface="Inter"/>
                    <a:cs typeface="Inter"/>
                    <a:sym typeface="Inter"/>
                  </a:rPr>
                  <a:t>Ação Recomendada</a:t>
                </a:r>
                <a:endParaRPr sz="900" b="1">
                  <a:solidFill>
                    <a:srgbClr val="6B21A8"/>
                  </a:solidFill>
                  <a:latin typeface="Inter"/>
                  <a:ea typeface="Inter"/>
                  <a:cs typeface="Inter"/>
                  <a:sym typeface="Inter"/>
                </a:endParaRPr>
              </a:p>
              <a:p>
                <a:pPr marL="0" lvl="0" indent="0" algn="l" rtl="0">
                  <a:spcBef>
                    <a:spcPts val="300"/>
                  </a:spcBef>
                  <a:spcAft>
                    <a:spcPts val="0"/>
                  </a:spcAft>
                  <a:buNone/>
                </a:pPr>
                <a:r>
                  <a:rPr lang="en-US" sz="1200" b="0">
                    <a:solidFill>
                      <a:srgbClr val="0F172A"/>
                    </a:solidFill>
                    <a:latin typeface="Inter SemiBold"/>
                    <a:ea typeface="Inter SemiBold"/>
                    <a:cs typeface="Inter SemiBold"/>
                    <a:sym typeface="Inter SemiBold"/>
                  </a:rPr>
                  <a:t>Compensar débitos do período de apuração seguinte.</a:t>
                </a:r>
                <a:endParaRPr sz="1200" b="0">
                  <a:solidFill>
                    <a:srgbClr val="0F172A"/>
                  </a:solidFill>
                  <a:latin typeface="Inter SemiBold"/>
                  <a:ea typeface="Inter SemiBold"/>
                  <a:cs typeface="Inter SemiBold"/>
                  <a:sym typeface="Inter SemiBold"/>
                </a:endParaRPr>
              </a:p>
            </p:txBody>
          </p:sp>
        </p:grp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3" name="Google Shape;393;g3f8e8e7bb22_0_17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3988" y="76200"/>
            <a:ext cx="9044018" cy="670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8" name="Google Shape;398;g3fbb6112a74_0_15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86475" y="285750"/>
            <a:ext cx="19200" cy="4857900"/>
          </a:xfrm>
          <a:prstGeom prst="rect">
            <a:avLst/>
          </a:prstGeom>
          <a:noFill/>
          <a:ln>
            <a:noFill/>
          </a:ln>
        </p:spPr>
      </p:pic>
      <p:sp>
        <p:nvSpPr>
          <p:cNvPr id="399" name="Google Shape;399;g3fbb6112a74_0_154"/>
          <p:cNvSpPr txBox="1"/>
          <p:nvPr/>
        </p:nvSpPr>
        <p:spPr>
          <a:xfrm>
            <a:off x="381000" y="238125"/>
            <a:ext cx="5429400" cy="33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1º Recepção de débito fora de ordem</a:t>
            </a:r>
            <a:endParaRPr sz="1500" b="1">
              <a:solidFill>
                <a:srgbClr val="0F172A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00" name="Google Shape;400;g3fbb6112a74_0_154"/>
          <p:cNvSpPr/>
          <p:nvPr/>
        </p:nvSpPr>
        <p:spPr>
          <a:xfrm>
            <a:off x="381000" y="619125"/>
            <a:ext cx="5429400" cy="223830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9525" cap="flat" cmpd="sng">
            <a:solidFill>
              <a:srgbClr val="CBD5E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1" name="Google Shape;401;g3fbb6112a74_0_154"/>
          <p:cNvSpPr/>
          <p:nvPr/>
        </p:nvSpPr>
        <p:spPr>
          <a:xfrm>
            <a:off x="381000" y="619125"/>
            <a:ext cx="5429400" cy="333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0F4C8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" name="Google Shape;402;g3fbb6112a74_0_154"/>
          <p:cNvSpPr/>
          <p:nvPr/>
        </p:nvSpPr>
        <p:spPr>
          <a:xfrm>
            <a:off x="381000" y="1409700"/>
            <a:ext cx="5429400" cy="457200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3" name="Google Shape;403;g3fbb6112a74_0_154"/>
          <p:cNvSpPr/>
          <p:nvPr/>
        </p:nvSpPr>
        <p:spPr>
          <a:xfrm>
            <a:off x="381000" y="2133600"/>
            <a:ext cx="5429400" cy="457200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g3fbb6112a74_0_154"/>
          <p:cNvSpPr txBox="1"/>
          <p:nvPr/>
        </p:nvSpPr>
        <p:spPr>
          <a:xfrm>
            <a:off x="381000" y="3286125"/>
            <a:ext cx="5429400" cy="33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2º Débitos ordenados</a:t>
            </a:r>
            <a:endParaRPr sz="1500" b="1">
              <a:solidFill>
                <a:srgbClr val="0F172A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05" name="Google Shape;405;g3fbb6112a74_0_154"/>
          <p:cNvSpPr/>
          <p:nvPr/>
        </p:nvSpPr>
        <p:spPr>
          <a:xfrm>
            <a:off x="381000" y="3667125"/>
            <a:ext cx="5429400" cy="223830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9525" cap="flat" cmpd="sng">
            <a:solidFill>
              <a:srgbClr val="CBD5E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6" name="Google Shape;406;g3fbb6112a74_0_154"/>
          <p:cNvSpPr/>
          <p:nvPr/>
        </p:nvSpPr>
        <p:spPr>
          <a:xfrm>
            <a:off x="381000" y="3667125"/>
            <a:ext cx="5429400" cy="333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0F4C8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7" name="Google Shape;407;g3fbb6112a74_0_154"/>
          <p:cNvSpPr/>
          <p:nvPr/>
        </p:nvSpPr>
        <p:spPr>
          <a:xfrm>
            <a:off x="381000" y="4457700"/>
            <a:ext cx="5429400" cy="457200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8" name="Google Shape;408;g3fbb6112a74_0_154"/>
          <p:cNvSpPr/>
          <p:nvPr/>
        </p:nvSpPr>
        <p:spPr>
          <a:xfrm>
            <a:off x="381000" y="5181600"/>
            <a:ext cx="5429400" cy="457200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9" name="Google Shape;409;g3fbb6112a74_0_154"/>
          <p:cNvSpPr txBox="1"/>
          <p:nvPr/>
        </p:nvSpPr>
        <p:spPr>
          <a:xfrm>
            <a:off x="6381750" y="142725"/>
            <a:ext cx="5429400" cy="4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3º Fornecedor efetua o Pagamento 4.500,00</a:t>
            </a:r>
            <a:endParaRPr sz="1500" b="1">
              <a:solidFill>
                <a:srgbClr val="0F172A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pSp>
        <p:nvGrpSpPr>
          <p:cNvPr id="410" name="Google Shape;410;g3fbb6112a74_0_154"/>
          <p:cNvGrpSpPr/>
          <p:nvPr/>
        </p:nvGrpSpPr>
        <p:grpSpPr>
          <a:xfrm>
            <a:off x="6381750" y="614400"/>
            <a:ext cx="5429400" cy="1666800"/>
            <a:chOff x="0" y="0"/>
            <a:chExt cx="5429400" cy="1666800"/>
          </a:xfrm>
        </p:grpSpPr>
        <p:sp>
          <p:nvSpPr>
            <p:cNvPr id="411" name="Google Shape;411;g3fbb6112a74_0_154"/>
            <p:cNvSpPr/>
            <p:nvPr/>
          </p:nvSpPr>
          <p:spPr>
            <a:xfrm>
              <a:off x="0" y="0"/>
              <a:ext cx="5429400" cy="1666800"/>
            </a:xfrm>
            <a:prstGeom prst="roundRect">
              <a:avLst>
                <a:gd name="adj" fmla="val 4571"/>
              </a:avLst>
            </a:prstGeom>
            <a:solidFill>
              <a:srgbClr val="FFFFFF"/>
            </a:solidFill>
            <a:ln w="9525" cap="flat" cmpd="sng">
              <a:solidFill>
                <a:srgbClr val="CBD5E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g3fbb6112a74_0_154"/>
            <p:cNvSpPr/>
            <p:nvPr/>
          </p:nvSpPr>
          <p:spPr>
            <a:xfrm>
              <a:off x="0" y="0"/>
              <a:ext cx="5429400" cy="333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120000" y="0"/>
                  </a:lnTo>
                  <a:lnTo>
                    <a:pt x="120000" y="120000"/>
                  </a:lnTo>
                  <a:lnTo>
                    <a:pt x="0" y="120000"/>
                  </a:lnTo>
                  <a:close/>
                </a:path>
              </a:pathLst>
            </a:custGeom>
            <a:solidFill>
              <a:srgbClr val="0F4C8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g3fbb6112a74_0_154"/>
            <p:cNvSpPr txBox="1"/>
            <p:nvPr/>
          </p:nvSpPr>
          <p:spPr>
            <a:xfrm>
              <a:off x="0" y="0"/>
              <a:ext cx="5429400" cy="3333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 i="0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Apuração Assistida do FORNECEDOR </a:t>
              </a:r>
              <a:r>
                <a:rPr lang="en-US" sz="1100" b="1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INDÚSTRIA</a:t>
              </a:r>
              <a:r>
                <a:rPr lang="en-US" sz="1100" b="1" i="0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 POENTE</a:t>
              </a:r>
              <a:endParaRPr sz="1100" b="1" i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414" name="Google Shape;414;g3fbb6112a74_0_154"/>
            <p:cNvSpPr txBox="1"/>
            <p:nvPr/>
          </p:nvSpPr>
          <p:spPr>
            <a:xfrm>
              <a:off x="0" y="381000"/>
              <a:ext cx="5429400" cy="1285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0" tIns="114300" rIns="190500" bIns="1143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rgbClr val="334155"/>
                  </a:solidFill>
                  <a:latin typeface="Inter"/>
                  <a:ea typeface="Inter"/>
                  <a:cs typeface="Inter"/>
                  <a:sym typeface="Inter"/>
                </a:rPr>
                <a:t>Débito</a:t>
              </a:r>
              <a:r>
                <a:rPr lang="en-US" sz="1100">
                  <a:solidFill>
                    <a:srgbClr val="334155"/>
                  </a:solidFill>
                  <a:latin typeface="Inter"/>
                  <a:ea typeface="Inter"/>
                  <a:cs typeface="Inter"/>
                  <a:sym typeface="Inter"/>
                </a:rPr>
                <a:t> = 10.000,00</a:t>
              </a:r>
              <a:endParaRPr sz="110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rgbClr val="334155"/>
                  </a:solidFill>
                  <a:latin typeface="Inter"/>
                  <a:ea typeface="Inter"/>
                  <a:cs typeface="Inter"/>
                  <a:sym typeface="Inter"/>
                </a:rPr>
                <a:t>Crédito</a:t>
              </a:r>
              <a:r>
                <a:rPr lang="en-US" sz="1100">
                  <a:solidFill>
                    <a:srgbClr val="334155"/>
                  </a:solidFill>
                  <a:latin typeface="Inter"/>
                  <a:ea typeface="Inter"/>
                  <a:cs typeface="Inter"/>
                  <a:sym typeface="Inter"/>
                </a:rPr>
                <a:t> = 0,00</a:t>
              </a:r>
              <a:endParaRPr sz="110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rgbClr val="334155"/>
                  </a:solidFill>
                  <a:latin typeface="Inter"/>
                  <a:ea typeface="Inter"/>
                  <a:cs typeface="Inter"/>
                  <a:sym typeface="Inter"/>
                </a:rPr>
                <a:t>Pagamento</a:t>
              </a:r>
              <a:r>
                <a:rPr lang="en-US" sz="1100">
                  <a:solidFill>
                    <a:srgbClr val="334155"/>
                  </a:solidFill>
                  <a:latin typeface="Inter"/>
                  <a:ea typeface="Inter"/>
                  <a:cs typeface="Inter"/>
                  <a:sym typeface="Inter"/>
                </a:rPr>
                <a:t> = 4.500,00</a:t>
              </a:r>
              <a:endParaRPr sz="110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rgbClr val="0F4C81"/>
                  </a:solidFill>
                  <a:latin typeface="Inter"/>
                  <a:ea typeface="Inter"/>
                  <a:cs typeface="Inter"/>
                  <a:sym typeface="Inter"/>
                </a:rPr>
                <a:t>Saldo Devedor = 5.500,00</a:t>
              </a:r>
              <a:endParaRPr sz="1100" b="1">
                <a:solidFill>
                  <a:srgbClr val="0F4C8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415" name="Google Shape;415;g3fbb6112a74_0_154"/>
          <p:cNvGrpSpPr/>
          <p:nvPr/>
        </p:nvGrpSpPr>
        <p:grpSpPr>
          <a:xfrm>
            <a:off x="6381750" y="2524125"/>
            <a:ext cx="5429400" cy="714300"/>
            <a:chOff x="0" y="0"/>
            <a:chExt cx="5429400" cy="714300"/>
          </a:xfrm>
        </p:grpSpPr>
        <p:sp>
          <p:nvSpPr>
            <p:cNvPr id="416" name="Google Shape;416;g3fbb6112a74_0_154"/>
            <p:cNvSpPr/>
            <p:nvPr/>
          </p:nvSpPr>
          <p:spPr>
            <a:xfrm>
              <a:off x="0" y="0"/>
              <a:ext cx="5429400" cy="714300"/>
            </a:xfrm>
            <a:prstGeom prst="roundRect">
              <a:avLst>
                <a:gd name="adj" fmla="val 10666"/>
              </a:avLst>
            </a:prstGeom>
            <a:solidFill>
              <a:srgbClr val="F0F9FF"/>
            </a:solidFill>
            <a:ln w="9525" cap="flat" cmpd="sng">
              <a:solidFill>
                <a:srgbClr val="BAE6F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g3fbb6112a74_0_154"/>
            <p:cNvSpPr/>
            <p:nvPr/>
          </p:nvSpPr>
          <p:spPr>
            <a:xfrm>
              <a:off x="0" y="0"/>
              <a:ext cx="5429400" cy="304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120000" y="0"/>
                  </a:lnTo>
                  <a:lnTo>
                    <a:pt x="120000" y="120000"/>
                  </a:lnTo>
                  <a:lnTo>
                    <a:pt x="0" y="120000"/>
                  </a:lnTo>
                  <a:close/>
                </a:path>
              </a:pathLst>
            </a:custGeom>
            <a:solidFill>
              <a:srgbClr val="0284C7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g3fbb6112a74_0_154"/>
            <p:cNvSpPr txBox="1"/>
            <p:nvPr/>
          </p:nvSpPr>
          <p:spPr>
            <a:xfrm>
              <a:off x="0" y="0"/>
              <a:ext cx="5429400" cy="3048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 i="0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Apuração Assistida de </a:t>
              </a:r>
              <a:r>
                <a:rPr lang="en-US" sz="1100" b="1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Rede X Atacado</a:t>
              </a:r>
              <a:endParaRPr sz="1100" b="1" i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419" name="Google Shape;419;g3fbb6112a74_0_154"/>
            <p:cNvSpPr txBox="1"/>
            <p:nvPr/>
          </p:nvSpPr>
          <p:spPr>
            <a:xfrm>
              <a:off x="0" y="304800"/>
              <a:ext cx="5429400" cy="40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0" tIns="0" rIns="0" bIns="0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0">
                  <a:solidFill>
                    <a:srgbClr val="0369A1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Crédito Apropriado = 1.000</a:t>
              </a:r>
              <a:endParaRPr sz="1100" b="0">
                <a:solidFill>
                  <a:srgbClr val="0369A1"/>
                </a:solidFill>
                <a:latin typeface="Inter SemiBold"/>
                <a:ea typeface="Inter SemiBold"/>
                <a:cs typeface="Inter SemiBold"/>
                <a:sym typeface="Inter SemiBold"/>
              </a:endParaRPr>
            </a:p>
          </p:txBody>
        </p:sp>
      </p:grpSp>
      <p:grpSp>
        <p:nvGrpSpPr>
          <p:cNvPr id="420" name="Google Shape;420;g3fbb6112a74_0_154"/>
          <p:cNvGrpSpPr/>
          <p:nvPr/>
        </p:nvGrpSpPr>
        <p:grpSpPr>
          <a:xfrm>
            <a:off x="6381750" y="3381375"/>
            <a:ext cx="5429400" cy="714300"/>
            <a:chOff x="0" y="0"/>
            <a:chExt cx="5429400" cy="714300"/>
          </a:xfrm>
        </p:grpSpPr>
        <p:sp>
          <p:nvSpPr>
            <p:cNvPr id="421" name="Google Shape;421;g3fbb6112a74_0_154"/>
            <p:cNvSpPr/>
            <p:nvPr/>
          </p:nvSpPr>
          <p:spPr>
            <a:xfrm>
              <a:off x="0" y="0"/>
              <a:ext cx="5429400" cy="714300"/>
            </a:xfrm>
            <a:prstGeom prst="roundRect">
              <a:avLst>
                <a:gd name="adj" fmla="val 10666"/>
              </a:avLst>
            </a:prstGeom>
            <a:solidFill>
              <a:srgbClr val="FAF5FF"/>
            </a:solidFill>
            <a:ln w="9525" cap="flat" cmpd="sng">
              <a:solidFill>
                <a:srgbClr val="E9D5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g3fbb6112a74_0_154"/>
            <p:cNvSpPr/>
            <p:nvPr/>
          </p:nvSpPr>
          <p:spPr>
            <a:xfrm>
              <a:off x="0" y="0"/>
              <a:ext cx="5429400" cy="304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120000" y="0"/>
                  </a:lnTo>
                  <a:lnTo>
                    <a:pt x="120000" y="120000"/>
                  </a:lnTo>
                  <a:lnTo>
                    <a:pt x="0" y="120000"/>
                  </a:lnTo>
                  <a:close/>
                </a:path>
              </a:pathLst>
            </a:custGeom>
            <a:solidFill>
              <a:srgbClr val="9333EA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g3fbb6112a74_0_154"/>
            <p:cNvSpPr txBox="1"/>
            <p:nvPr/>
          </p:nvSpPr>
          <p:spPr>
            <a:xfrm>
              <a:off x="0" y="0"/>
              <a:ext cx="5429400" cy="3048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 i="0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Apuração Assistida de </a:t>
              </a:r>
              <a:r>
                <a:rPr lang="en-US" sz="1100" b="1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Mercearia José</a:t>
              </a:r>
              <a:endParaRPr sz="1100" b="1" i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424" name="Google Shape;424;g3fbb6112a74_0_154"/>
            <p:cNvSpPr txBox="1"/>
            <p:nvPr/>
          </p:nvSpPr>
          <p:spPr>
            <a:xfrm>
              <a:off x="0" y="304800"/>
              <a:ext cx="5429400" cy="40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0" tIns="0" rIns="0" bIns="0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0">
                  <a:solidFill>
                    <a:srgbClr val="6B21A8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Crédito Apropriado = 3.000</a:t>
              </a:r>
              <a:endParaRPr sz="1100" b="0">
                <a:solidFill>
                  <a:srgbClr val="6B21A8"/>
                </a:solidFill>
                <a:latin typeface="Inter SemiBold"/>
                <a:ea typeface="Inter SemiBold"/>
                <a:cs typeface="Inter SemiBold"/>
                <a:sym typeface="Inter SemiBold"/>
              </a:endParaRPr>
            </a:p>
          </p:txBody>
        </p:sp>
      </p:grpSp>
      <p:grpSp>
        <p:nvGrpSpPr>
          <p:cNvPr id="425" name="Google Shape;425;g3fbb6112a74_0_154"/>
          <p:cNvGrpSpPr/>
          <p:nvPr/>
        </p:nvGrpSpPr>
        <p:grpSpPr>
          <a:xfrm>
            <a:off x="6381750" y="4238625"/>
            <a:ext cx="5429400" cy="714300"/>
            <a:chOff x="0" y="0"/>
            <a:chExt cx="5429400" cy="714300"/>
          </a:xfrm>
        </p:grpSpPr>
        <p:sp>
          <p:nvSpPr>
            <p:cNvPr id="426" name="Google Shape;426;g3fbb6112a74_0_154"/>
            <p:cNvSpPr/>
            <p:nvPr/>
          </p:nvSpPr>
          <p:spPr>
            <a:xfrm>
              <a:off x="0" y="0"/>
              <a:ext cx="5429400" cy="714300"/>
            </a:xfrm>
            <a:prstGeom prst="roundRect">
              <a:avLst>
                <a:gd name="adj" fmla="val 10666"/>
              </a:avLst>
            </a:prstGeom>
            <a:solidFill>
              <a:srgbClr val="F0FDF4"/>
            </a:solidFill>
            <a:ln w="9525" cap="flat" cmpd="sng">
              <a:solidFill>
                <a:srgbClr val="BBF7D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g3fbb6112a74_0_154"/>
            <p:cNvSpPr/>
            <p:nvPr/>
          </p:nvSpPr>
          <p:spPr>
            <a:xfrm>
              <a:off x="0" y="0"/>
              <a:ext cx="5429400" cy="304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120000" y="0"/>
                  </a:lnTo>
                  <a:lnTo>
                    <a:pt x="120000" y="120000"/>
                  </a:lnTo>
                  <a:lnTo>
                    <a:pt x="0" y="120000"/>
                  </a:lnTo>
                  <a:close/>
                </a:path>
              </a:pathLst>
            </a:custGeom>
            <a:solidFill>
              <a:srgbClr val="16A34A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g3fbb6112a74_0_154"/>
            <p:cNvSpPr txBox="1"/>
            <p:nvPr/>
          </p:nvSpPr>
          <p:spPr>
            <a:xfrm>
              <a:off x="0" y="0"/>
              <a:ext cx="5429400" cy="3048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 i="0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Apuração Assistida de </a:t>
              </a:r>
              <a:r>
                <a:rPr lang="en-US" sz="1100" b="1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Rede Mix</a:t>
              </a:r>
              <a:endParaRPr sz="1100" b="1" i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429" name="Google Shape;429;g3fbb6112a74_0_154"/>
            <p:cNvSpPr txBox="1"/>
            <p:nvPr/>
          </p:nvSpPr>
          <p:spPr>
            <a:xfrm>
              <a:off x="0" y="304800"/>
              <a:ext cx="5429400" cy="40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0" tIns="0" rIns="0" bIns="0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0">
                  <a:solidFill>
                    <a:srgbClr val="15803D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Crédito Apropriado = 500</a:t>
              </a:r>
              <a:endParaRPr sz="1100" b="0">
                <a:solidFill>
                  <a:srgbClr val="15803D"/>
                </a:solidFill>
                <a:latin typeface="Inter SemiBold"/>
                <a:ea typeface="Inter SemiBold"/>
                <a:cs typeface="Inter SemiBold"/>
                <a:sym typeface="Inter SemiBold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15803D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Resta: 3.500,00</a:t>
              </a:r>
              <a:endParaRPr sz="1100">
                <a:solidFill>
                  <a:srgbClr val="15803D"/>
                </a:solidFill>
                <a:latin typeface="Inter SemiBold"/>
                <a:ea typeface="Inter SemiBold"/>
                <a:cs typeface="Inter SemiBold"/>
                <a:sym typeface="Inter SemiBold"/>
              </a:endParaRPr>
            </a:p>
          </p:txBody>
        </p:sp>
      </p:grpSp>
      <p:grpSp>
        <p:nvGrpSpPr>
          <p:cNvPr id="430" name="Google Shape;430;g3fbb6112a74_0_154"/>
          <p:cNvGrpSpPr/>
          <p:nvPr/>
        </p:nvGrpSpPr>
        <p:grpSpPr>
          <a:xfrm>
            <a:off x="6381750" y="5095875"/>
            <a:ext cx="5429400" cy="714300"/>
            <a:chOff x="0" y="0"/>
            <a:chExt cx="5429400" cy="714300"/>
          </a:xfrm>
        </p:grpSpPr>
        <p:sp>
          <p:nvSpPr>
            <p:cNvPr id="431" name="Google Shape;431;g3fbb6112a74_0_154"/>
            <p:cNvSpPr/>
            <p:nvPr/>
          </p:nvSpPr>
          <p:spPr>
            <a:xfrm>
              <a:off x="0" y="0"/>
              <a:ext cx="5429400" cy="714300"/>
            </a:xfrm>
            <a:prstGeom prst="roundRect">
              <a:avLst>
                <a:gd name="adj" fmla="val 10666"/>
              </a:avLst>
            </a:prstGeom>
            <a:solidFill>
              <a:srgbClr val="FFF7ED"/>
            </a:solidFill>
            <a:ln w="9525" cap="flat" cmpd="sng">
              <a:solidFill>
                <a:srgbClr val="FFEDD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g3fbb6112a74_0_154"/>
            <p:cNvSpPr/>
            <p:nvPr/>
          </p:nvSpPr>
          <p:spPr>
            <a:xfrm>
              <a:off x="0" y="0"/>
              <a:ext cx="5429400" cy="304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120000" y="0"/>
                  </a:lnTo>
                  <a:lnTo>
                    <a:pt x="120000" y="120000"/>
                  </a:lnTo>
                  <a:lnTo>
                    <a:pt x="0" y="120000"/>
                  </a:lnTo>
                  <a:close/>
                </a:path>
              </a:pathLst>
            </a:custGeom>
            <a:solidFill>
              <a:srgbClr val="EA580C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g3fbb6112a74_0_154"/>
            <p:cNvSpPr txBox="1"/>
            <p:nvPr/>
          </p:nvSpPr>
          <p:spPr>
            <a:xfrm>
              <a:off x="0" y="0"/>
              <a:ext cx="5429400" cy="3048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 i="0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Apuração Assistida de </a:t>
              </a:r>
              <a:r>
                <a:rPr lang="en-US" sz="1100" b="1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Atacarejo Mega</a:t>
              </a:r>
              <a:endParaRPr sz="1100" b="1" i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434" name="Google Shape;434;g3fbb6112a74_0_154"/>
            <p:cNvSpPr txBox="1"/>
            <p:nvPr/>
          </p:nvSpPr>
          <p:spPr>
            <a:xfrm>
              <a:off x="0" y="304800"/>
              <a:ext cx="5429400" cy="40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0" tIns="0" rIns="0" bIns="0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0">
                  <a:solidFill>
                    <a:srgbClr val="C2410C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Crédito Apropriado = 0,00</a:t>
              </a:r>
              <a:endParaRPr sz="1100" b="0">
                <a:solidFill>
                  <a:srgbClr val="C2410C"/>
                </a:solidFill>
                <a:latin typeface="Inter SemiBold"/>
                <a:ea typeface="Inter SemiBold"/>
                <a:cs typeface="Inter SemiBold"/>
                <a:sym typeface="Inter SemiBold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C2410C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Resta: 2.000,00</a:t>
              </a:r>
              <a:endParaRPr sz="1100">
                <a:solidFill>
                  <a:srgbClr val="C2410C"/>
                </a:solidFill>
                <a:latin typeface="Inter SemiBold"/>
                <a:ea typeface="Inter SemiBold"/>
                <a:cs typeface="Inter SemiBold"/>
                <a:sym typeface="Inter SemiBold"/>
              </a:endParaRPr>
            </a:p>
          </p:txBody>
        </p:sp>
      </p:grpSp>
      <p:graphicFrame>
        <p:nvGraphicFramePr>
          <p:cNvPr id="435" name="Google Shape;435;g3fbb6112a74_0_154"/>
          <p:cNvGraphicFramePr/>
          <p:nvPr/>
        </p:nvGraphicFramePr>
        <p:xfrm>
          <a:off x="381000" y="619125"/>
          <a:ext cx="5429250" cy="2238375"/>
        </p:xfrm>
        <a:graphic>
          <a:graphicData uri="http://schemas.openxmlformats.org/drawingml/2006/table">
            <a:tbl>
              <a:tblPr>
                <a:noFill/>
                <a:tableStyleId>{D008086D-55C0-40C3-9777-C1DC1986E1C0}</a:tableStyleId>
              </a:tblPr>
              <a:tblGrid>
                <a:gridCol w="1085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451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1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NF</a:t>
                      </a:r>
                      <a:endParaRPr sz="1050" b="1">
                        <a:solidFill>
                          <a:srgbClr val="FFFFFF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114300" marR="0" marT="0" marB="0">
                    <a:lnL w="9525" cap="flat" cmpd="sng">
                      <a:solidFill>
                        <a:srgbClr val="CBD5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BD5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BD5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1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Data autorização</a:t>
                      </a:r>
                      <a:endParaRPr sz="1050" b="1">
                        <a:solidFill>
                          <a:srgbClr val="FFFFFF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114300" marR="0" marT="0" marB="0">
                    <a:lnL w="9525" cap="flat" cmpd="sng">
                      <a:solidFill>
                        <a:srgbClr val="CBD5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BD5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BD5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1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Ordem de Recepção</a:t>
                      </a:r>
                      <a:endParaRPr sz="1050" b="1">
                        <a:solidFill>
                          <a:srgbClr val="FFFFFF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114300" marR="0" marT="0" marB="0">
                    <a:lnL w="9525" cap="flat" cmpd="sng">
                      <a:solidFill>
                        <a:srgbClr val="CBD5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BD5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BD5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1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vCBS</a:t>
                      </a:r>
                      <a:endParaRPr sz="1050" b="1">
                        <a:solidFill>
                          <a:srgbClr val="FFFFFF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114300" marR="0" marT="0" marB="0">
                    <a:lnL w="9525" cap="flat" cmpd="sng">
                      <a:solidFill>
                        <a:srgbClr val="CBD5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BD5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BD5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1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Adquirente</a:t>
                      </a:r>
                      <a:endParaRPr sz="1050" b="1">
                        <a:solidFill>
                          <a:srgbClr val="FFFFFF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114300" marR="0" marT="0" marB="0">
                    <a:lnL w="9525" cap="flat" cmpd="sng">
                      <a:solidFill>
                        <a:srgbClr val="CBD5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BD5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BD5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3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3341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123</a:t>
                      </a:r>
                      <a:endParaRPr sz="1100" b="0">
                        <a:solidFill>
                          <a:srgbClr val="334155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114300" marR="0" marT="0" marB="0">
                    <a:lnL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3341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12:10:00</a:t>
                      </a:r>
                      <a:endParaRPr sz="1100" b="0">
                        <a:solidFill>
                          <a:srgbClr val="334155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114300" marR="0" marT="0" marB="0">
                    <a:lnL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3341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1º</a:t>
                      </a:r>
                      <a:endParaRPr sz="1100" b="0">
                        <a:solidFill>
                          <a:srgbClr val="334155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114300" marR="0" marT="0" marB="0">
                    <a:lnL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3341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1.000</a:t>
                      </a:r>
                      <a:endParaRPr sz="1100" b="0">
                        <a:solidFill>
                          <a:srgbClr val="334155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114300" marR="0" marT="0" marB="0">
                    <a:lnL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rgbClr val="3341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Rede X Atacado</a:t>
                      </a:r>
                      <a:endParaRPr sz="1100" b="0">
                        <a:solidFill>
                          <a:srgbClr val="334155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114300" marR="0" marT="0" marB="0">
                    <a:lnL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3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rgbClr val="3341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126</a:t>
                      </a:r>
                      <a:endParaRPr sz="1100" b="0">
                        <a:solidFill>
                          <a:srgbClr val="334155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114300" marR="0" marT="0" marB="0">
                    <a:lnL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3341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12:50:00</a:t>
                      </a:r>
                      <a:endParaRPr sz="1100" b="0">
                        <a:solidFill>
                          <a:srgbClr val="334155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114300" marR="0" marT="0" marB="0">
                    <a:lnL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3341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2º</a:t>
                      </a:r>
                      <a:endParaRPr sz="1100" b="0">
                        <a:solidFill>
                          <a:srgbClr val="334155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114300" marR="0" marT="0" marB="0">
                    <a:lnL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3341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2.000</a:t>
                      </a:r>
                      <a:endParaRPr sz="1100" b="0">
                        <a:solidFill>
                          <a:srgbClr val="334155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114300" marR="0" marT="0" marB="0">
                    <a:lnL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rgbClr val="3341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Atacarejo Mega</a:t>
                      </a:r>
                      <a:endParaRPr sz="1100" b="0">
                        <a:solidFill>
                          <a:srgbClr val="334155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114300" marR="0" marT="0" marB="0">
                    <a:lnL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3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rgbClr val="3341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124</a:t>
                      </a:r>
                      <a:endParaRPr sz="1100" b="0">
                        <a:solidFill>
                          <a:srgbClr val="334155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114300" marR="0" marT="0" marB="0">
                    <a:lnL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3341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12:30:00</a:t>
                      </a:r>
                      <a:endParaRPr sz="1100" b="0">
                        <a:solidFill>
                          <a:srgbClr val="334155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114300" marR="0" marT="0" marB="0">
                    <a:lnL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3341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3º</a:t>
                      </a:r>
                      <a:endParaRPr sz="1100" b="0">
                        <a:solidFill>
                          <a:srgbClr val="334155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114300" marR="0" marT="0" marB="0">
                    <a:lnL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3341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3.000</a:t>
                      </a:r>
                      <a:endParaRPr sz="1100" b="0">
                        <a:solidFill>
                          <a:srgbClr val="334155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114300" marR="0" marT="0" marB="0">
                    <a:lnL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rgbClr val="3341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Mercearia José</a:t>
                      </a:r>
                      <a:endParaRPr sz="1100" b="0">
                        <a:solidFill>
                          <a:srgbClr val="334155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114300" marR="0" marT="0" marB="0">
                    <a:lnL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32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rgbClr val="3341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125</a:t>
                      </a:r>
                      <a:endParaRPr sz="1100" b="0">
                        <a:solidFill>
                          <a:srgbClr val="334155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114300" marR="0" marT="0" marB="0">
                    <a:lnL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3341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12:40:00</a:t>
                      </a:r>
                      <a:endParaRPr sz="1100" b="0">
                        <a:solidFill>
                          <a:srgbClr val="334155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114300" marR="0" marT="0" marB="0">
                    <a:lnL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3341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4º</a:t>
                      </a:r>
                      <a:endParaRPr sz="1100" b="0">
                        <a:solidFill>
                          <a:srgbClr val="334155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114300" marR="0" marT="0" marB="0">
                    <a:lnL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3341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4.000</a:t>
                      </a:r>
                      <a:endParaRPr sz="1100" b="0">
                        <a:solidFill>
                          <a:srgbClr val="334155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114300" marR="0" marT="0" marB="0">
                    <a:lnL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rgbClr val="3341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Rede Mix </a:t>
                      </a:r>
                      <a:endParaRPr sz="1100" b="0">
                        <a:solidFill>
                          <a:srgbClr val="334155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114300" marR="0" marT="0" marB="0">
                    <a:lnL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436" name="Google Shape;436;g3fbb6112a74_0_154"/>
          <p:cNvGraphicFramePr/>
          <p:nvPr/>
        </p:nvGraphicFramePr>
        <p:xfrm>
          <a:off x="381000" y="3667125"/>
          <a:ext cx="5429250" cy="2238375"/>
        </p:xfrm>
        <a:graphic>
          <a:graphicData uri="http://schemas.openxmlformats.org/drawingml/2006/table">
            <a:tbl>
              <a:tblPr>
                <a:noFill/>
                <a:tableStyleId>{D008086D-55C0-40C3-9777-C1DC1986E1C0}</a:tableStyleId>
              </a:tblPr>
              <a:tblGrid>
                <a:gridCol w="1085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451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1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NF</a:t>
                      </a:r>
                      <a:endParaRPr sz="1050" b="1">
                        <a:solidFill>
                          <a:srgbClr val="FFFFFF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114300" marR="0" marT="0" marB="0">
                    <a:lnL w="9525" cap="flat" cmpd="sng">
                      <a:solidFill>
                        <a:srgbClr val="CBD5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BD5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BD5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1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Data autorização</a:t>
                      </a:r>
                      <a:endParaRPr sz="1050" b="1">
                        <a:solidFill>
                          <a:srgbClr val="FFFFFF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114300" marR="0" marT="0" marB="0">
                    <a:lnL w="9525" cap="flat" cmpd="sng">
                      <a:solidFill>
                        <a:srgbClr val="CBD5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BD5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BD5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1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Ordem de Autorização</a:t>
                      </a:r>
                      <a:endParaRPr sz="1050" b="1">
                        <a:solidFill>
                          <a:srgbClr val="FFFFFF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114300" marR="0" marT="0" marB="0">
                    <a:lnL w="9525" cap="flat" cmpd="sng">
                      <a:solidFill>
                        <a:srgbClr val="CBD5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BD5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BD5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1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vCBS</a:t>
                      </a:r>
                      <a:endParaRPr sz="1050" b="1">
                        <a:solidFill>
                          <a:srgbClr val="FFFFFF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114300" marR="0" marT="0" marB="0">
                    <a:lnL w="9525" cap="flat" cmpd="sng">
                      <a:solidFill>
                        <a:srgbClr val="CBD5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BD5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BD5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1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Adquirente</a:t>
                      </a:r>
                      <a:endParaRPr sz="1050" b="1">
                        <a:solidFill>
                          <a:srgbClr val="FFFFFF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114300" marR="0" marT="0" marB="0">
                    <a:lnL w="9525" cap="flat" cmpd="sng">
                      <a:solidFill>
                        <a:srgbClr val="CBD5E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BD5E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BD5E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3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3341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123</a:t>
                      </a:r>
                      <a:endParaRPr sz="1100" b="0">
                        <a:solidFill>
                          <a:srgbClr val="334155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114300" marR="0" marT="0" marB="0">
                    <a:lnL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3341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12:10:00</a:t>
                      </a:r>
                      <a:endParaRPr sz="1100" b="0">
                        <a:solidFill>
                          <a:srgbClr val="334155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114300" marR="0" marT="0" marB="0">
                    <a:lnL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3341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1º</a:t>
                      </a:r>
                      <a:endParaRPr sz="1100" b="0">
                        <a:solidFill>
                          <a:srgbClr val="334155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114300" marR="0" marT="0" marB="0">
                    <a:lnL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3341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1.000</a:t>
                      </a:r>
                      <a:endParaRPr sz="1100" b="0">
                        <a:solidFill>
                          <a:srgbClr val="334155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114300" marR="0" marT="0" marB="0">
                    <a:lnL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>
                          <a:solidFill>
                            <a:srgbClr val="3341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Rede X Atacado</a:t>
                      </a:r>
                      <a:endParaRPr sz="1100" b="0">
                        <a:solidFill>
                          <a:srgbClr val="334155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114300" marR="0" marT="0" marB="0">
                    <a:lnL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3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rgbClr val="3341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124</a:t>
                      </a:r>
                      <a:endParaRPr sz="1100" b="0">
                        <a:solidFill>
                          <a:srgbClr val="334155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114300" marR="0" marT="0" marB="0">
                    <a:lnL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3341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12:30:00</a:t>
                      </a:r>
                      <a:endParaRPr sz="1100" b="0">
                        <a:solidFill>
                          <a:srgbClr val="334155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114300" marR="0" marT="0" marB="0">
                    <a:lnL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3341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2º</a:t>
                      </a:r>
                      <a:endParaRPr sz="1100" b="0">
                        <a:solidFill>
                          <a:srgbClr val="334155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114300" marR="0" marT="0" marB="0">
                    <a:lnL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3341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3.000</a:t>
                      </a:r>
                      <a:endParaRPr sz="1100" b="0">
                        <a:solidFill>
                          <a:srgbClr val="334155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114300" marR="0" marT="0" marB="0">
                    <a:lnL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rgbClr val="3341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Mercearia José</a:t>
                      </a:r>
                      <a:endParaRPr sz="1100">
                        <a:solidFill>
                          <a:srgbClr val="334155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114300" marR="0" marT="0" marB="0">
                    <a:lnL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3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rgbClr val="3341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125</a:t>
                      </a:r>
                      <a:endParaRPr sz="1100" b="0">
                        <a:solidFill>
                          <a:srgbClr val="334155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114300" marR="0" marT="0" marB="0">
                    <a:lnL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3341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12:40:00</a:t>
                      </a:r>
                      <a:endParaRPr sz="1100" b="0">
                        <a:solidFill>
                          <a:srgbClr val="334155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114300" marR="0" marT="0" marB="0">
                    <a:lnL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3341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3º</a:t>
                      </a:r>
                      <a:endParaRPr sz="1100" b="0">
                        <a:solidFill>
                          <a:srgbClr val="334155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114300" marR="0" marT="0" marB="0">
                    <a:lnL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3341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4.000</a:t>
                      </a:r>
                      <a:endParaRPr sz="1100" b="0">
                        <a:solidFill>
                          <a:srgbClr val="334155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114300" marR="0" marT="0" marB="0">
                    <a:lnL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rgbClr val="3341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Rede Mix </a:t>
                      </a:r>
                      <a:endParaRPr sz="1100">
                        <a:solidFill>
                          <a:srgbClr val="334155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114300" marR="0" marT="0" marB="0">
                    <a:lnL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32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rgbClr val="3341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126</a:t>
                      </a:r>
                      <a:endParaRPr sz="1100" b="0">
                        <a:solidFill>
                          <a:srgbClr val="334155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114300" marR="0" marT="0" marB="0">
                    <a:lnL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3341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12:50:00</a:t>
                      </a:r>
                      <a:endParaRPr sz="1100" b="0">
                        <a:solidFill>
                          <a:srgbClr val="334155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114300" marR="0" marT="0" marB="0">
                    <a:lnL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3341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4º</a:t>
                      </a:r>
                      <a:endParaRPr sz="1100" b="0">
                        <a:solidFill>
                          <a:srgbClr val="334155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114300" marR="0" marT="0" marB="0">
                    <a:lnL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3341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2.000</a:t>
                      </a:r>
                      <a:endParaRPr sz="1100" b="0">
                        <a:solidFill>
                          <a:srgbClr val="334155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114300" marR="0" marT="0" marB="0">
                    <a:lnL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rgbClr val="3341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Atacarejo Mega</a:t>
                      </a:r>
                      <a:endParaRPr sz="1100">
                        <a:solidFill>
                          <a:srgbClr val="334155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114300" marR="0" marT="0" marB="0">
                    <a:lnL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2E8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1" name="Google Shape;441;g3fbb6112a74_0_243"/>
          <p:cNvGrpSpPr/>
          <p:nvPr/>
        </p:nvGrpSpPr>
        <p:grpSpPr>
          <a:xfrm>
            <a:off x="0" y="0"/>
            <a:ext cx="12192000" cy="838200"/>
            <a:chOff x="0" y="0"/>
            <a:chExt cx="12192000" cy="838200"/>
          </a:xfrm>
        </p:grpSpPr>
        <p:sp>
          <p:nvSpPr>
            <p:cNvPr id="442" name="Google Shape;442;g3fbb6112a74_0_243"/>
            <p:cNvSpPr/>
            <p:nvPr/>
          </p:nvSpPr>
          <p:spPr>
            <a:xfrm>
              <a:off x="0" y="0"/>
              <a:ext cx="12192000" cy="8382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443" name="Google Shape;443;g3fbb6112a74_0_243"/>
            <p:cNvCxnSpPr/>
            <p:nvPr/>
          </p:nvCxnSpPr>
          <p:spPr>
            <a:xfrm>
              <a:off x="0" y="838200"/>
              <a:ext cx="12192000" cy="0"/>
            </a:xfrm>
            <a:prstGeom prst="straightConnector1">
              <a:avLst/>
            </a:prstGeom>
            <a:solidFill>
              <a:srgbClr val="FFFFFF"/>
            </a:solidFill>
            <a:ln w="9525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444" name="Google Shape;444;g3fbb6112a74_0_243"/>
            <p:cNvSpPr/>
            <p:nvPr/>
          </p:nvSpPr>
          <p:spPr>
            <a:xfrm>
              <a:off x="476250" y="228600"/>
              <a:ext cx="57300" cy="381000"/>
            </a:xfrm>
            <a:prstGeom prst="roundRect">
              <a:avLst>
                <a:gd name="adj" fmla="val 50000"/>
              </a:avLst>
            </a:prstGeom>
            <a:solidFill>
              <a:srgbClr val="2563EB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g3fbb6112a74_0_243"/>
            <p:cNvSpPr txBox="1"/>
            <p:nvPr/>
          </p:nvSpPr>
          <p:spPr>
            <a:xfrm>
              <a:off x="685800" y="133350"/>
              <a:ext cx="109539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200" b="1">
                  <a:solidFill>
                    <a:srgbClr val="1F2F55"/>
                  </a:solidFill>
                  <a:latin typeface="Cambria"/>
                  <a:ea typeface="Cambria"/>
                  <a:cs typeface="Cambria"/>
                  <a:sym typeface="Cambria"/>
                </a:rPr>
                <a:t>Pagamentos Não Utilizados</a:t>
              </a:r>
              <a:endParaRPr sz="2200" b="1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rgbClr val="1F2F55"/>
                  </a:solidFill>
                  <a:latin typeface="Cambria"/>
                  <a:ea typeface="Cambria"/>
                  <a:cs typeface="Cambria"/>
                  <a:sym typeface="Cambria"/>
                </a:rPr>
                <a:t>Regras de transferência e prazos de liquidação</a:t>
              </a:r>
              <a:endParaRPr sz="1100" b="0">
                <a:solidFill>
                  <a:srgbClr val="64748B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446" name="Google Shape;446;g3fbb6112a74_0_243"/>
          <p:cNvGrpSpPr/>
          <p:nvPr/>
        </p:nvGrpSpPr>
        <p:grpSpPr>
          <a:xfrm>
            <a:off x="762000" y="1333500"/>
            <a:ext cx="3429000" cy="4762500"/>
            <a:chOff x="0" y="0"/>
            <a:chExt cx="3429000" cy="4762500"/>
          </a:xfrm>
        </p:grpSpPr>
        <p:sp>
          <p:nvSpPr>
            <p:cNvPr id="447" name="Google Shape;447;g3fbb6112a74_0_243"/>
            <p:cNvSpPr/>
            <p:nvPr/>
          </p:nvSpPr>
          <p:spPr>
            <a:xfrm>
              <a:off x="0" y="0"/>
              <a:ext cx="3429000" cy="4762500"/>
            </a:xfrm>
            <a:prstGeom prst="roundRect">
              <a:avLst>
                <a:gd name="adj" fmla="val 4444"/>
              </a:avLst>
            </a:prstGeom>
            <a:solidFill>
              <a:srgbClr val="FFFFFF"/>
            </a:solidFill>
            <a:ln w="14300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g3fbb6112a74_0_243"/>
            <p:cNvSpPr/>
            <p:nvPr/>
          </p:nvSpPr>
          <p:spPr>
            <a:xfrm>
              <a:off x="0" y="0"/>
              <a:ext cx="3429000" cy="1047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7455"/>
                  </a:moveTo>
                  <a:cubicBezTo>
                    <a:pt x="0" y="7814"/>
                    <a:pt x="2388" y="0"/>
                    <a:pt x="5333" y="0"/>
                  </a:cubicBezTo>
                  <a:lnTo>
                    <a:pt x="114667" y="0"/>
                  </a:lnTo>
                  <a:cubicBezTo>
                    <a:pt x="117612" y="0"/>
                    <a:pt x="120000" y="7814"/>
                    <a:pt x="120000" y="17455"/>
                  </a:cubicBezTo>
                  <a:lnTo>
                    <a:pt x="120000" y="120000"/>
                  </a:lnTo>
                  <a:lnTo>
                    <a:pt x="0" y="120000"/>
                  </a:lnTo>
                  <a:close/>
                </a:path>
              </a:pathLst>
            </a:custGeom>
            <a:solidFill>
              <a:srgbClr val="1E40A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g3fbb6112a74_0_243"/>
            <p:cNvSpPr txBox="1"/>
            <p:nvPr/>
          </p:nvSpPr>
          <p:spPr>
            <a:xfrm>
              <a:off x="228600" y="152400"/>
              <a:ext cx="2971800" cy="743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Valor não utilizado de Pagamento pelo Contribuinte</a:t>
              </a:r>
              <a:endParaRPr sz="1400" b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450" name="Google Shape;450;g3fbb6112a74_0_243"/>
            <p:cNvSpPr txBox="1"/>
            <p:nvPr/>
          </p:nvSpPr>
          <p:spPr>
            <a:xfrm>
              <a:off x="228600" y="1276350"/>
              <a:ext cx="2971800" cy="142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900"/>
                </a:spcAft>
                <a:buNone/>
              </a:pPr>
              <a:r>
                <a:rPr lang="en-US" sz="1150" b="0">
                  <a:solidFill>
                    <a:srgbClr val="334155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Se o saldo do Pcont for decorrente </a:t>
              </a:r>
              <a:r>
                <a:rPr lang="en-US" sz="1150">
                  <a:solidFill>
                    <a:srgbClr val="334155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de aquisições geradoras de crédito</a:t>
              </a:r>
              <a:endParaRPr sz="1150" b="0">
                <a:solidFill>
                  <a:srgbClr val="334155"/>
                </a:solidFill>
                <a:latin typeface="Inter Medium"/>
                <a:ea typeface="Inter Medium"/>
                <a:cs typeface="Inter Medium"/>
                <a:sym typeface="Inter Medium"/>
              </a:endParaRPr>
            </a:p>
          </p:txBody>
        </p:sp>
        <p:grpSp>
          <p:nvGrpSpPr>
            <p:cNvPr id="451" name="Google Shape;451;g3fbb6112a74_0_243"/>
            <p:cNvGrpSpPr/>
            <p:nvPr/>
          </p:nvGrpSpPr>
          <p:grpSpPr>
            <a:xfrm>
              <a:off x="228600" y="2381250"/>
              <a:ext cx="2971800" cy="952500"/>
              <a:chOff x="0" y="0"/>
              <a:chExt cx="2971800" cy="952500"/>
            </a:xfrm>
          </p:grpSpPr>
          <p:sp>
            <p:nvSpPr>
              <p:cNvPr id="452" name="Google Shape;452;g3fbb6112a74_0_243"/>
              <p:cNvSpPr/>
              <p:nvPr/>
            </p:nvSpPr>
            <p:spPr>
              <a:xfrm>
                <a:off x="0" y="0"/>
                <a:ext cx="2971800" cy="952500"/>
              </a:xfrm>
              <a:prstGeom prst="roundRect">
                <a:avLst>
                  <a:gd name="adj" fmla="val 12000"/>
                </a:avLst>
              </a:prstGeom>
              <a:solidFill>
                <a:srgbClr val="EFF6FF"/>
              </a:solidFill>
              <a:ln w="9525" cap="flat" cmpd="sng">
                <a:solidFill>
                  <a:srgbClr val="BFDBF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3" name="Google Shape;453;g3fbb6112a74_0_243"/>
              <p:cNvSpPr txBox="1"/>
              <p:nvPr/>
            </p:nvSpPr>
            <p:spPr>
              <a:xfrm>
                <a:off x="152400" y="143510"/>
                <a:ext cx="381000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 dirty="0">
                  <a:solidFill>
                    <a:srgbClr val="2563EB"/>
                  </a:solidFill>
                  <a:latin typeface="Material Icons"/>
                  <a:ea typeface="Material Icons"/>
                  <a:cs typeface="Material Icons"/>
                  <a:sym typeface="Material Icons"/>
                </a:endParaRPr>
              </a:p>
            </p:txBody>
          </p:sp>
          <p:sp>
            <p:nvSpPr>
              <p:cNvPr id="454" name="Google Shape;454;g3fbb6112a74_0_243"/>
              <p:cNvSpPr txBox="1"/>
              <p:nvPr/>
            </p:nvSpPr>
            <p:spPr>
              <a:xfrm>
                <a:off x="609600" y="114300"/>
                <a:ext cx="2209800" cy="72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300"/>
                  </a:spcAft>
                  <a:buNone/>
                </a:pPr>
                <a:r>
                  <a:rPr lang="en-US" sz="900">
                    <a:solidFill>
                      <a:srgbClr val="64748B"/>
                    </a:solidFill>
                    <a:latin typeface="Inter SemiBold"/>
                    <a:ea typeface="Inter SemiBold"/>
                    <a:cs typeface="Inter SemiBold"/>
                    <a:sym typeface="Inter SemiBold"/>
                  </a:rPr>
                  <a:t>SALDO É TRANSPORTADO PARA APURAÇÃO SEGUINTE OU TEM PEDIDO DE RESSARCIMENTO</a:t>
                </a:r>
                <a:r>
                  <a:rPr lang="en-US" sz="1050" b="1">
                    <a:solidFill>
                      <a:srgbClr val="1E3A8A"/>
                    </a:solidFill>
                    <a:latin typeface="Inter"/>
                    <a:ea typeface="Inter"/>
                    <a:cs typeface="Inter"/>
                    <a:sym typeface="Inter"/>
                  </a:rPr>
                  <a:t>.</a:t>
                </a:r>
                <a:endParaRPr sz="1050" b="1">
                  <a:solidFill>
                    <a:srgbClr val="1E3A8A"/>
                  </a:solidFill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</p:grpSp>
      </p:grpSp>
      <p:grpSp>
        <p:nvGrpSpPr>
          <p:cNvPr id="455" name="Google Shape;455;g3fbb6112a74_0_243"/>
          <p:cNvGrpSpPr/>
          <p:nvPr/>
        </p:nvGrpSpPr>
        <p:grpSpPr>
          <a:xfrm>
            <a:off x="4381500" y="1333500"/>
            <a:ext cx="3429000" cy="4762500"/>
            <a:chOff x="0" y="0"/>
            <a:chExt cx="3429000" cy="4762500"/>
          </a:xfrm>
        </p:grpSpPr>
        <p:sp>
          <p:nvSpPr>
            <p:cNvPr id="456" name="Google Shape;456;g3fbb6112a74_0_243"/>
            <p:cNvSpPr/>
            <p:nvPr/>
          </p:nvSpPr>
          <p:spPr>
            <a:xfrm>
              <a:off x="0" y="0"/>
              <a:ext cx="3429000" cy="4762500"/>
            </a:xfrm>
            <a:prstGeom prst="roundRect">
              <a:avLst>
                <a:gd name="adj" fmla="val 4444"/>
              </a:avLst>
            </a:prstGeom>
            <a:solidFill>
              <a:srgbClr val="FFFFFF"/>
            </a:solidFill>
            <a:ln w="14300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g3fbb6112a74_0_243"/>
            <p:cNvSpPr/>
            <p:nvPr/>
          </p:nvSpPr>
          <p:spPr>
            <a:xfrm>
              <a:off x="0" y="0"/>
              <a:ext cx="3429000" cy="1047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7455"/>
                  </a:moveTo>
                  <a:cubicBezTo>
                    <a:pt x="0" y="7814"/>
                    <a:pt x="2388" y="0"/>
                    <a:pt x="5333" y="0"/>
                  </a:cubicBezTo>
                  <a:lnTo>
                    <a:pt x="114667" y="0"/>
                  </a:lnTo>
                  <a:cubicBezTo>
                    <a:pt x="117612" y="0"/>
                    <a:pt x="120000" y="7814"/>
                    <a:pt x="120000" y="17455"/>
                  </a:cubicBezTo>
                  <a:lnTo>
                    <a:pt x="120000" y="120000"/>
                  </a:lnTo>
                  <a:lnTo>
                    <a:pt x="0" y="120000"/>
                  </a:lnTo>
                  <a:close/>
                </a:path>
              </a:pathLst>
            </a:custGeom>
            <a:solidFill>
              <a:srgbClr val="0284C7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g3fbb6112a74_0_243"/>
            <p:cNvSpPr txBox="1"/>
            <p:nvPr/>
          </p:nvSpPr>
          <p:spPr>
            <a:xfrm>
              <a:off x="228600" y="152400"/>
              <a:ext cx="2971800" cy="743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Recolhimento na Liquidação Financeira (split)</a:t>
              </a:r>
              <a:endParaRPr sz="1400" b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459" name="Google Shape;459;g3fbb6112a74_0_243"/>
            <p:cNvSpPr txBox="1"/>
            <p:nvPr/>
          </p:nvSpPr>
          <p:spPr>
            <a:xfrm>
              <a:off x="228600" y="1276350"/>
              <a:ext cx="2971800" cy="142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50" b="1">
                  <a:solidFill>
                    <a:srgbClr val="0F172A"/>
                  </a:solidFill>
                  <a:latin typeface="Inter"/>
                  <a:ea typeface="Inter"/>
                  <a:cs typeface="Inter"/>
                  <a:sym typeface="Inter"/>
                </a:rPr>
                <a:t>Regra geral:</a:t>
              </a:r>
              <a:endParaRPr sz="1150" b="1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0" lvl="0" indent="0" algn="l" rtl="0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rPr lang="en-US" sz="1050" b="0">
                  <a:solidFill>
                    <a:srgbClr val="64748B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Aplica-se aos valores recolhidos via split de pagamento na liquidação.</a:t>
              </a:r>
              <a:endParaRPr sz="1050" b="0">
                <a:solidFill>
                  <a:srgbClr val="64748B"/>
                </a:solidFill>
                <a:latin typeface="Inter Medium"/>
                <a:ea typeface="Inter Medium"/>
                <a:cs typeface="Inter Medium"/>
                <a:sym typeface="Inter Medium"/>
              </a:endParaRPr>
            </a:p>
          </p:txBody>
        </p:sp>
        <p:grpSp>
          <p:nvGrpSpPr>
            <p:cNvPr id="460" name="Google Shape;460;g3fbb6112a74_0_243"/>
            <p:cNvGrpSpPr/>
            <p:nvPr/>
          </p:nvGrpSpPr>
          <p:grpSpPr>
            <a:xfrm>
              <a:off x="228600" y="2381250"/>
              <a:ext cx="2971800" cy="952500"/>
              <a:chOff x="0" y="0"/>
              <a:chExt cx="2971800" cy="952500"/>
            </a:xfrm>
          </p:grpSpPr>
          <p:sp>
            <p:nvSpPr>
              <p:cNvPr id="461" name="Google Shape;461;g3fbb6112a74_0_243"/>
              <p:cNvSpPr/>
              <p:nvPr/>
            </p:nvSpPr>
            <p:spPr>
              <a:xfrm>
                <a:off x="0" y="0"/>
                <a:ext cx="2971800" cy="952500"/>
              </a:xfrm>
              <a:prstGeom prst="roundRect">
                <a:avLst>
                  <a:gd name="adj" fmla="val 12000"/>
                </a:avLst>
              </a:prstGeom>
              <a:solidFill>
                <a:srgbClr val="F0F9FF"/>
              </a:solidFill>
              <a:ln w="9525" cap="flat" cmpd="sng">
                <a:solidFill>
                  <a:srgbClr val="BAE6FD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2" name="Google Shape;462;g3fbb6112a74_0_243"/>
              <p:cNvSpPr txBox="1"/>
              <p:nvPr/>
            </p:nvSpPr>
            <p:spPr>
              <a:xfrm>
                <a:off x="152400" y="143510"/>
                <a:ext cx="381000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 dirty="0">
                  <a:solidFill>
                    <a:srgbClr val="0284C7"/>
                  </a:solidFill>
                  <a:latin typeface="Material Icons"/>
                  <a:ea typeface="Material Icons"/>
                  <a:cs typeface="Material Icons"/>
                  <a:sym typeface="Material Icons"/>
                </a:endParaRPr>
              </a:p>
            </p:txBody>
          </p:sp>
          <p:sp>
            <p:nvSpPr>
              <p:cNvPr id="463" name="Google Shape;463;g3fbb6112a74_0_243"/>
              <p:cNvSpPr txBox="1"/>
              <p:nvPr/>
            </p:nvSpPr>
            <p:spPr>
              <a:xfrm>
                <a:off x="609600" y="114300"/>
                <a:ext cx="2209800" cy="72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900" b="0">
                    <a:solidFill>
                      <a:srgbClr val="64748B"/>
                    </a:solidFill>
                    <a:latin typeface="Inter SemiBold"/>
                    <a:ea typeface="Inter SemiBold"/>
                    <a:cs typeface="Inter SemiBold"/>
                    <a:sym typeface="Inter SemiBold"/>
                  </a:rPr>
                  <a:t>PRAZO DE TRANSFERÊNCIA</a:t>
                </a:r>
                <a:endParaRPr sz="900" b="0">
                  <a:solidFill>
                    <a:srgbClr val="64748B"/>
                  </a:solidFill>
                  <a:latin typeface="Inter SemiBold"/>
                  <a:ea typeface="Inter SemiBold"/>
                  <a:cs typeface="Inter SemiBold"/>
                  <a:sym typeface="Inter SemiBold"/>
                </a:endParaRPr>
              </a:p>
              <a:p>
                <a:pPr marL="0" lvl="0" indent="0" algn="l" rtl="0">
                  <a:spcBef>
                    <a:spcPts val="300"/>
                  </a:spcBef>
                  <a:spcAft>
                    <a:spcPts val="0"/>
                  </a:spcAft>
                  <a:buNone/>
                </a:pPr>
                <a:r>
                  <a:rPr lang="en-US" sz="1050" b="1">
                    <a:solidFill>
                      <a:srgbClr val="0369A1"/>
                    </a:solidFill>
                    <a:latin typeface="Inter"/>
                    <a:ea typeface="Inter"/>
                    <a:cs typeface="Inter"/>
                    <a:sym typeface="Inter"/>
                  </a:rPr>
                  <a:t>Transferência em até 3 dias úteis.</a:t>
                </a:r>
                <a:endParaRPr sz="1050" b="1">
                  <a:solidFill>
                    <a:srgbClr val="0369A1"/>
                  </a:solidFill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</p:grpSp>
      </p:grpSp>
      <p:grpSp>
        <p:nvGrpSpPr>
          <p:cNvPr id="464" name="Google Shape;464;g3fbb6112a74_0_243"/>
          <p:cNvGrpSpPr/>
          <p:nvPr/>
        </p:nvGrpSpPr>
        <p:grpSpPr>
          <a:xfrm>
            <a:off x="8001000" y="1333500"/>
            <a:ext cx="3429000" cy="4762500"/>
            <a:chOff x="0" y="0"/>
            <a:chExt cx="3429000" cy="4762500"/>
          </a:xfrm>
        </p:grpSpPr>
        <p:sp>
          <p:nvSpPr>
            <p:cNvPr id="465" name="Google Shape;465;g3fbb6112a74_0_243"/>
            <p:cNvSpPr/>
            <p:nvPr/>
          </p:nvSpPr>
          <p:spPr>
            <a:xfrm>
              <a:off x="0" y="0"/>
              <a:ext cx="3429000" cy="4762500"/>
            </a:xfrm>
            <a:prstGeom prst="roundRect">
              <a:avLst>
                <a:gd name="adj" fmla="val 4444"/>
              </a:avLst>
            </a:prstGeom>
            <a:solidFill>
              <a:srgbClr val="FFFFFF"/>
            </a:solidFill>
            <a:ln w="14300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g3fbb6112a74_0_243"/>
            <p:cNvSpPr/>
            <p:nvPr/>
          </p:nvSpPr>
          <p:spPr>
            <a:xfrm>
              <a:off x="0" y="0"/>
              <a:ext cx="3429000" cy="1047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7455"/>
                  </a:moveTo>
                  <a:cubicBezTo>
                    <a:pt x="0" y="7814"/>
                    <a:pt x="2388" y="0"/>
                    <a:pt x="5333" y="0"/>
                  </a:cubicBezTo>
                  <a:lnTo>
                    <a:pt x="114667" y="0"/>
                  </a:lnTo>
                  <a:cubicBezTo>
                    <a:pt x="117612" y="0"/>
                    <a:pt x="120000" y="7814"/>
                    <a:pt x="120000" y="17455"/>
                  </a:cubicBezTo>
                  <a:lnTo>
                    <a:pt x="120000" y="120000"/>
                  </a:lnTo>
                  <a:lnTo>
                    <a:pt x="0" y="120000"/>
                  </a:lnTo>
                  <a:close/>
                </a:path>
              </a:pathLst>
            </a:custGeom>
            <a:solidFill>
              <a:srgbClr val="0D9488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g3fbb6112a74_0_243"/>
            <p:cNvSpPr txBox="1"/>
            <p:nvPr/>
          </p:nvSpPr>
          <p:spPr>
            <a:xfrm>
              <a:off x="228600" y="152400"/>
              <a:ext cx="2971800" cy="743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Recolhimento pelo Adquirente</a:t>
              </a:r>
              <a:endParaRPr sz="1400" b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468" name="Google Shape;468;g3fbb6112a74_0_243"/>
            <p:cNvSpPr txBox="1"/>
            <p:nvPr/>
          </p:nvSpPr>
          <p:spPr>
            <a:xfrm>
              <a:off x="228600" y="1276350"/>
              <a:ext cx="2971800" cy="142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50" b="1">
                  <a:solidFill>
                    <a:srgbClr val="0F172A"/>
                  </a:solidFill>
                  <a:latin typeface="Inter"/>
                  <a:ea typeface="Inter"/>
                  <a:cs typeface="Inter"/>
                  <a:sym typeface="Inter"/>
                </a:rPr>
                <a:t>Regra geral:</a:t>
              </a:r>
              <a:endParaRPr sz="1150" b="1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0" lvl="0" indent="0" algn="l" rtl="0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rPr lang="en-US" sz="1050" b="0">
                  <a:solidFill>
                    <a:srgbClr val="64748B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Aplica-se às retenções e recolhimentos diretos efetuados pelo adquirente.</a:t>
              </a:r>
              <a:endParaRPr sz="1050" b="0">
                <a:solidFill>
                  <a:srgbClr val="64748B"/>
                </a:solidFill>
                <a:latin typeface="Inter Medium"/>
                <a:ea typeface="Inter Medium"/>
                <a:cs typeface="Inter Medium"/>
                <a:sym typeface="Inter Medium"/>
              </a:endParaRPr>
            </a:p>
          </p:txBody>
        </p:sp>
        <p:grpSp>
          <p:nvGrpSpPr>
            <p:cNvPr id="469" name="Google Shape;469;g3fbb6112a74_0_243"/>
            <p:cNvGrpSpPr/>
            <p:nvPr/>
          </p:nvGrpSpPr>
          <p:grpSpPr>
            <a:xfrm>
              <a:off x="228600" y="2381250"/>
              <a:ext cx="2971800" cy="952500"/>
              <a:chOff x="0" y="0"/>
              <a:chExt cx="2971800" cy="952500"/>
            </a:xfrm>
          </p:grpSpPr>
          <p:sp>
            <p:nvSpPr>
              <p:cNvPr id="470" name="Google Shape;470;g3fbb6112a74_0_243"/>
              <p:cNvSpPr/>
              <p:nvPr/>
            </p:nvSpPr>
            <p:spPr>
              <a:xfrm>
                <a:off x="0" y="0"/>
                <a:ext cx="2971800" cy="952500"/>
              </a:xfrm>
              <a:prstGeom prst="roundRect">
                <a:avLst>
                  <a:gd name="adj" fmla="val 12000"/>
                </a:avLst>
              </a:prstGeom>
              <a:solidFill>
                <a:srgbClr val="CCFBF1"/>
              </a:solidFill>
              <a:ln w="9525" cap="flat" cmpd="sng">
                <a:solidFill>
                  <a:srgbClr val="99F6E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1" name="Google Shape;471;g3fbb6112a74_0_243"/>
              <p:cNvSpPr txBox="1"/>
              <p:nvPr/>
            </p:nvSpPr>
            <p:spPr>
              <a:xfrm>
                <a:off x="152400" y="143510"/>
                <a:ext cx="381000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 dirty="0">
                  <a:solidFill>
                    <a:srgbClr val="0D9488"/>
                  </a:solidFill>
                  <a:latin typeface="Material Icons"/>
                  <a:ea typeface="Material Icons"/>
                  <a:cs typeface="Material Icons"/>
                  <a:sym typeface="Material Icons"/>
                </a:endParaRPr>
              </a:p>
            </p:txBody>
          </p:sp>
          <p:sp>
            <p:nvSpPr>
              <p:cNvPr id="472" name="Google Shape;472;g3fbb6112a74_0_243"/>
              <p:cNvSpPr txBox="1"/>
              <p:nvPr/>
            </p:nvSpPr>
            <p:spPr>
              <a:xfrm>
                <a:off x="609600" y="114300"/>
                <a:ext cx="2209800" cy="72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900" b="0">
                    <a:solidFill>
                      <a:srgbClr val="64748B"/>
                    </a:solidFill>
                    <a:latin typeface="Inter SemiBold"/>
                    <a:ea typeface="Inter SemiBold"/>
                    <a:cs typeface="Inter SemiBold"/>
                    <a:sym typeface="Inter SemiBold"/>
                  </a:rPr>
                  <a:t>PRAZO DE TRANSFERÊNCIA</a:t>
                </a:r>
                <a:endParaRPr sz="900" b="0">
                  <a:solidFill>
                    <a:srgbClr val="64748B"/>
                  </a:solidFill>
                  <a:latin typeface="Inter SemiBold"/>
                  <a:ea typeface="Inter SemiBold"/>
                  <a:cs typeface="Inter SemiBold"/>
                  <a:sym typeface="Inter SemiBold"/>
                </a:endParaRPr>
              </a:p>
              <a:p>
                <a:pPr marL="0" lvl="0" indent="0" algn="l" rtl="0">
                  <a:spcBef>
                    <a:spcPts val="300"/>
                  </a:spcBef>
                  <a:spcAft>
                    <a:spcPts val="0"/>
                  </a:spcAft>
                  <a:buNone/>
                </a:pPr>
                <a:r>
                  <a:rPr lang="en-US" sz="1050" b="1">
                    <a:solidFill>
                      <a:srgbClr val="115E59"/>
                    </a:solidFill>
                    <a:latin typeface="Inter"/>
                    <a:ea typeface="Inter"/>
                    <a:cs typeface="Inter"/>
                    <a:sym typeface="Inter"/>
                  </a:rPr>
                  <a:t>Transferência em até 3 dias úteis.</a:t>
                </a:r>
                <a:endParaRPr sz="1050" b="1">
                  <a:solidFill>
                    <a:srgbClr val="115E59"/>
                  </a:solidFill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</p:grp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7" name="Google Shape;477;g3fbb6112a74_0_2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661083" cy="655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2" name="Google Shape;482;g3fbb6112a74_0_2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687175" cy="6257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7" name="Google Shape;487;g3fbb6112a74_0_2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887200" cy="3064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488" name="Google Shape;488;g3fbb6112a74_0_29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3369276"/>
            <a:ext cx="11887200" cy="30913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3" name="Google Shape;493;g3fbb6112a74_0_2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887198" cy="43922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8" name="Google Shape;498;g3fbb9ea18dc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887200" cy="5832800"/>
          </a:xfrm>
          <a:prstGeom prst="rect">
            <a:avLst/>
          </a:prstGeom>
          <a:noFill/>
          <a:ln>
            <a:noFill/>
          </a:ln>
        </p:spPr>
      </p:pic>
      <p:sp>
        <p:nvSpPr>
          <p:cNvPr id="499" name="Google Shape;499;g3fbb9ea18dc_0_0"/>
          <p:cNvSpPr/>
          <p:nvPr/>
        </p:nvSpPr>
        <p:spPr>
          <a:xfrm>
            <a:off x="5389325" y="4813125"/>
            <a:ext cx="3288000" cy="12525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0" name="Google Shape;500;g3fbb9ea18dc_0_0"/>
          <p:cNvSpPr txBox="1"/>
          <p:nvPr/>
        </p:nvSpPr>
        <p:spPr>
          <a:xfrm>
            <a:off x="5686825" y="5001025"/>
            <a:ext cx="2724300" cy="8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Créditos aguardando extinção</a:t>
            </a:r>
            <a:endParaRPr/>
          </a:p>
        </p:txBody>
      </p:sp>
      <p:cxnSp>
        <p:nvCxnSpPr>
          <p:cNvPr id="501" name="Google Shape;501;g3fbb9ea18dc_0_0"/>
          <p:cNvCxnSpPr>
            <a:stCxn id="499" idx="0"/>
          </p:cNvCxnSpPr>
          <p:nvPr/>
        </p:nvCxnSpPr>
        <p:spPr>
          <a:xfrm rot="-5400000">
            <a:off x="7135175" y="3317775"/>
            <a:ext cx="1393500" cy="1597200"/>
          </a:xfrm>
          <a:prstGeom prst="bentConnector2">
            <a:avLst/>
          </a:prstGeom>
          <a:noFill/>
          <a:ln w="76200" cap="flat" cmpd="sng">
            <a:solidFill>
              <a:srgbClr val="FF0000"/>
            </a:solidFill>
            <a:prstDash val="solid"/>
            <a:round/>
            <a:headEnd type="none" w="med" len="med"/>
            <a:tailEnd type="stealth" w="med" len="med"/>
          </a:ln>
        </p:spPr>
      </p:cxn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6" name="Google Shape;506;g3fbb9ea18dc_0_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887200" cy="5188922"/>
          </a:xfrm>
          <a:prstGeom prst="rect">
            <a:avLst/>
          </a:prstGeom>
          <a:noFill/>
          <a:ln>
            <a:noFill/>
          </a:ln>
        </p:spPr>
      </p:pic>
      <p:sp>
        <p:nvSpPr>
          <p:cNvPr id="507" name="Google Shape;507;g3fbb9ea18dc_0_4"/>
          <p:cNvSpPr txBox="1"/>
          <p:nvPr/>
        </p:nvSpPr>
        <p:spPr>
          <a:xfrm>
            <a:off x="9256725" y="6003100"/>
            <a:ext cx="1737900" cy="6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RAD</a:t>
            </a:r>
            <a:endParaRPr/>
          </a:p>
        </p:txBody>
      </p:sp>
      <p:cxnSp>
        <p:nvCxnSpPr>
          <p:cNvPr id="508" name="Google Shape;508;g3fbb9ea18dc_0_4"/>
          <p:cNvCxnSpPr>
            <a:stCxn id="507" idx="1"/>
          </p:cNvCxnSpPr>
          <p:nvPr/>
        </p:nvCxnSpPr>
        <p:spPr>
          <a:xfrm rot="10800000" flipH="1">
            <a:off x="9256725" y="5220100"/>
            <a:ext cx="2333100" cy="1096200"/>
          </a:xfrm>
          <a:prstGeom prst="bentConnector3">
            <a:avLst>
              <a:gd name="adj1" fmla="val -10206"/>
            </a:avLst>
          </a:prstGeom>
          <a:noFill/>
          <a:ln w="76200" cap="flat" cmpd="sng">
            <a:solidFill>
              <a:srgbClr val="FF0000"/>
            </a:solidFill>
            <a:prstDash val="solid"/>
            <a:round/>
            <a:headEnd type="none" w="med" len="med"/>
            <a:tailEnd type="stealth" w="med" len="med"/>
          </a:ln>
        </p:spPr>
      </p:cxn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" name="Google Shape;513;g3fbb9ea18dc_0_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8438" y="304800"/>
            <a:ext cx="10735125" cy="6553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8" name="Google Shape;518;g3fbb9ea18dc_0_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9275" y="74100"/>
            <a:ext cx="10373449" cy="65531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g3fbb9ea18dc_0_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4375" y="371475"/>
            <a:ext cx="10763250" cy="6115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g3fbb6112a74_0_338"/>
          <p:cNvSpPr/>
          <p:nvPr/>
        </p:nvSpPr>
        <p:spPr>
          <a:xfrm>
            <a:off x="0" y="0"/>
            <a:ext cx="12192000" cy="76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B88C58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29" name="Google Shape;529;g3fbb6112a74_0_338"/>
          <p:cNvGrpSpPr/>
          <p:nvPr/>
        </p:nvGrpSpPr>
        <p:grpSpPr>
          <a:xfrm>
            <a:off x="571500" y="457200"/>
            <a:ext cx="11049000" cy="1162200"/>
            <a:chOff x="571500" y="457200"/>
            <a:chExt cx="11049000" cy="1162200"/>
          </a:xfrm>
        </p:grpSpPr>
        <p:sp>
          <p:nvSpPr>
            <p:cNvPr id="530" name="Google Shape;530;g3fbb6112a74_0_338"/>
            <p:cNvSpPr/>
            <p:nvPr/>
          </p:nvSpPr>
          <p:spPr>
            <a:xfrm>
              <a:off x="571500" y="457200"/>
              <a:ext cx="1714500" cy="266700"/>
            </a:xfrm>
            <a:prstGeom prst="roundRect">
              <a:avLst>
                <a:gd name="adj" fmla="val 50000"/>
              </a:avLst>
            </a:prstGeom>
            <a:solidFill>
              <a:srgbClr val="FEF3C7"/>
            </a:solidFill>
            <a:ln w="9525" cap="flat" cmpd="sng">
              <a:solidFill>
                <a:srgbClr val="F59E0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g3fbb6112a74_0_338"/>
            <p:cNvSpPr txBox="1"/>
            <p:nvPr/>
          </p:nvSpPr>
          <p:spPr>
            <a:xfrm>
              <a:off x="571500" y="457200"/>
              <a:ext cx="1714500" cy="26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>
                  <a:solidFill>
                    <a:srgbClr val="D97706"/>
                  </a:solidFill>
                  <a:latin typeface="Arial"/>
                  <a:ea typeface="Arial"/>
                  <a:cs typeface="Arial"/>
                  <a:sym typeface="Arial"/>
                </a:rPr>
                <a:t>FASE DE CONSTRUÇÃO</a:t>
              </a:r>
              <a:endParaRPr sz="1000" b="1">
                <a:solidFill>
                  <a:srgbClr val="D9770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2" name="Google Shape;532;g3fbb6112a74_0_338"/>
            <p:cNvSpPr txBox="1"/>
            <p:nvPr/>
          </p:nvSpPr>
          <p:spPr>
            <a:xfrm>
              <a:off x="571500" y="838200"/>
              <a:ext cx="11049000" cy="476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960" b="1">
                  <a:solidFill>
                    <a:srgbClr val="1F2F55"/>
                  </a:solidFill>
                  <a:latin typeface="Cambria"/>
                  <a:ea typeface="Cambria"/>
                  <a:cs typeface="Cambria"/>
                  <a:sym typeface="Cambria"/>
                </a:rPr>
                <a:t>Apuração Assistida: Um Sistema em Desenvolvimento</a:t>
              </a:r>
              <a:endParaRPr sz="2960" b="1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3" name="Google Shape;533;g3fbb6112a74_0_338"/>
            <p:cNvSpPr txBox="1"/>
            <p:nvPr/>
          </p:nvSpPr>
          <p:spPr>
            <a:xfrm>
              <a:off x="571500" y="1333500"/>
              <a:ext cx="11049000" cy="28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0">
                  <a:solidFill>
                    <a:srgbClr val="475569"/>
                  </a:solidFill>
                  <a:latin typeface="Arial"/>
                  <a:ea typeface="Arial"/>
                  <a:cs typeface="Arial"/>
                  <a:sym typeface="Arial"/>
                </a:rPr>
                <a:t>Nem todas as funcionalidades estão plenamente disponíveis ou operacionais no estágio atual do projeto.</a:t>
              </a:r>
              <a:endParaRPr sz="1400" b="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34" name="Google Shape;534;g3fbb6112a74_0_338"/>
          <p:cNvGrpSpPr/>
          <p:nvPr/>
        </p:nvGrpSpPr>
        <p:grpSpPr>
          <a:xfrm>
            <a:off x="571500" y="1905000"/>
            <a:ext cx="3429000" cy="4286400"/>
            <a:chOff x="0" y="0"/>
            <a:chExt cx="3429000" cy="4286400"/>
          </a:xfrm>
        </p:grpSpPr>
        <p:sp>
          <p:nvSpPr>
            <p:cNvPr id="535" name="Google Shape;535;g3fbb6112a74_0_338"/>
            <p:cNvSpPr/>
            <p:nvPr/>
          </p:nvSpPr>
          <p:spPr>
            <a:xfrm>
              <a:off x="0" y="0"/>
              <a:ext cx="3429000" cy="4286400"/>
            </a:xfrm>
            <a:prstGeom prst="roundRect">
              <a:avLst>
                <a:gd name="adj" fmla="val 3333"/>
              </a:avLst>
            </a:prstGeom>
            <a:solidFill>
              <a:srgbClr val="FFFFFF"/>
            </a:solidFill>
            <a:ln w="14300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g3fbb6112a74_0_338"/>
            <p:cNvSpPr/>
            <p:nvPr/>
          </p:nvSpPr>
          <p:spPr>
            <a:xfrm>
              <a:off x="0" y="0"/>
              <a:ext cx="3429000" cy="57300"/>
            </a:xfrm>
            <a:prstGeom prst="roundRect">
              <a:avLst>
                <a:gd name="adj" fmla="val 50000"/>
              </a:avLst>
            </a:prstGeom>
            <a:solidFill>
              <a:srgbClr val="3B82F6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g3fbb6112a74_0_338"/>
            <p:cNvSpPr/>
            <p:nvPr/>
          </p:nvSpPr>
          <p:spPr>
            <a:xfrm>
              <a:off x="228600" y="266700"/>
              <a:ext cx="457200" cy="457200"/>
            </a:xfrm>
            <a:prstGeom prst="roundRect">
              <a:avLst>
                <a:gd name="adj" fmla="val 16666"/>
              </a:avLst>
            </a:prstGeom>
            <a:solidFill>
              <a:srgbClr val="EFF6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g3fbb6112a74_0_338"/>
            <p:cNvSpPr/>
            <p:nvPr/>
          </p:nvSpPr>
          <p:spPr>
            <a:xfrm>
              <a:off x="381000" y="381000"/>
              <a:ext cx="228600" cy="190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0000" y="120000"/>
                  </a:moveTo>
                  <a:lnTo>
                    <a:pt x="120000" y="24000"/>
                  </a:lnTo>
                  <a:lnTo>
                    <a:pt x="100000" y="0"/>
                  </a:lnTo>
                  <a:lnTo>
                    <a:pt x="40000" y="72000"/>
                  </a:lnTo>
                  <a:lnTo>
                    <a:pt x="20000" y="48000"/>
                  </a:lnTo>
                  <a:lnTo>
                    <a:pt x="0" y="72000"/>
                  </a:lnTo>
                  <a:close/>
                </a:path>
              </a:pathLst>
            </a:custGeom>
            <a:solidFill>
              <a:srgbClr val="2563EB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g3fbb6112a74_0_338"/>
            <p:cNvSpPr txBox="1"/>
            <p:nvPr/>
          </p:nvSpPr>
          <p:spPr>
            <a:xfrm>
              <a:off x="228600" y="876300"/>
              <a:ext cx="2971800" cy="30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Ambiente Experimental</a:t>
              </a:r>
              <a:endParaRPr sz="1600" b="1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0" name="Google Shape;540;g3fbb6112a74_0_338"/>
            <p:cNvSpPr txBox="1"/>
            <p:nvPr/>
          </p:nvSpPr>
          <p:spPr>
            <a:xfrm>
              <a:off x="228600" y="1257300"/>
              <a:ext cx="2971800" cy="2762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rPr>
                <a:t>Produção Restrita / Testes:</a:t>
              </a:r>
              <a:endParaRPr sz="1100" b="0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298450" algn="l" rtl="0">
                <a:spcBef>
                  <a:spcPts val="900"/>
                </a:spcBef>
                <a:spcAft>
                  <a:spcPts val="0"/>
                </a:spcAft>
                <a:buClr>
                  <a:srgbClr val="334155"/>
                </a:buClr>
                <a:buSzPts val="1100"/>
                <a:buFont typeface="Arial"/>
                <a:buChar char="●"/>
              </a:pPr>
              <a:r>
                <a:rPr lang="en-US" sz="1100" b="0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rPr>
                <a:t>A plataforma está em fase contínua de homologação e simulação de regras de negócio.</a:t>
              </a:r>
              <a:endParaRPr sz="1100" b="0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298450" algn="l" rtl="0">
                <a:spcBef>
                  <a:spcPts val="600"/>
                </a:spcBef>
                <a:spcAft>
                  <a:spcPts val="0"/>
                </a:spcAft>
                <a:buClr>
                  <a:srgbClr val="334155"/>
                </a:buClr>
                <a:buSzPts val="1100"/>
                <a:buFont typeface="Arial"/>
                <a:buChar char="●"/>
              </a:pPr>
              <a:r>
                <a:rPr lang="en-US" sz="1100" b="0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rPr>
                <a:t>Recursos como processamento em lotes e consultas possuem intervalos de atualização programados (ex: a cada 10 min).</a:t>
              </a:r>
              <a:endParaRPr sz="1100" b="0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298450" algn="l" rtl="0">
                <a:spcBef>
                  <a:spcPts val="600"/>
                </a:spcBef>
                <a:spcAft>
                  <a:spcPts val="600"/>
                </a:spcAft>
                <a:buClr>
                  <a:srgbClr val="334155"/>
                </a:buClr>
                <a:buSzPts val="1100"/>
                <a:buFont typeface="Arial"/>
                <a:buChar char="●"/>
              </a:pPr>
              <a:r>
                <a:rPr lang="en-US" sz="1100" b="0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rPr>
                <a:t>Valores e telas de simulação não possuem efeitos financeiros reais de imediato.</a:t>
              </a:r>
              <a:endParaRPr sz="1100" b="0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41" name="Google Shape;541;g3fbb6112a74_0_338"/>
          <p:cNvGrpSpPr/>
          <p:nvPr/>
        </p:nvGrpSpPr>
        <p:grpSpPr>
          <a:xfrm>
            <a:off x="4381500" y="1905000"/>
            <a:ext cx="3429000" cy="4286400"/>
            <a:chOff x="0" y="0"/>
            <a:chExt cx="3429000" cy="4286400"/>
          </a:xfrm>
        </p:grpSpPr>
        <p:sp>
          <p:nvSpPr>
            <p:cNvPr id="542" name="Google Shape;542;g3fbb6112a74_0_338"/>
            <p:cNvSpPr/>
            <p:nvPr/>
          </p:nvSpPr>
          <p:spPr>
            <a:xfrm>
              <a:off x="0" y="0"/>
              <a:ext cx="3429000" cy="4286400"/>
            </a:xfrm>
            <a:prstGeom prst="roundRect">
              <a:avLst>
                <a:gd name="adj" fmla="val 3333"/>
              </a:avLst>
            </a:prstGeom>
            <a:solidFill>
              <a:srgbClr val="FFFFFF"/>
            </a:solidFill>
            <a:ln w="14300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g3fbb6112a74_0_338"/>
            <p:cNvSpPr/>
            <p:nvPr/>
          </p:nvSpPr>
          <p:spPr>
            <a:xfrm>
              <a:off x="0" y="0"/>
              <a:ext cx="3429000" cy="57300"/>
            </a:xfrm>
            <a:prstGeom prst="roundRect">
              <a:avLst>
                <a:gd name="adj" fmla="val 50000"/>
              </a:avLst>
            </a:prstGeom>
            <a:solidFill>
              <a:srgbClr val="F59E0B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g3fbb6112a74_0_338"/>
            <p:cNvSpPr/>
            <p:nvPr/>
          </p:nvSpPr>
          <p:spPr>
            <a:xfrm>
              <a:off x="228600" y="266700"/>
              <a:ext cx="457200" cy="457200"/>
            </a:xfrm>
            <a:prstGeom prst="roundRect">
              <a:avLst>
                <a:gd name="adj" fmla="val 16666"/>
              </a:avLst>
            </a:prstGeom>
            <a:solidFill>
              <a:srgbClr val="FEF3C7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g3fbb6112a74_0_338"/>
            <p:cNvSpPr/>
            <p:nvPr/>
          </p:nvSpPr>
          <p:spPr>
            <a:xfrm>
              <a:off x="361950" y="400050"/>
              <a:ext cx="190500" cy="190500"/>
            </a:xfrm>
            <a:prstGeom prst="ellipse">
              <a:avLst/>
            </a:prstGeom>
            <a:solidFill>
              <a:srgbClr val="000000">
                <a:alpha val="0"/>
              </a:srgbClr>
            </a:solidFill>
            <a:ln w="19050" cap="flat" cmpd="sng">
              <a:solidFill>
                <a:srgbClr val="D9770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g3fbb6112a74_0_338"/>
            <p:cNvSpPr/>
            <p:nvPr/>
          </p:nvSpPr>
          <p:spPr>
            <a:xfrm>
              <a:off x="457200" y="438150"/>
              <a:ext cx="0" cy="104700"/>
            </a:xfrm>
            <a:custGeom>
              <a:avLst/>
              <a:gdLst/>
              <a:ahLst/>
              <a:cxnLst/>
              <a:rect l="l" t="t" r="r" b="b"/>
              <a:pathLst>
                <a:path w="120000" h="120000" fill="none" extrusionOk="0">
                  <a:moveTo>
                    <a:pt x="0" y="0"/>
                  </a:moveTo>
                  <a:lnTo>
                    <a:pt x="0" y="76364"/>
                  </a:lnTo>
                  <a:moveTo>
                    <a:pt x="0" y="109091"/>
                  </a:moveTo>
                  <a:lnTo>
                    <a:pt x="0" y="120000"/>
                  </a:lnTo>
                </a:path>
              </a:pathLst>
            </a:custGeom>
            <a:solidFill>
              <a:srgbClr val="FFFFFF"/>
            </a:solidFill>
            <a:ln w="19050" cap="rnd" cmpd="sng">
              <a:solidFill>
                <a:srgbClr val="D9770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g3fbb6112a74_0_338"/>
            <p:cNvSpPr txBox="1"/>
            <p:nvPr/>
          </p:nvSpPr>
          <p:spPr>
            <a:xfrm>
              <a:off x="228600" y="876300"/>
              <a:ext cx="2971800" cy="30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Limitações Atuais</a:t>
              </a:r>
              <a:endParaRPr sz="1600" b="1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8" name="Google Shape;548;g3fbb6112a74_0_338"/>
            <p:cNvSpPr txBox="1"/>
            <p:nvPr/>
          </p:nvSpPr>
          <p:spPr>
            <a:xfrm>
              <a:off x="228600" y="1257300"/>
              <a:ext cx="2971800" cy="2762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rPr>
                <a:t>Eventos e Regras em Implementação:</a:t>
              </a:r>
              <a:endParaRPr sz="1100" b="0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298450" algn="l" rtl="0">
                <a:spcBef>
                  <a:spcPts val="900"/>
                </a:spcBef>
                <a:spcAft>
                  <a:spcPts val="0"/>
                </a:spcAft>
                <a:buClr>
                  <a:srgbClr val="334155"/>
                </a:buClr>
                <a:buSzPts val="1100"/>
                <a:buFont typeface="Arial"/>
                <a:buChar char="●"/>
              </a:pPr>
              <a:r>
                <a:rPr lang="en-US" sz="1100" b="0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rPr>
                <a:t>Ajustes para devoluções, cancelamentos e estornos de débito/crédito ainda não estão totalmente contemplados nas telas.</a:t>
              </a:r>
              <a:endParaRPr sz="1100" b="0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298450" algn="l" rtl="0">
                <a:spcBef>
                  <a:spcPts val="600"/>
                </a:spcBef>
                <a:spcAft>
                  <a:spcPts val="0"/>
                </a:spcAft>
                <a:buClr>
                  <a:srgbClr val="334155"/>
                </a:buClr>
                <a:buSzPts val="1100"/>
                <a:buFont typeface="Arial"/>
                <a:buChar char="●"/>
              </a:pPr>
              <a:r>
                <a:rPr lang="en-US" sz="1100" b="0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rPr>
                <a:t>Módulos específicos de Split Payment e certas retenções seguem em homologação progressiva.</a:t>
              </a:r>
              <a:endParaRPr sz="1100" b="0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298450" algn="l" rtl="0">
                <a:spcBef>
                  <a:spcPts val="600"/>
                </a:spcBef>
                <a:spcAft>
                  <a:spcPts val="600"/>
                </a:spcAft>
                <a:buClr>
                  <a:srgbClr val="334155"/>
                </a:buClr>
                <a:buSzPts val="1100"/>
                <a:buFont typeface="Arial"/>
                <a:buChar char="●"/>
              </a:pPr>
              <a:r>
                <a:rPr lang="en-US" sz="1100" b="0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rPr>
                <a:t>Processamento focado inicialmente nos documentos fiscais principais (ex: NF-e e NFC-e).</a:t>
              </a:r>
              <a:endParaRPr sz="1100" b="0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49" name="Google Shape;549;g3fbb6112a74_0_338"/>
          <p:cNvGrpSpPr/>
          <p:nvPr/>
        </p:nvGrpSpPr>
        <p:grpSpPr>
          <a:xfrm>
            <a:off x="8191500" y="1905000"/>
            <a:ext cx="8477250" cy="4286400"/>
            <a:chOff x="0" y="0"/>
            <a:chExt cx="8477250" cy="4286400"/>
          </a:xfrm>
        </p:grpSpPr>
        <p:sp>
          <p:nvSpPr>
            <p:cNvPr id="550" name="Google Shape;550;g3fbb6112a74_0_338"/>
            <p:cNvSpPr/>
            <p:nvPr/>
          </p:nvSpPr>
          <p:spPr>
            <a:xfrm>
              <a:off x="0" y="0"/>
              <a:ext cx="3429000" cy="4286400"/>
            </a:xfrm>
            <a:prstGeom prst="roundRect">
              <a:avLst>
                <a:gd name="adj" fmla="val 3333"/>
              </a:avLst>
            </a:prstGeom>
            <a:solidFill>
              <a:srgbClr val="FFFFFF"/>
            </a:solidFill>
            <a:ln w="14300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g3fbb6112a74_0_338"/>
            <p:cNvSpPr/>
            <p:nvPr/>
          </p:nvSpPr>
          <p:spPr>
            <a:xfrm>
              <a:off x="0" y="0"/>
              <a:ext cx="3429000" cy="57300"/>
            </a:xfrm>
            <a:prstGeom prst="roundRect">
              <a:avLst>
                <a:gd name="adj" fmla="val 50000"/>
              </a:avLst>
            </a:prstGeom>
            <a:solidFill>
              <a:srgbClr val="10B98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g3fbb6112a74_0_338"/>
            <p:cNvSpPr/>
            <p:nvPr/>
          </p:nvSpPr>
          <p:spPr>
            <a:xfrm>
              <a:off x="228600" y="266700"/>
              <a:ext cx="457200" cy="457200"/>
            </a:xfrm>
            <a:prstGeom prst="roundRect">
              <a:avLst>
                <a:gd name="adj" fmla="val 16666"/>
              </a:avLst>
            </a:prstGeom>
            <a:solidFill>
              <a:srgbClr val="D1FAE5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g3fbb6112a74_0_338"/>
            <p:cNvSpPr/>
            <p:nvPr/>
          </p:nvSpPr>
          <p:spPr>
            <a:xfrm>
              <a:off x="8362950" y="2286000"/>
              <a:ext cx="114300" cy="133500"/>
            </a:xfrm>
            <a:prstGeom prst="roundRect">
              <a:avLst>
                <a:gd name="adj" fmla="val 16666"/>
              </a:avLst>
            </a:prstGeom>
            <a:solidFill>
              <a:srgbClr val="000000">
                <a:alpha val="0"/>
              </a:srgbClr>
            </a:solidFill>
            <a:ln w="19050" cap="flat" cmpd="sng">
              <a:solidFill>
                <a:srgbClr val="05966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g3fbb6112a74_0_338"/>
            <p:cNvSpPr txBox="1"/>
            <p:nvPr/>
          </p:nvSpPr>
          <p:spPr>
            <a:xfrm>
              <a:off x="228600" y="876300"/>
              <a:ext cx="2971800" cy="30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 dirty="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O Papel do </a:t>
              </a:r>
              <a:r>
                <a:rPr lang="en-US" sz="1600" b="1" dirty="0" err="1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Contribuinte</a:t>
              </a:r>
              <a:endParaRPr sz="1600" b="1" dirty="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5" name="Google Shape;555;g3fbb6112a74_0_338"/>
            <p:cNvSpPr txBox="1"/>
            <p:nvPr/>
          </p:nvSpPr>
          <p:spPr>
            <a:xfrm>
              <a:off x="228600" y="1257300"/>
              <a:ext cx="2971800" cy="2762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rPr>
                <a:t>Validação e Acompanhamento:</a:t>
              </a:r>
              <a:endParaRPr sz="1100" b="0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298450" algn="l" rtl="0">
                <a:spcBef>
                  <a:spcPts val="900"/>
                </a:spcBef>
                <a:spcAft>
                  <a:spcPts val="0"/>
                </a:spcAft>
                <a:buClr>
                  <a:srgbClr val="334155"/>
                </a:buClr>
                <a:buSzPts val="1100"/>
                <a:buFont typeface="Arial"/>
                <a:buChar char="●"/>
              </a:pPr>
              <a:r>
                <a:rPr lang="en-US" sz="1100" b="0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rPr>
                <a:t>A conferência ativa pelo contribuinte e pelo contador continua sendo indispensável.</a:t>
              </a:r>
              <a:endParaRPr sz="1100" b="0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298450" algn="l" rtl="0">
                <a:spcBef>
                  <a:spcPts val="600"/>
                </a:spcBef>
                <a:spcAft>
                  <a:spcPts val="0"/>
                </a:spcAft>
                <a:buClr>
                  <a:srgbClr val="334155"/>
                </a:buClr>
                <a:buSzPts val="1100"/>
                <a:buFont typeface="Arial"/>
                <a:buChar char="●"/>
              </a:pPr>
              <a:r>
                <a:rPr lang="en-US" sz="1100" b="0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rPr>
                <a:t>Cabe à empresa testar, registrar inconsistências e reportar eventuais divergências ao Fisco.</a:t>
              </a:r>
              <a:endParaRPr sz="1100" b="0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298450" algn="l" rtl="0">
                <a:spcBef>
                  <a:spcPts val="600"/>
                </a:spcBef>
                <a:spcAft>
                  <a:spcPts val="600"/>
                </a:spcAft>
                <a:buClr>
                  <a:srgbClr val="334155"/>
                </a:buClr>
                <a:buSzPts val="1100"/>
                <a:buFont typeface="Arial"/>
                <a:buChar char="●"/>
              </a:pPr>
              <a:r>
                <a:rPr lang="en-US" sz="1100" b="0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rPr>
                <a:t>A transição para a versão definitiva será gradativa conforme a maturidade do sistema.</a:t>
              </a:r>
              <a:endParaRPr sz="1100" b="0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g3fbb97b55ef_0_2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g3fbb97b55ef_0_23"/>
          <p:cNvSpPr/>
          <p:nvPr/>
        </p:nvSpPr>
        <p:spPr>
          <a:xfrm>
            <a:off x="0" y="0"/>
            <a:ext cx="12192000" cy="76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B88C58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2" name="Google Shape;562;g3fbb97b55ef_0_23"/>
          <p:cNvSpPr txBox="1"/>
          <p:nvPr/>
        </p:nvSpPr>
        <p:spPr>
          <a:xfrm>
            <a:off x="1333500" y="1524000"/>
            <a:ext cx="9525000" cy="6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1F2F55"/>
                </a:solidFill>
                <a:latin typeface="Cambria"/>
                <a:ea typeface="Cambria"/>
                <a:cs typeface="Cambria"/>
                <a:sym typeface="Cambria"/>
              </a:rPr>
              <a:t>Obrigado pela presença!</a:t>
            </a:r>
            <a:endParaRPr sz="3600" b="1">
              <a:solidFill>
                <a:srgbClr val="0F172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3" name="Google Shape;563;g3fbb97b55ef_0_23"/>
          <p:cNvSpPr txBox="1"/>
          <p:nvPr/>
        </p:nvSpPr>
        <p:spPr>
          <a:xfrm>
            <a:off x="1333500" y="2238375"/>
            <a:ext cx="95250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Apuração Assistida: Transformando a gestão tributária em conjunto.</a:t>
            </a:r>
            <a:endParaRPr sz="1800" b="0">
              <a:solidFill>
                <a:srgbClr val="475569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1907</Words>
  <Application>Microsoft Office PowerPoint</Application>
  <PresentationFormat>Widescreen</PresentationFormat>
  <Paragraphs>297</Paragraphs>
  <Slides>43</Slides>
  <Notes>27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43</vt:i4>
      </vt:variant>
    </vt:vector>
  </HeadingPairs>
  <TitlesOfParts>
    <vt:vector size="52" baseType="lpstr">
      <vt:lpstr>Inter</vt:lpstr>
      <vt:lpstr>Inter SemiBold</vt:lpstr>
      <vt:lpstr>Material Icons</vt:lpstr>
      <vt:lpstr>Arial</vt:lpstr>
      <vt:lpstr>Inter Medium</vt:lpstr>
      <vt:lpstr>Calibri</vt:lpstr>
      <vt:lpstr>Clarendon BT</vt:lpstr>
      <vt:lpstr>Cambria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PptxGenJS</dc:creator>
  <cp:lastModifiedBy>André madeira</cp:lastModifiedBy>
  <cp:revision>1</cp:revision>
  <dcterms:created xsi:type="dcterms:W3CDTF">2026-09-18T00:54:58Z</dcterms:created>
  <dcterms:modified xsi:type="dcterms:W3CDTF">2026-09-21T09:52:06Z</dcterms:modified>
</cp:coreProperties>
</file>