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3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357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0001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Ícone&#10;&#10;O conteúdo gerado por IA pode estar incorreto.">
            <a:extLst>
              <a:ext uri="{FF2B5EF4-FFF2-40B4-BE49-F238E27FC236}">
                <a16:creationId xmlns:a16="http://schemas.microsoft.com/office/drawing/2014/main" id="{8E801312-087E-F8F5-1E9B-E112405F34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31" name="Google Shape;231;p9"/>
          <p:cNvSpPr txBox="1">
            <a:spLocks noGrp="1"/>
          </p:cNvSpPr>
          <p:nvPr>
            <p:ph type="title"/>
          </p:nvPr>
        </p:nvSpPr>
        <p:spPr>
          <a:xfrm>
            <a:off x="953467" y="2225567"/>
            <a:ext cx="4887600" cy="73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5734">
                <a:solidFill>
                  <a:schemeClr val="accent6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5734">
                <a:solidFill>
                  <a:schemeClr val="accent6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5734">
                <a:solidFill>
                  <a:schemeClr val="accent6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5734">
                <a:solidFill>
                  <a:schemeClr val="accent6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5734">
                <a:solidFill>
                  <a:schemeClr val="accent6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5734">
                <a:solidFill>
                  <a:schemeClr val="accent6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5734">
                <a:solidFill>
                  <a:schemeClr val="accent6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5734">
                <a:solidFill>
                  <a:schemeClr val="accent6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300"/>
              <a:buNone/>
              <a:defRPr sz="5734">
                <a:solidFill>
                  <a:schemeClr val="accent6"/>
                </a:solidFill>
              </a:defRPr>
            </a:lvl9pPr>
          </a:lstStyle>
          <a:p>
            <a:endParaRPr/>
          </a:p>
        </p:txBody>
      </p:sp>
      <p:sp>
        <p:nvSpPr>
          <p:cNvPr id="232" name="Google Shape;232;p9"/>
          <p:cNvSpPr txBox="1">
            <a:spLocks noGrp="1"/>
          </p:cNvSpPr>
          <p:nvPr>
            <p:ph type="subTitle" idx="1"/>
          </p:nvPr>
        </p:nvSpPr>
        <p:spPr>
          <a:xfrm>
            <a:off x="953467" y="2962433"/>
            <a:ext cx="4887600" cy="167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267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800"/>
              <a:buNone/>
              <a:defRPr sz="2400"/>
            </a:lvl3pPr>
            <a:lvl4pPr lvl="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800"/>
              <a:buNone/>
              <a:defRPr sz="2400"/>
            </a:lvl4pPr>
            <a:lvl5pPr lvl="4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800"/>
              <a:buNone/>
              <a:defRPr sz="2400"/>
            </a:lvl5pPr>
            <a:lvl6pPr lvl="5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800"/>
              <a:buNone/>
              <a:defRPr sz="2400"/>
            </a:lvl6pPr>
            <a:lvl7pPr lvl="6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800"/>
              <a:buNone/>
              <a:defRPr sz="2400"/>
            </a:lvl7pPr>
            <a:lvl8pPr lvl="7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800"/>
              <a:buNone/>
              <a:defRPr sz="2400"/>
            </a:lvl8pPr>
            <a:lvl9pPr lvl="8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58670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206240" cy="4206240"/>
          </a:xfrm>
          <a:prstGeom prst="ellipse">
            <a:avLst/>
          </a:prstGeom>
          <a:solidFill>
            <a:srgbClr val="E94E1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-1280160" y="5120640"/>
            <a:ext cx="2926080" cy="2926080"/>
          </a:xfrm>
          <a:prstGeom prst="ellipse">
            <a:avLst/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822960" y="1417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2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CONTADORES E CONSULTORIAS TRIBUTÁRIAS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920240"/>
            <a:ext cx="98755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o contador pode usar a </a:t>
            </a:r>
            <a:r>
              <a:rPr lang="en-US" sz="4400" b="1" dirty="0">
                <a:solidFill>
                  <a:srgbClr val="E94E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IA</a:t>
            </a:r>
            <a:r>
              <a:rPr lang="en-US" sz="4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para analisar, validar e decidir</a:t>
            </a:r>
            <a:endParaRPr lang="en-US" sz="4400" dirty="0"/>
          </a:p>
        </p:txBody>
      </p:sp>
      <p:sp>
        <p:nvSpPr>
          <p:cNvPr id="6" name="Shape 4"/>
          <p:cNvSpPr/>
          <p:nvPr/>
        </p:nvSpPr>
        <p:spPr>
          <a:xfrm>
            <a:off x="868680" y="4709160"/>
            <a:ext cx="1280160" cy="0"/>
          </a:xfrm>
          <a:prstGeom prst="line">
            <a:avLst/>
          </a:prstGeom>
          <a:noFill/>
          <a:ln w="254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822960" y="489204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tecnologia muda. O seu julgamento profissional, não.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6C7336-8113-D59B-E6B7-362AA8FB1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6F7DF9E-145C-FB58-7AFC-C11AED0953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9E43D58-F37B-6EDA-7919-D0240F8B7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B436025-82FD-B2C2-DBFB-9D228C6A6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5031" y="2797159"/>
            <a:ext cx="1911744" cy="192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330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-1645920"/>
            <a:ext cx="3657600" cy="3657600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VERDADE INCÔMODA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104241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IA não veio substituir o contador.
Veio substituir </a:t>
            </a:r>
            <a:r>
              <a:rPr lang="en-US" sz="3800" b="1" dirty="0">
                <a:solidFill>
                  <a:srgbClr val="E94E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contador que parou de evoluir.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4846320"/>
            <a:ext cx="960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domina a técnica de usar a IA vira referência.</a:t>
            </a:r>
            <a:endParaRPr lang="en-US" sz="16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ignora, vira mão de obra substituível.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CAMINHO DE HOJE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14400"/>
            <a:ext cx="10881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você vai levar desta apresentação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2331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FD3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0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331720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FD3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1600200" y="2441448"/>
            <a:ext cx="0" cy="621792"/>
          </a:xfrm>
          <a:prstGeom prst="line">
            <a:avLst/>
          </a:prstGeom>
          <a:noFill/>
          <a:ln w="19050">
            <a:solidFill>
              <a:srgbClr val="F4F1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874520" y="2304288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que isso é com você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874520" y="2679192"/>
            <a:ext cx="9052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realidade fiscal e tributária que a IA já pode aliviar hoje.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3355848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FD3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355848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FD3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1600200" y="3465576"/>
            <a:ext cx="0" cy="621792"/>
          </a:xfrm>
          <a:prstGeom prst="line">
            <a:avLst/>
          </a:prstGeom>
          <a:noFill/>
          <a:ln w="19050">
            <a:solidFill>
              <a:srgbClr val="F4F1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1874520" y="3328416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Os 3 níveis de uso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1874520" y="3703320"/>
            <a:ext cx="9052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Analisar, validar e decidir — com a IA como parceira em cada etapa.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4379976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FD3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00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4379976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FD3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000" dirty="0"/>
          </a:p>
        </p:txBody>
      </p:sp>
      <p:sp>
        <p:nvSpPr>
          <p:cNvPr id="16" name="Shape 14"/>
          <p:cNvSpPr/>
          <p:nvPr/>
        </p:nvSpPr>
        <p:spPr>
          <a:xfrm>
            <a:off x="1600200" y="4489704"/>
            <a:ext cx="0" cy="621792"/>
          </a:xfrm>
          <a:prstGeom prst="line">
            <a:avLst/>
          </a:prstGeom>
          <a:noFill/>
          <a:ln w="19050">
            <a:solidFill>
              <a:srgbClr val="F4F1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 txBox="1"/>
          <p:nvPr/>
        </p:nvSpPr>
        <p:spPr>
          <a:xfrm>
            <a:off x="1874520" y="4352544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Como perguntar certo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874520" y="4727448"/>
            <a:ext cx="9052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Modelos de prompts prontos, passo a passo, para aplicar amanhã.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404104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FD3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5404104"/>
            <a:ext cx="914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EFD3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000" dirty="0"/>
          </a:p>
        </p:txBody>
      </p:sp>
      <p:sp>
        <p:nvSpPr>
          <p:cNvPr id="21" name="Shape 19"/>
          <p:cNvSpPr/>
          <p:nvPr/>
        </p:nvSpPr>
        <p:spPr>
          <a:xfrm>
            <a:off x="1600200" y="5513832"/>
            <a:ext cx="0" cy="621792"/>
          </a:xfrm>
          <a:prstGeom prst="line">
            <a:avLst/>
          </a:prstGeom>
          <a:noFill/>
          <a:ln w="19050">
            <a:solidFill>
              <a:srgbClr val="F4F1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 txBox="1"/>
          <p:nvPr/>
        </p:nvSpPr>
        <p:spPr>
          <a:xfrm>
            <a:off x="1874520" y="5376672"/>
            <a:ext cx="8961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Seu próprio sistema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1874520" y="5751576"/>
            <a:ext cx="9052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montar uma ferramenta simples em HTML para o dia a dia.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PONTO DE PARTIDA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14400"/>
            <a:ext cx="10881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rotina fiscal não ficou mais simples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2331720"/>
            <a:ext cx="2542032" cy="3063240"/>
          </a:xfrm>
          <a:prstGeom prst="roundRect">
            <a:avLst>
              <a:gd name="adj" fmla="val 3597"/>
            </a:avLst>
          </a:prstGeom>
          <a:solidFill>
            <a:srgbClr val="F4F1EE"/>
          </a:solidFill>
          <a:ln/>
          <a:effectLst>
            <a:outerShdw blurRad="101600" dist="38100" dir="5400000" algn="bl" rotWithShape="0">
              <a:srgbClr val="1A1A1A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1522476" y="2679192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" name="Image 0" descr="icons/clock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786" y="2873502"/>
            <a:ext cx="388620" cy="3886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41248" y="3703320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Prazos que não perdoam</a:t>
            </a:r>
            <a:endParaRPr lang="en-US" sz="1550" dirty="0"/>
          </a:p>
        </p:txBody>
      </p:sp>
      <p:sp>
        <p:nvSpPr>
          <p:cNvPr id="8" name="Text 5"/>
          <p:cNvSpPr txBox="1"/>
          <p:nvPr/>
        </p:nvSpPr>
        <p:spPr>
          <a:xfrm>
            <a:off x="859536" y="4361688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Obrigações acessórias, apurações e fechamentos todos os meses.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438144" y="2331720"/>
            <a:ext cx="2542032" cy="3063240"/>
          </a:xfrm>
          <a:prstGeom prst="roundRect">
            <a:avLst>
              <a:gd name="adj" fmla="val 3597"/>
            </a:avLst>
          </a:prstGeom>
          <a:solidFill>
            <a:srgbClr val="F4F1EE"/>
          </a:solidFill>
          <a:ln/>
          <a:effectLst>
            <a:outerShdw blurRad="101600" dist="38100" dir="5400000" algn="bl" rotWithShape="0">
              <a:srgbClr val="1A1A1A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0" name="Shape 7"/>
          <p:cNvSpPr/>
          <p:nvPr/>
        </p:nvSpPr>
        <p:spPr>
          <a:xfrm>
            <a:off x="4320540" y="2679192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1" descr="icons/chart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850" y="2873502"/>
            <a:ext cx="388620" cy="38862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39312" y="3703320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Legislação em movimento</a:t>
            </a:r>
            <a:endParaRPr lang="en-US" sz="1550" dirty="0"/>
          </a:p>
        </p:txBody>
      </p:sp>
      <p:sp>
        <p:nvSpPr>
          <p:cNvPr id="13" name="Text 9"/>
          <p:cNvSpPr txBox="1"/>
          <p:nvPr/>
        </p:nvSpPr>
        <p:spPr>
          <a:xfrm>
            <a:off x="3657600" y="4361688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Normas, ICMS e reformas mudando com uma frequência cansativa.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236208" y="2331720"/>
            <a:ext cx="2542032" cy="3063240"/>
          </a:xfrm>
          <a:prstGeom prst="roundRect">
            <a:avLst>
              <a:gd name="adj" fmla="val 3597"/>
            </a:avLst>
          </a:prstGeom>
          <a:solidFill>
            <a:srgbClr val="F4F1EE"/>
          </a:solidFill>
          <a:ln/>
          <a:effectLst>
            <a:outerShdw blurRad="101600" dist="38100" dir="5400000" algn="bl" rotWithShape="0">
              <a:srgbClr val="1A1A1A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11"/>
          <p:cNvSpPr/>
          <p:nvPr/>
        </p:nvSpPr>
        <p:spPr>
          <a:xfrm>
            <a:off x="7118604" y="2679192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6" name="Image 2" descr="icons/file_oran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2914" y="2873502"/>
            <a:ext cx="388620" cy="3886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437376" y="3703320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Volume de documentos</a:t>
            </a:r>
            <a:endParaRPr lang="en-US" sz="1550" dirty="0"/>
          </a:p>
        </p:txBody>
      </p:sp>
      <p:sp>
        <p:nvSpPr>
          <p:cNvPr id="18" name="Text 13"/>
          <p:cNvSpPr txBox="1"/>
          <p:nvPr/>
        </p:nvSpPr>
        <p:spPr>
          <a:xfrm>
            <a:off x="6455664" y="4361688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Notas, SPEDs e planilhas que crescem mais rápido que o time.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9034272" y="2331720"/>
            <a:ext cx="2542032" cy="3063240"/>
          </a:xfrm>
          <a:prstGeom prst="roundRect">
            <a:avLst>
              <a:gd name="adj" fmla="val 3597"/>
            </a:avLst>
          </a:prstGeom>
          <a:solidFill>
            <a:srgbClr val="F4F1EE"/>
          </a:solidFill>
          <a:ln/>
          <a:effectLst>
            <a:outerShdw blurRad="101600" dist="38100" dir="5400000" algn="bl" rotWithShape="0">
              <a:srgbClr val="1A1A1A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0" name="Shape 15"/>
          <p:cNvSpPr/>
          <p:nvPr/>
        </p:nvSpPr>
        <p:spPr>
          <a:xfrm>
            <a:off x="9916668" y="2679192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1" name="Image 3" descr="icons/users_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0978" y="2873502"/>
            <a:ext cx="388620" cy="38862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9235440" y="3703320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Cliente quer resposta agora</a:t>
            </a:r>
            <a:endParaRPr lang="en-US" sz="1550" dirty="0"/>
          </a:p>
        </p:txBody>
      </p:sp>
      <p:sp>
        <p:nvSpPr>
          <p:cNvPr id="23" name="Text 17"/>
          <p:cNvSpPr txBox="1"/>
          <p:nvPr/>
        </p:nvSpPr>
        <p:spPr>
          <a:xfrm>
            <a:off x="9253728" y="4361688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cobrança por agilidade aumenta — sem abrir mão da segurança.</a:t>
            </a:r>
            <a:endParaRPr lang="en-US" sz="1150" dirty="0"/>
          </a:p>
        </p:txBody>
      </p:sp>
      <p:sp>
        <p:nvSpPr>
          <p:cNvPr id="24" name="Text 18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25" name="Text 19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0000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3246120" y="5989320"/>
            <a:ext cx="1371600" cy="1371600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1417320" y="2331720"/>
            <a:ext cx="1371600" cy="13716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" name="Image 0" descr="icons/handshake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220" y="2674620"/>
            <a:ext cx="685800" cy="6858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393192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DE OURO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429768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Vale para</a:t>
            </a:r>
            <a:endParaRPr lang="en-US" sz="13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os níveis</a:t>
            </a:r>
            <a:endParaRPr lang="en-US" sz="13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desta jornada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4709160" y="7772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 ESTA IDEIA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4663440" y="1371600"/>
            <a:ext cx="68580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IA é uma </a:t>
            </a:r>
            <a:r>
              <a:rPr lang="en-US" sz="3200" b="1" dirty="0">
                <a:solidFill>
                  <a:srgbClr val="E94E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facilitadora.</a:t>
            </a:r>
            <a:endParaRPr lang="en-US" sz="3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decide por você — decide </a:t>
            </a:r>
            <a:endParaRPr lang="en-US" sz="32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3200" b="1" i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</a:t>
            </a:r>
            <a:r>
              <a:rPr lang="en-US" sz="32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você.</a:t>
            </a:r>
            <a:endParaRPr lang="en-US" sz="3200" dirty="0"/>
          </a:p>
        </p:txBody>
      </p:sp>
      <p:sp>
        <p:nvSpPr>
          <p:cNvPr id="10" name="Shape 7"/>
          <p:cNvSpPr/>
          <p:nvPr/>
        </p:nvSpPr>
        <p:spPr>
          <a:xfrm>
            <a:off x="4663440" y="3685032"/>
            <a:ext cx="128016" cy="128016"/>
          </a:xfrm>
          <a:prstGeom prst="ellipse">
            <a:avLst/>
          </a:prstGeom>
          <a:solidFill>
            <a:srgbClr val="E94E1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 txBox="1"/>
          <p:nvPr/>
        </p:nvSpPr>
        <p:spPr>
          <a:xfrm>
            <a:off x="4937760" y="361188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 lê rápido.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7818120" y="361188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entende o contexto do cliente.</a:t>
            </a:r>
            <a:endParaRPr lang="en-US" sz="1350" dirty="0"/>
          </a:p>
        </p:txBody>
      </p:sp>
      <p:sp>
        <p:nvSpPr>
          <p:cNvPr id="13" name="Shape 10"/>
          <p:cNvSpPr/>
          <p:nvPr/>
        </p:nvSpPr>
        <p:spPr>
          <a:xfrm>
            <a:off x="4663440" y="4553712"/>
            <a:ext cx="128016" cy="128016"/>
          </a:xfrm>
          <a:prstGeom prst="ellipse">
            <a:avLst/>
          </a:prstGeom>
          <a:solidFill>
            <a:srgbClr val="E94E1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1"/>
          <p:cNvSpPr txBox="1"/>
          <p:nvPr/>
        </p:nvSpPr>
        <p:spPr>
          <a:xfrm>
            <a:off x="4937760" y="448056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 cruza dados.</a:t>
            </a:r>
            <a:endParaRPr lang="en-US" sz="1500" dirty="0"/>
          </a:p>
        </p:txBody>
      </p:sp>
      <p:sp>
        <p:nvSpPr>
          <p:cNvPr id="15" name="Text 12"/>
          <p:cNvSpPr txBox="1"/>
          <p:nvPr/>
        </p:nvSpPr>
        <p:spPr>
          <a:xfrm>
            <a:off x="7818120" y="448056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valida com técnica e experiência.</a:t>
            </a:r>
            <a:endParaRPr lang="en-US" sz="1350" dirty="0"/>
          </a:p>
        </p:txBody>
      </p:sp>
      <p:sp>
        <p:nvSpPr>
          <p:cNvPr id="16" name="Shape 13"/>
          <p:cNvSpPr/>
          <p:nvPr/>
        </p:nvSpPr>
        <p:spPr>
          <a:xfrm>
            <a:off x="4663440" y="5422392"/>
            <a:ext cx="128016" cy="128016"/>
          </a:xfrm>
          <a:prstGeom prst="ellipse">
            <a:avLst/>
          </a:prstGeom>
          <a:solidFill>
            <a:srgbClr val="E94E1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4"/>
          <p:cNvSpPr txBox="1"/>
          <p:nvPr/>
        </p:nvSpPr>
        <p:spPr>
          <a:xfrm>
            <a:off x="4937760" y="5349240"/>
            <a:ext cx="2834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Ela sugere caminhos.</a:t>
            </a:r>
            <a:endParaRPr lang="en-US" sz="1500" dirty="0"/>
          </a:p>
        </p:txBody>
      </p:sp>
      <p:sp>
        <p:nvSpPr>
          <p:cNvPr id="18" name="Text 15"/>
          <p:cNvSpPr txBox="1"/>
          <p:nvPr/>
        </p:nvSpPr>
        <p:spPr>
          <a:xfrm>
            <a:off x="7818120" y="5349240"/>
            <a:ext cx="3749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assume a responsabilidade da decisão.</a:t>
            </a:r>
            <a:endParaRPr lang="en-US" sz="1350" dirty="0"/>
          </a:p>
        </p:txBody>
      </p:sp>
      <p:sp>
        <p:nvSpPr>
          <p:cNvPr id="19" name="Text 16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20" name="Text 17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MODELO DESTA APRESENTAÇÃO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14400"/>
            <a:ext cx="10881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Três níveis de uso da IA no seu trabalho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1851660" y="2606040"/>
            <a:ext cx="1371600" cy="1371600"/>
          </a:xfrm>
          <a:prstGeom prst="ellipse">
            <a:avLst/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" name="Image 0" descr="icons/search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8276" y="2962656"/>
            <a:ext cx="658368" cy="65836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914400" y="4114800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NÍVEL 1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43891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Analisar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4937760"/>
            <a:ext cx="3246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Ler, resumir e organizar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grandes volumes rápido.</a:t>
            </a:r>
            <a:endParaRPr lang="en-US" sz="1250" dirty="0"/>
          </a:p>
        </p:txBody>
      </p:sp>
      <p:pic>
        <p:nvPicPr>
          <p:cNvPr id="9" name="Image 1" descr="icons/arrowRight_bla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3672" y="3090672"/>
            <a:ext cx="402336" cy="402336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5783580" y="2606040"/>
            <a:ext cx="1371600" cy="1371600"/>
          </a:xfrm>
          <a:prstGeom prst="ellipse">
            <a:avLst/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1" name="Image 2" descr="icons/checkDouble_oran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0196" y="2962656"/>
            <a:ext cx="658368" cy="65836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846320" y="4114800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NÍVEL 2</a:t>
            </a:r>
            <a:endParaRPr lang="en-US" sz="1100" dirty="0"/>
          </a:p>
        </p:txBody>
      </p:sp>
      <p:sp>
        <p:nvSpPr>
          <p:cNvPr id="13" name="Text 8"/>
          <p:cNvSpPr txBox="1"/>
          <p:nvPr/>
        </p:nvSpPr>
        <p:spPr>
          <a:xfrm>
            <a:off x="4846320" y="43891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Validar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4846320" y="4937760"/>
            <a:ext cx="3246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Cruzar dados e apontar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inconsistências.</a:t>
            </a:r>
            <a:endParaRPr lang="en-US" sz="1250" dirty="0"/>
          </a:p>
        </p:txBody>
      </p:sp>
      <p:pic>
        <p:nvPicPr>
          <p:cNvPr id="15" name="Image 3" descr="icons/arrowRight_blac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5592" y="3090672"/>
            <a:ext cx="402336" cy="402336"/>
          </a:xfrm>
          <a:prstGeom prst="rect">
            <a:avLst/>
          </a:prstGeom>
        </p:spPr>
      </p:pic>
      <p:sp>
        <p:nvSpPr>
          <p:cNvPr id="16" name="Shape 10"/>
          <p:cNvSpPr/>
          <p:nvPr/>
        </p:nvSpPr>
        <p:spPr>
          <a:xfrm>
            <a:off x="9715500" y="2606040"/>
            <a:ext cx="1371600" cy="1371600"/>
          </a:xfrm>
          <a:prstGeom prst="ellipse">
            <a:avLst/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7" name="Image 4" descr="icons/balance_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2116" y="2962656"/>
            <a:ext cx="658368" cy="658368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8778240" y="4114800"/>
            <a:ext cx="3246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NÍVEL 3</a:t>
            </a:r>
            <a:endParaRPr lang="en-US" sz="1100" dirty="0"/>
          </a:p>
        </p:txBody>
      </p:sp>
      <p:sp>
        <p:nvSpPr>
          <p:cNvPr id="19" name="Text 12"/>
          <p:cNvSpPr txBox="1"/>
          <p:nvPr/>
        </p:nvSpPr>
        <p:spPr>
          <a:xfrm>
            <a:off x="8778240" y="4389120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Decidir</a:t>
            </a:r>
            <a:endParaRPr lang="en-US" sz="2400" dirty="0"/>
          </a:p>
        </p:txBody>
      </p:sp>
      <p:sp>
        <p:nvSpPr>
          <p:cNvPr id="20" name="Text 13"/>
          <p:cNvSpPr txBox="1"/>
          <p:nvPr/>
        </p:nvSpPr>
        <p:spPr>
          <a:xfrm>
            <a:off x="8778240" y="4937760"/>
            <a:ext cx="3246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Montar cenários para você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escolher com segurança.</a:t>
            </a:r>
            <a:endParaRPr lang="en-US" sz="1250" dirty="0"/>
          </a:p>
        </p:txBody>
      </p:sp>
      <p:sp>
        <p:nvSpPr>
          <p:cNvPr id="21" name="Text 14"/>
          <p:cNvSpPr txBox="1"/>
          <p:nvPr/>
        </p:nvSpPr>
        <p:spPr>
          <a:xfrm>
            <a:off x="822960" y="59893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Ignorar uma etapa é onde o risco fiscal aparece.</a:t>
            </a:r>
            <a:endParaRPr lang="en-US" sz="1400" dirty="0"/>
          </a:p>
        </p:txBody>
      </p:sp>
      <p:sp>
        <p:nvSpPr>
          <p:cNvPr id="22" name="Text 15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23" name="Text 16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640080" y="320040"/>
            <a:ext cx="960120" cy="960120"/>
          </a:xfrm>
          <a:prstGeom prst="ellipse">
            <a:avLst/>
          </a:prstGeom>
          <a:solidFill>
            <a:srgbClr val="E94E1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icons/br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10" y="560070"/>
            <a:ext cx="480060" cy="4800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82880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NÍVEL 1 · A BASE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1828800" y="749808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Analisar: ganhar tempo sem perder rigor</a:t>
            </a:r>
            <a:endParaRPr lang="en-US" sz="32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96596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31720"/>
            <a:ext cx="5029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Usar a IA para ler, resumir e organizar um grande volume de informação em segundos — legislação, contratos, planilhas e e-mails.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640080" y="4160520"/>
            <a:ext cx="5029200" cy="2057400"/>
          </a:xfrm>
          <a:prstGeom prst="roundRect">
            <a:avLst>
              <a:gd name="adj" fmla="val 3556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 txBox="1"/>
          <p:nvPr/>
        </p:nvSpPr>
        <p:spPr>
          <a:xfrm>
            <a:off x="914400" y="43708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PRÁTICO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914400" y="4681728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"Resuma esta Instrução Normativa da Receita Federal em tópicos simples, destacando o que muda na minha rotina de apuração."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172200" y="1965960"/>
            <a:ext cx="5394960" cy="4251960"/>
          </a:xfrm>
          <a:prstGeom prst="roundRect">
            <a:avLst>
              <a:gd name="adj" fmla="val 1720"/>
            </a:avLst>
          </a:prstGeom>
          <a:solidFill>
            <a:srgbClr val="FCE6D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0"/>
          <p:cNvSpPr/>
          <p:nvPr/>
        </p:nvSpPr>
        <p:spPr>
          <a:xfrm>
            <a:off x="6446520" y="228600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1" descr="icons/eye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970" y="2457450"/>
            <a:ext cx="342900" cy="34290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172200" y="312724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AINDA DEPENDE DE VOCÊ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6382512" y="3794760"/>
            <a:ext cx="4846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450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Confirmar se a interpretação está tecnicamente correta e se aplica ao caso concreto do seu cliente.</a:t>
            </a:r>
            <a:endParaRPr lang="en-US" sz="1450" dirty="0"/>
          </a:p>
        </p:txBody>
      </p:sp>
      <p:sp>
        <p:nvSpPr>
          <p:cNvPr id="17" name="Text 13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18" name="Text 14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640080" y="320040"/>
            <a:ext cx="960120" cy="960120"/>
          </a:xfrm>
          <a:prstGeom prst="ellipse">
            <a:avLst/>
          </a:prstGeom>
          <a:solidFill>
            <a:srgbClr val="E94E1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icons/checkDouble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10" y="560070"/>
            <a:ext cx="480060" cy="4800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82880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NÍVEL 2 · A CONFERÊNCIA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1828800" y="749808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Validar: encontrar o que o olho cansado não vê</a:t>
            </a:r>
            <a:endParaRPr lang="en-US" sz="32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96596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31720"/>
            <a:ext cx="5029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Usar a IA para cruzar bases de dados, comparar apurações e apontar divergências antes que virem autuação.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640080" y="4160520"/>
            <a:ext cx="5029200" cy="2057400"/>
          </a:xfrm>
          <a:prstGeom prst="roundRect">
            <a:avLst>
              <a:gd name="adj" fmla="val 3556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 txBox="1"/>
          <p:nvPr/>
        </p:nvSpPr>
        <p:spPr>
          <a:xfrm>
            <a:off x="914400" y="43708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PRÁTICO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914400" y="4681728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"Compare os valores do SPED Fiscal com a apuração de ICMS deste mês e liste todas as diferenças encontradas, com o CFOP de cada uma."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172200" y="1965960"/>
            <a:ext cx="5394960" cy="4251960"/>
          </a:xfrm>
          <a:prstGeom prst="roundRect">
            <a:avLst>
              <a:gd name="adj" fmla="val 1720"/>
            </a:avLst>
          </a:prstGeom>
          <a:solidFill>
            <a:srgbClr val="FCE6D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0"/>
          <p:cNvSpPr/>
          <p:nvPr/>
        </p:nvSpPr>
        <p:spPr>
          <a:xfrm>
            <a:off x="6446520" y="228600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1" descr="icons/eye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970" y="2457450"/>
            <a:ext cx="342900" cy="34290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172200" y="312724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AINDA DEPENDE DE VOCÊ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6382512" y="3794760"/>
            <a:ext cx="4846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450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Entender a causa raiz de cada divergência — nem toda diferença é erro, mas toda diferença exige explicação.</a:t>
            </a:r>
            <a:endParaRPr lang="en-US" sz="1450" dirty="0"/>
          </a:p>
        </p:txBody>
      </p:sp>
      <p:sp>
        <p:nvSpPr>
          <p:cNvPr id="17" name="Text 13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18" name="Text 14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00200"/>
          </a:xfrm>
          <a:prstGeom prst="rect">
            <a:avLst/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640080" y="320040"/>
            <a:ext cx="960120" cy="960120"/>
          </a:xfrm>
          <a:prstGeom prst="ellipse">
            <a:avLst/>
          </a:prstGeom>
          <a:solidFill>
            <a:srgbClr val="E94E1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icons/bala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110" y="560070"/>
            <a:ext cx="480060" cy="48006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82880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NÍVEL 3 · O APOIO À ESCOLHA</a:t>
            </a:r>
            <a:endParaRPr lang="en-US" sz="1250" dirty="0"/>
          </a:p>
        </p:txBody>
      </p:sp>
      <p:sp>
        <p:nvSpPr>
          <p:cNvPr id="6" name="Text 3"/>
          <p:cNvSpPr txBox="1"/>
          <p:nvPr/>
        </p:nvSpPr>
        <p:spPr>
          <a:xfrm>
            <a:off x="1828800" y="749808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Decidir: cenários claros, escolha segura</a:t>
            </a:r>
            <a:endParaRPr lang="en-US" sz="32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196596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31720"/>
            <a:ext cx="5029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Usar a IA para montar cenários, simular impactos tributários e organizar prós e contras — para você decidir com mais clareza.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640080" y="4160520"/>
            <a:ext cx="5029200" cy="2057400"/>
          </a:xfrm>
          <a:prstGeom prst="roundRect">
            <a:avLst>
              <a:gd name="adj" fmla="val 3556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 txBox="1"/>
          <p:nvPr/>
        </p:nvSpPr>
        <p:spPr>
          <a:xfrm>
            <a:off x="914400" y="43708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PRÁTICO</a:t>
            </a:r>
            <a:endParaRPr lang="en-US" sz="1100" dirty="0"/>
          </a:p>
        </p:txBody>
      </p:sp>
      <p:sp>
        <p:nvSpPr>
          <p:cNvPr id="11" name="Text 8"/>
          <p:cNvSpPr txBox="1"/>
          <p:nvPr/>
        </p:nvSpPr>
        <p:spPr>
          <a:xfrm>
            <a:off x="914400" y="4681728"/>
            <a:ext cx="44805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5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"Monte 3 cenários para esta reorganização societária, com o impacto tributário estimado, riscos e prós e contras de cada um."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6172200" y="1965960"/>
            <a:ext cx="5394960" cy="4251960"/>
          </a:xfrm>
          <a:prstGeom prst="roundRect">
            <a:avLst>
              <a:gd name="adj" fmla="val 1720"/>
            </a:avLst>
          </a:prstGeom>
          <a:solidFill>
            <a:srgbClr val="FCE6D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Shape 10"/>
          <p:cNvSpPr/>
          <p:nvPr/>
        </p:nvSpPr>
        <p:spPr>
          <a:xfrm>
            <a:off x="6446520" y="2286000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4" name="Image 1" descr="icons/eye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7970" y="2457450"/>
            <a:ext cx="342900" cy="34290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172200" y="3127248"/>
            <a:ext cx="4937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AINDA DEPENDE DE VOCÊ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6382512" y="3794760"/>
            <a:ext cx="4846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5000"/>
              </a:lnSpc>
              <a:buNone/>
            </a:pPr>
            <a:r>
              <a:rPr lang="en-US" sz="1450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decisão final e a assinatura do parecer são suas. A IA organiza os argumentos — você pesa o que importa para aquele cliente.</a:t>
            </a:r>
            <a:endParaRPr lang="en-US" sz="1450" dirty="0"/>
          </a:p>
        </p:txBody>
      </p:sp>
      <p:sp>
        <p:nvSpPr>
          <p:cNvPr id="17" name="Text 13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18" name="Text 14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4206240"/>
            <a:ext cx="4754880" cy="4754880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CONTINUAR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100584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erro fiscal nunca foi
da planilha.
</a:t>
            </a:r>
            <a:r>
              <a:rPr lang="en-US" sz="3600" b="1" dirty="0">
                <a:solidFill>
                  <a:srgbClr val="E94E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Sempre foi de quem não conferiu.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493776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IA erra menos quando alguém com técnica está no comando. Esse alguém é você.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DOS MODELOS DE PROMPT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14400"/>
            <a:ext cx="10881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resposta da IA só é boa se a pergunta for boa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138160" y="2103120"/>
            <a:ext cx="2468880" cy="2468880"/>
          </a:xfrm>
          <a:prstGeom prst="ellipse">
            <a:avLst/>
          </a:prstGeom>
          <a:solidFill>
            <a:srgbClr val="FCE6D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" name="Image 0" descr="icons/question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55380" y="2720340"/>
            <a:ext cx="1234440" cy="12344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2103120"/>
            <a:ext cx="6949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não é sobre programar. É sobre técnica de comunicação — a mesma que você já usa para explicar um tributo para um cliente leigo.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640080" y="3429000"/>
            <a:ext cx="594360" cy="594360"/>
          </a:xfrm>
          <a:prstGeom prst="ellipse">
            <a:avLst/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1" descr="icons/layers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70" y="3577590"/>
            <a:ext cx="297180" cy="29718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17320" y="341071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Pergunta genérica</a:t>
            </a:r>
            <a:endParaRPr lang="en-US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1417320" y="375818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"Analise este balanço." → resposta genérica, sem utilidade real.</a:t>
            </a:r>
            <a:endParaRPr lang="en-US" sz="1250" dirty="0"/>
          </a:p>
        </p:txBody>
      </p:sp>
      <p:sp>
        <p:nvSpPr>
          <p:cNvPr id="11" name="Shape 7"/>
          <p:cNvSpPr/>
          <p:nvPr/>
        </p:nvSpPr>
        <p:spPr>
          <a:xfrm>
            <a:off x="640080" y="4434840"/>
            <a:ext cx="594360" cy="594360"/>
          </a:xfrm>
          <a:prstGeom prst="ellipse">
            <a:avLst/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2" descr="icons/target_oran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670" y="4583430"/>
            <a:ext cx="297180" cy="29718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17320" y="441655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Pergunta com técnica</a:t>
            </a:r>
            <a:endParaRPr lang="en-US" sz="1500" dirty="0"/>
          </a:p>
        </p:txBody>
      </p:sp>
      <p:sp>
        <p:nvSpPr>
          <p:cNvPr id="14" name="Text 9"/>
          <p:cNvSpPr txBox="1"/>
          <p:nvPr/>
        </p:nvSpPr>
        <p:spPr>
          <a:xfrm>
            <a:off x="1417320" y="476402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Contexto + tarefa + formato + limite → resposta pronta para usar.</a:t>
            </a:r>
            <a:endParaRPr lang="en-US" sz="1250" dirty="0"/>
          </a:p>
        </p:txBody>
      </p:sp>
      <p:sp>
        <p:nvSpPr>
          <p:cNvPr id="15" name="Text 10"/>
          <p:cNvSpPr txBox="1"/>
          <p:nvPr/>
        </p:nvSpPr>
        <p:spPr>
          <a:xfrm>
            <a:off x="640080" y="59893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Saber perguntar virou parte da técnica profissional do contador.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17" name="Text 12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QUE FUNCIONA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14400"/>
            <a:ext cx="10881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Anatomia de um prompt eficiente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2331720"/>
            <a:ext cx="2542032" cy="3657600"/>
          </a:xfrm>
          <a:prstGeom prst="roundRect">
            <a:avLst>
              <a:gd name="adj" fmla="val 3597"/>
            </a:avLst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822960" y="2514600"/>
            <a:ext cx="822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94E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841248" y="3200400"/>
            <a:ext cx="217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Contexto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41248" y="3630168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você é e qual o cenário.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41248" y="4389120"/>
            <a:ext cx="2139696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841248" y="4526280"/>
            <a:ext cx="213969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"Sou contador de uma indústria do Simples Nacional..."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438144" y="2331720"/>
            <a:ext cx="2542032" cy="3657600"/>
          </a:xfrm>
          <a:prstGeom prst="roundRect">
            <a:avLst>
              <a:gd name="adj" fmla="val 3597"/>
            </a:avLst>
          </a:prstGeom>
          <a:solidFill>
            <a:srgbClr val="FCE6D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 txBox="1"/>
          <p:nvPr/>
        </p:nvSpPr>
        <p:spPr>
          <a:xfrm>
            <a:off x="3621024" y="2514600"/>
            <a:ext cx="822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94E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3639312" y="3200400"/>
            <a:ext cx="217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Tarefa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639312" y="3630168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exatamente você precisa.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639312" y="4389120"/>
            <a:ext cx="2139696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 txBox="1"/>
          <p:nvPr/>
        </p:nvSpPr>
        <p:spPr>
          <a:xfrm>
            <a:off x="3639312" y="4526280"/>
            <a:ext cx="213969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"...preciso identificar divergências de ICMS-ST..."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236208" y="2331720"/>
            <a:ext cx="2542032" cy="3657600"/>
          </a:xfrm>
          <a:prstGeom prst="roundRect">
            <a:avLst>
              <a:gd name="adj" fmla="val 3597"/>
            </a:avLst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 txBox="1"/>
          <p:nvPr/>
        </p:nvSpPr>
        <p:spPr>
          <a:xfrm>
            <a:off x="6419088" y="2514600"/>
            <a:ext cx="822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94E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400" dirty="0"/>
          </a:p>
        </p:txBody>
      </p:sp>
      <p:sp>
        <p:nvSpPr>
          <p:cNvPr id="18" name="Text 16"/>
          <p:cNvSpPr txBox="1"/>
          <p:nvPr/>
        </p:nvSpPr>
        <p:spPr>
          <a:xfrm>
            <a:off x="6437376" y="3200400"/>
            <a:ext cx="217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Formato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437376" y="3630168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quer receber a resposta.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37376" y="4389120"/>
            <a:ext cx="2139696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 txBox="1"/>
          <p:nvPr/>
        </p:nvSpPr>
        <p:spPr>
          <a:xfrm>
            <a:off x="6437376" y="4526280"/>
            <a:ext cx="213969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"...apresente em tabela, por CFOP..."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9034272" y="2331720"/>
            <a:ext cx="2542032" cy="3657600"/>
          </a:xfrm>
          <a:prstGeom prst="roundRect">
            <a:avLst>
              <a:gd name="adj" fmla="val 3597"/>
            </a:avLst>
          </a:prstGeom>
          <a:solidFill>
            <a:srgbClr val="FCE6DD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 txBox="1"/>
          <p:nvPr/>
        </p:nvSpPr>
        <p:spPr>
          <a:xfrm>
            <a:off x="9217152" y="2514600"/>
            <a:ext cx="822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E94E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3400" dirty="0"/>
          </a:p>
        </p:txBody>
      </p:sp>
      <p:sp>
        <p:nvSpPr>
          <p:cNvPr id="24" name="Text 22"/>
          <p:cNvSpPr txBox="1"/>
          <p:nvPr/>
        </p:nvSpPr>
        <p:spPr>
          <a:xfrm>
            <a:off x="9235440" y="3200400"/>
            <a:ext cx="217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Limites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9235440" y="3630168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a IA não deve fazer.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9235440" y="4389120"/>
            <a:ext cx="2139696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Text 25"/>
          <p:cNvSpPr txBox="1"/>
          <p:nvPr/>
        </p:nvSpPr>
        <p:spPr>
          <a:xfrm>
            <a:off x="9235440" y="4526280"/>
            <a:ext cx="2139696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050" i="1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"...sem presumir alíquota, sinalize se faltar dado."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DE PROMPT · ANALISAR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966960" y="384048"/>
            <a:ext cx="777240" cy="777240"/>
          </a:xfrm>
          <a:prstGeom prst="ellipse">
            <a:avLst/>
          </a:prstGeom>
          <a:solidFill>
            <a:srgbClr val="FCE6D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icons/file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1270" y="578358"/>
            <a:ext cx="388620" cy="3886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914400"/>
            <a:ext cx="8869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Análise de documento fiscal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783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SITUAÇÃO</a:t>
            </a:r>
            <a:endParaRPr lang="en-US" sz="11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0312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recebeu uma norma nova, um contrato ou um parecer e precisa entender o impacto prático — rápido.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40080" y="2743200"/>
            <a:ext cx="10881360" cy="2331720"/>
          </a:xfrm>
          <a:prstGeom prst="roundRect">
            <a:avLst>
              <a:gd name="adj" fmla="val 3137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914400" y="2944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DE PROMPT — PASSO A PASSO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310128"/>
            <a:ext cx="10332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2000"/>
              </a:lnSpc>
              <a:buNone/>
            </a:pPr>
            <a:r>
              <a:rPr lang="en-US" sz="1300" b="1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Diga quem você é: "Sou contador responsável pela área fiscal de uma empresa do Lucro Presumido."
</a:t>
            </a:r>
            <a:r>
              <a:rPr lang="en-US" sz="1300" b="1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 o texto ou anexe o documento e peça o resumo: "Resuma os pontos que mudam minha rotina de apuração."
</a:t>
            </a:r>
            <a:r>
              <a:rPr lang="en-US" sz="1300" b="1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Peça o formato: "Organize em tópicos, do mais urgente para o menos urgente."
</a:t>
            </a:r>
            <a:r>
              <a:rPr lang="en-US" sz="1300" b="1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Peça o alerta técnico: "Aponte o que exige validação jurídica antes de eu aplicar."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40080" y="5394960"/>
            <a:ext cx="457200" cy="457200"/>
          </a:xfrm>
          <a:prstGeom prst="ellipse">
            <a:avLst/>
          </a:prstGeom>
          <a:solidFill>
            <a:srgbClr val="FCE6D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1" descr="icons/lightbulb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50" y="5497830"/>
            <a:ext cx="251460" cy="2514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234440" y="539496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Dica: sempre peça a data-base da norma usada — a IA pode citar versão antiga da legislação.</a:t>
            </a:r>
            <a:endParaRPr lang="en-US" sz="1250" dirty="0"/>
          </a:p>
        </p:txBody>
      </p:sp>
      <p:sp>
        <p:nvSpPr>
          <p:cNvPr id="14" name="Text 10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15" name="Text 11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DE PROMPT · VALIDAR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966960" y="384048"/>
            <a:ext cx="777240" cy="777240"/>
          </a:xfrm>
          <a:prstGeom prst="ellipse">
            <a:avLst/>
          </a:prstGeom>
          <a:solidFill>
            <a:srgbClr val="FCE6D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icons/calculator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1270" y="578358"/>
            <a:ext cx="388620" cy="3886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914400"/>
            <a:ext cx="8869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Validação de cálculo tributário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783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SITUAÇÃO</a:t>
            </a:r>
            <a:endParaRPr lang="en-US" sz="11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0312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fechou a apuração e quer uma segunda camada de conferência antes de transmitir.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40080" y="2743200"/>
            <a:ext cx="10881360" cy="2331720"/>
          </a:xfrm>
          <a:prstGeom prst="roundRect">
            <a:avLst>
              <a:gd name="adj" fmla="val 3137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914400" y="2944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DE PROMPT — PASSO A PASSO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310128"/>
            <a:ext cx="10332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2000"/>
              </a:lnSpc>
              <a:buNone/>
            </a:pPr>
            <a:r>
              <a:rPr lang="en-US" sz="1300" b="1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Contextualize: "Sou consultor tributário revisando a apuração de ICMS de uma empresa varejista."
</a:t>
            </a:r>
            <a:r>
              <a:rPr lang="en-US" sz="1300" b="1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Dê a tarefa: "Compare o SPED Fiscal com a apuração e liste toda divergência de valor ou CFOP."
</a:t>
            </a:r>
            <a:r>
              <a:rPr lang="en-US" sz="1300" b="1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Peça o formato: "Apresente em tabela: item, valor apurado, valor esperado, diferença."
</a:t>
            </a:r>
            <a:r>
              <a:rPr lang="en-US" sz="1300" b="1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Defina o limite: "Não presuma alíquota — se faltar dado, me avise em vez de estimar."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40080" y="5394960"/>
            <a:ext cx="457200" cy="457200"/>
          </a:xfrm>
          <a:prstGeom prst="ellipse">
            <a:avLst/>
          </a:prstGeom>
          <a:solidFill>
            <a:srgbClr val="FCE6D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1" descr="icons/lightbulb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50" y="5497830"/>
            <a:ext cx="251460" cy="2514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234440" y="539496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Dica: peça sempre o "porquê" de cada divergência, não só a lista — isso acelera sua análise.</a:t>
            </a:r>
            <a:endParaRPr lang="en-US" sz="1250" dirty="0"/>
          </a:p>
        </p:txBody>
      </p:sp>
      <p:sp>
        <p:nvSpPr>
          <p:cNvPr id="14" name="Text 10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15" name="Text 11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DE PROMPT · DECIDIR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966960" y="384048"/>
            <a:ext cx="777240" cy="777240"/>
          </a:xfrm>
          <a:prstGeom prst="ellipse">
            <a:avLst/>
          </a:prstGeom>
          <a:solidFill>
            <a:srgbClr val="FCE6D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4" name="Image 0" descr="icons/balance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1270" y="578358"/>
            <a:ext cx="388620" cy="3886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40080" y="914400"/>
            <a:ext cx="8869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Apoio a uma decisão com cenários</a:t>
            </a:r>
            <a:endParaRPr lang="en-US" sz="28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1783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SITUAÇÃO</a:t>
            </a:r>
            <a:endParaRPr lang="en-US" sz="11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0312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cliente pede uma recomendação estratégica e você quer organizar as opções antes de se posicionar.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40080" y="2743200"/>
            <a:ext cx="10881360" cy="2331720"/>
          </a:xfrm>
          <a:prstGeom prst="roundRect">
            <a:avLst>
              <a:gd name="adj" fmla="val 3137"/>
            </a:avLst>
          </a:prstGeom>
          <a:solidFill>
            <a:srgbClr val="00000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914400" y="294436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DE PROMPT — PASSO A PASSO</a:t>
            </a:r>
            <a:endParaRPr lang="en-US" sz="11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310128"/>
            <a:ext cx="10332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2000"/>
              </a:lnSpc>
              <a:buNone/>
            </a:pPr>
            <a:r>
              <a:rPr lang="en-US" sz="1300" b="1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Contextualize: "Preciso avaliar uma reorganização societária para reduzir carga tributária."
</a:t>
            </a:r>
            <a:r>
              <a:rPr lang="en-US" sz="1300" b="1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Peça as opções: "Monte 3 cenários possíveis, com a lógica tributária de cada um."
</a:t>
            </a:r>
            <a:r>
              <a:rPr lang="en-US" sz="1300" b="1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Peça a comparação: "Para cada cenário, liste impacto estimado, riscos e prós e contras."
</a:t>
            </a:r>
            <a:r>
              <a:rPr lang="en-US" sz="1300" b="1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Reforce o papel dela: "Não recomende uma opção final — organize os argumentos para minha decisão."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40080" y="5394960"/>
            <a:ext cx="457200" cy="457200"/>
          </a:xfrm>
          <a:prstGeom prst="ellipse">
            <a:avLst/>
          </a:prstGeom>
          <a:solidFill>
            <a:srgbClr val="FCE6D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1" descr="icons/lightbulb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950" y="5497830"/>
            <a:ext cx="251460" cy="2514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234440" y="539496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Dica: a IA organiza a informação. A recomendação final e o parecer assinado são seus.</a:t>
            </a:r>
            <a:endParaRPr lang="en-US" sz="1250" dirty="0"/>
          </a:p>
        </p:txBody>
      </p:sp>
      <p:sp>
        <p:nvSpPr>
          <p:cNvPr id="14" name="Text 10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15" name="Text 11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4480560"/>
            <a:ext cx="4572000" cy="4572000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822960" y="10515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DA PARTE PRÁTICA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828800"/>
            <a:ext cx="100584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Você não precisa
saber programar.
</a:t>
            </a:r>
            <a:r>
              <a:rPr lang="en-US" sz="3800" b="1" dirty="0">
                <a:solidFill>
                  <a:srgbClr val="E94E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Precisa saber perguntar.</a:t>
            </a:r>
            <a:endParaRPr lang="en-US" sz="38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493776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seguir, um caminho simples para transformar isso em uma ferramenta sua, sem escrever uma linha de código.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TEORIA À PRÁTICA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14400"/>
            <a:ext cx="10881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Seu próprio sistema, sem contratar programador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321040" y="2148840"/>
            <a:ext cx="2468880" cy="2468880"/>
          </a:xfrm>
          <a:prstGeom prst="ellipse">
            <a:avLst/>
          </a:prstGeom>
          <a:solidFill>
            <a:srgbClr val="FCE6DD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5" name="Image 0" descr="icons/laptop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8260" y="2766060"/>
            <a:ext cx="1234440" cy="12344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40080" y="2103120"/>
            <a:ext cx="7223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que é um "sistema em HTML"?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606040"/>
            <a:ext cx="7040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450" dirty="0">
                <a:solidFill>
                  <a:srgbClr val="2B2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uma página que roda direto no navegador — sem instalar nada, sem servidor, sem custo de TI. A IA escreve o código completo; você só descreve o que precisa.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40080" y="3931920"/>
            <a:ext cx="502920" cy="502920"/>
          </a:xfrm>
          <a:prstGeom prst="ellipse">
            <a:avLst/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9" name="Image 1" descr="icons/listOl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810" y="4057650"/>
            <a:ext cx="251460" cy="25146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325880" y="3977640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 de fechamento mensal com status por cliente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640080" y="4645152"/>
            <a:ext cx="502920" cy="502920"/>
          </a:xfrm>
          <a:prstGeom prst="ellipse">
            <a:avLst/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2" descr="icons/calculator_oran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810" y="4770882"/>
            <a:ext cx="251460" cy="25146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325880" y="4690872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Calculadora simples de um tributo ou de honorários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640080" y="5358384"/>
            <a:ext cx="502920" cy="502920"/>
          </a:xfrm>
          <a:prstGeom prst="ellipse">
            <a:avLst/>
          </a:prstGeom>
          <a:solidFill>
            <a:srgbClr val="F4F1EE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5" name="Image 3" descr="icons/chart_oran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810" y="5484114"/>
            <a:ext cx="251460" cy="25146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325880" y="5404104"/>
            <a:ext cx="6309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Painel para acompanhar prazos e obrigações da equipe</a:t>
            </a:r>
            <a:endParaRPr lang="en-US" sz="1300" dirty="0"/>
          </a:p>
        </p:txBody>
      </p:sp>
      <p:sp>
        <p:nvSpPr>
          <p:cNvPr id="17" name="Text 11"/>
          <p:cNvSpPr txBox="1"/>
          <p:nvPr/>
        </p:nvSpPr>
        <p:spPr>
          <a:xfrm>
            <a:off x="640080" y="61722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 para o dia a dia: menos planilha solta, menos retrabalho manual.</a:t>
            </a:r>
            <a:endParaRPr lang="en-US" sz="1250" dirty="0"/>
          </a:p>
        </p:txBody>
      </p:sp>
      <p:sp>
        <p:nvSpPr>
          <p:cNvPr id="18" name="Text 12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19" name="Text 13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A PASSO · PARTE 1 DE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14400"/>
            <a:ext cx="10881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Montando seu sistema em HTML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2286000"/>
            <a:ext cx="777240" cy="777240"/>
          </a:xfrm>
          <a:prstGeom prst="ellipse">
            <a:avLst/>
          </a:prstGeom>
          <a:solidFill>
            <a:srgbClr val="E94E1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640080" y="2340864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1028700" y="3154680"/>
            <a:ext cx="0" cy="429768"/>
          </a:xfrm>
          <a:prstGeom prst="line">
            <a:avLst/>
          </a:prstGeom>
          <a:noFill/>
          <a:ln w="25400">
            <a:solidFill>
              <a:srgbClr val="F4F1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691640" y="2267712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Defina o problema, não a tecnologia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1691640" y="2670048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Escolha uma dor real e pequena: "quero um checklist de fechamento mensal com status por cliente."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3584448"/>
            <a:ext cx="777240" cy="777240"/>
          </a:xfrm>
          <a:prstGeom prst="ellipse">
            <a:avLst/>
          </a:prstGeom>
          <a:solidFill>
            <a:srgbClr val="E94E1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 txBox="1"/>
          <p:nvPr/>
        </p:nvSpPr>
        <p:spPr>
          <a:xfrm>
            <a:off x="640080" y="3639312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1028700" y="4453128"/>
            <a:ext cx="0" cy="429768"/>
          </a:xfrm>
          <a:prstGeom prst="line">
            <a:avLst/>
          </a:prstGeom>
          <a:noFill/>
          <a:ln w="25400">
            <a:solidFill>
              <a:srgbClr val="F4F1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1691640" y="3566160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Descreva para a IA como se fosse um pedido a um estagiário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1691640" y="3968496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"Crie uma página HTML com uma lista de tarefas, campo de status e cores por prazo." Peça o código completo, em um arquivo único.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4882896"/>
            <a:ext cx="777240" cy="777240"/>
          </a:xfrm>
          <a:prstGeom prst="ellipse">
            <a:avLst/>
          </a:prstGeom>
          <a:solidFill>
            <a:srgbClr val="E94E1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 txBox="1"/>
          <p:nvPr/>
        </p:nvSpPr>
        <p:spPr>
          <a:xfrm>
            <a:off x="640080" y="493776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6" name="Text 14"/>
          <p:cNvSpPr txBox="1"/>
          <p:nvPr/>
        </p:nvSpPr>
        <p:spPr>
          <a:xfrm>
            <a:off x="1691640" y="4864608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Salve o código recebido como arquivo .html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1691640" y="5266944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Copie o que a IA gerou, cole em um editor de texto simples e salve com a extensão .html (ex.: checklist.html).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A PASSO · PARTE 2 DE 2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914400"/>
            <a:ext cx="108813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 arquivo à ferramenta em uso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40080" y="2286000"/>
            <a:ext cx="777240" cy="777240"/>
          </a:xfrm>
          <a:prstGeom prst="ellipse">
            <a:avLst/>
          </a:prstGeom>
          <a:solidFill>
            <a:srgbClr val="E94E1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640080" y="2340864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1028700" y="3154680"/>
            <a:ext cx="0" cy="429768"/>
          </a:xfrm>
          <a:prstGeom prst="line">
            <a:avLst/>
          </a:prstGeom>
          <a:noFill/>
          <a:ln w="25400">
            <a:solidFill>
              <a:srgbClr val="F4F1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691640" y="2267712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Abra o arquivo em qualquer navegador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1691640" y="2670048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Duplo clique no arquivo .html — ele já funciona, sem instalação e sem internet.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3584448"/>
            <a:ext cx="777240" cy="777240"/>
          </a:xfrm>
          <a:prstGeom prst="ellipse">
            <a:avLst/>
          </a:prstGeom>
          <a:solidFill>
            <a:srgbClr val="E94E1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 txBox="1"/>
          <p:nvPr/>
        </p:nvSpPr>
        <p:spPr>
          <a:xfrm>
            <a:off x="640080" y="3639312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1028700" y="4453128"/>
            <a:ext cx="0" cy="429768"/>
          </a:xfrm>
          <a:prstGeom prst="line">
            <a:avLst/>
          </a:prstGeom>
          <a:noFill/>
          <a:ln w="25400">
            <a:solidFill>
              <a:srgbClr val="F4F1E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 txBox="1"/>
          <p:nvPr/>
        </p:nvSpPr>
        <p:spPr>
          <a:xfrm>
            <a:off x="1691640" y="3566160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Teste com sua rotina real e anote o que falta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1691640" y="3968496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por alguns dias com sua equipe: um campo a mais, uma cor diferente, um cálculo automático.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40080" y="4882896"/>
            <a:ext cx="777240" cy="777240"/>
          </a:xfrm>
          <a:prstGeom prst="ellipse">
            <a:avLst/>
          </a:prstGeom>
          <a:solidFill>
            <a:srgbClr val="E94E1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 txBox="1"/>
          <p:nvPr/>
        </p:nvSpPr>
        <p:spPr>
          <a:xfrm>
            <a:off x="640080" y="4937760"/>
            <a:ext cx="777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600" dirty="0"/>
          </a:p>
        </p:txBody>
      </p:sp>
      <p:sp>
        <p:nvSpPr>
          <p:cNvPr id="16" name="Text 14"/>
          <p:cNvSpPr txBox="1"/>
          <p:nvPr/>
        </p:nvSpPr>
        <p:spPr>
          <a:xfrm>
            <a:off x="1691640" y="4864608"/>
            <a:ext cx="9326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Peça ajustes à IA como quem pede uma revisão</a:t>
            </a:r>
            <a:endParaRPr lang="en-US" sz="1700" dirty="0"/>
          </a:p>
        </p:txBody>
      </p:sp>
      <p:sp>
        <p:nvSpPr>
          <p:cNvPr id="17" name="Text 15"/>
          <p:cNvSpPr txBox="1"/>
          <p:nvPr/>
        </p:nvSpPr>
        <p:spPr>
          <a:xfrm>
            <a:off x="1691640" y="5266944"/>
            <a:ext cx="9418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5A5A5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"Adicione um campo de data de vencimento e destaque em vermelho o que está atrasado." Ela reescreve o código pronto.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A6A19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828800"/>
            <a:ext cx="4754880" cy="4754880"/>
          </a:xfrm>
          <a:prstGeom prst="ellipse">
            <a:avLst/>
          </a:prstGeom>
          <a:solidFill>
            <a:srgbClr val="1A1A1A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822960" y="7772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94E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FECHAR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1417320"/>
            <a:ext cx="1005840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IA não vai tirar seu lugar.
</a:t>
            </a:r>
            <a:r>
              <a:rPr lang="en-US" sz="3600" b="1" dirty="0">
                <a:solidFill>
                  <a:srgbClr val="E94E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Vai tirar sua desculpa</a:t>
            </a:r>
            <a:endParaRPr lang="en-US" sz="3600" dirty="0"/>
          </a:p>
          <a:p>
            <a:pPr marL="0" indent="0">
              <a:lnSpc>
                <a:spcPct val="112000"/>
              </a:lnSpc>
              <a:buNone/>
            </a:pPr>
            <a:r>
              <a:rPr lang="en-US" sz="3600" b="1" dirty="0">
                <a:solidFill>
                  <a:srgbClr val="E94E1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para não evoluir.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868680" y="4251960"/>
            <a:ext cx="1280160" cy="0"/>
          </a:xfrm>
          <a:prstGeom prst="line">
            <a:avLst/>
          </a:prstGeom>
          <a:noFill/>
          <a:ln w="25400">
            <a:solidFill>
              <a:srgbClr val="E94E1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22960" y="4434840"/>
            <a:ext cx="8961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Comece pequeno. Analise um documento hoje, valide um cálculo esta semana, monte seu primeiro sistema este mês.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562356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Obrigado.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65105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kern="0" spc="15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PARA CONTADORES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51052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C9C9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4C77A2-D437-C3D3-BE2A-AD3DCCE96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1073412-6CE2-53DF-A709-B0B6A07B4B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B0671F1-7E60-BF7F-2EBC-5DD1CF2B8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9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187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1740</Words>
  <Application>Microsoft Office PowerPoint</Application>
  <PresentationFormat>Widescreen</PresentationFormat>
  <Paragraphs>236</Paragraphs>
  <Slides>22</Slides>
  <Notes>20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Kleber Santos</cp:lastModifiedBy>
  <cp:revision>2</cp:revision>
  <dcterms:created xsi:type="dcterms:W3CDTF">2026-09-19T11:31:03Z</dcterms:created>
  <dcterms:modified xsi:type="dcterms:W3CDTF">2026-09-19T11:53:08Z</dcterms:modified>
</cp:coreProperties>
</file>