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3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4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49" r:id="rId2"/>
    <p:sldMasterId id="2147483751" r:id="rId3"/>
    <p:sldMasterId id="2147483776" r:id="rId4"/>
    <p:sldMasterId id="2147483812" r:id="rId5"/>
  </p:sldMasterIdLst>
  <p:notesMasterIdLst>
    <p:notesMasterId r:id="rId79"/>
  </p:notesMasterIdLst>
  <p:sldIdLst>
    <p:sldId id="268" r:id="rId6"/>
    <p:sldId id="317" r:id="rId7"/>
    <p:sldId id="319" r:id="rId8"/>
    <p:sldId id="267" r:id="rId9"/>
    <p:sldId id="256" r:id="rId10"/>
    <p:sldId id="261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81" r:id="rId22"/>
    <p:sldId id="282" r:id="rId23"/>
    <p:sldId id="283" r:id="rId24"/>
    <p:sldId id="284" r:id="rId25"/>
    <p:sldId id="288" r:id="rId26"/>
    <p:sldId id="290" r:id="rId27"/>
    <p:sldId id="331" r:id="rId28"/>
    <p:sldId id="293" r:id="rId29"/>
    <p:sldId id="339" r:id="rId30"/>
    <p:sldId id="332" r:id="rId31"/>
    <p:sldId id="296" r:id="rId32"/>
    <p:sldId id="297" r:id="rId33"/>
    <p:sldId id="298" r:id="rId34"/>
    <p:sldId id="333" r:id="rId35"/>
    <p:sldId id="299" r:id="rId36"/>
    <p:sldId id="324" r:id="rId37"/>
    <p:sldId id="302" r:id="rId38"/>
    <p:sldId id="322" r:id="rId39"/>
    <p:sldId id="303" r:id="rId40"/>
    <p:sldId id="304" r:id="rId41"/>
    <p:sldId id="305" r:id="rId42"/>
    <p:sldId id="307" r:id="rId43"/>
    <p:sldId id="310" r:id="rId44"/>
    <p:sldId id="311" r:id="rId45"/>
    <p:sldId id="309" r:id="rId46"/>
    <p:sldId id="334" r:id="rId47"/>
    <p:sldId id="335" r:id="rId48"/>
    <p:sldId id="312" r:id="rId49"/>
    <p:sldId id="330" r:id="rId50"/>
    <p:sldId id="340" r:id="rId51"/>
    <p:sldId id="325" r:id="rId52"/>
    <p:sldId id="356" r:id="rId53"/>
    <p:sldId id="328" r:id="rId54"/>
    <p:sldId id="313" r:id="rId55"/>
    <p:sldId id="314" r:id="rId56"/>
    <p:sldId id="321" r:id="rId57"/>
    <p:sldId id="341" r:id="rId58"/>
    <p:sldId id="326" r:id="rId59"/>
    <p:sldId id="357" r:id="rId60"/>
    <p:sldId id="327" r:id="rId61"/>
    <p:sldId id="344" r:id="rId62"/>
    <p:sldId id="351" r:id="rId63"/>
    <p:sldId id="352" r:id="rId64"/>
    <p:sldId id="315" r:id="rId65"/>
    <p:sldId id="353" r:id="rId66"/>
    <p:sldId id="354" r:id="rId67"/>
    <p:sldId id="355" r:id="rId68"/>
    <p:sldId id="346" r:id="rId69"/>
    <p:sldId id="345" r:id="rId70"/>
    <p:sldId id="348" r:id="rId71"/>
    <p:sldId id="347" r:id="rId72"/>
    <p:sldId id="336" r:id="rId73"/>
    <p:sldId id="337" r:id="rId74"/>
    <p:sldId id="338" r:id="rId75"/>
    <p:sldId id="342" r:id="rId76"/>
    <p:sldId id="349" r:id="rId77"/>
    <p:sldId id="350" r:id="rId78"/>
  </p:sldIdLst>
  <p:sldSz cx="9144000" cy="6858000" type="screen4x3"/>
  <p:notesSz cx="9144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6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84B6"/>
    <a:srgbClr val="C7A82C"/>
    <a:srgbClr val="04957B"/>
    <a:srgbClr val="FFFFFF"/>
    <a:srgbClr val="4BB4AB"/>
    <a:srgbClr val="F8EDC5"/>
    <a:srgbClr val="FCD790"/>
    <a:srgbClr val="5796B0"/>
    <a:srgbClr val="638DC9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2C8C85-51F0-491E-9774-3900AFEF0FD7}" styleName="Estilo Claro 2 - Ênfas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722" y="108"/>
      </p:cViewPr>
      <p:guideLst>
        <p:guide orient="horz" pos="1026"/>
        <p:guide pos="26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theme" Target="theme/theme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5"/>
      <c:rotY val="225"/>
      <c:rAngAx val="0"/>
      <c:perspective val="0"/>
    </c:view3D>
    <c:floor>
      <c:thickness val="0"/>
      <c:spPr>
        <a:noFill/>
        <a:ln w="9525" cap="flat" cmpd="sng" algn="ctr">
          <a:solidFill>
            <a:schemeClr val="tx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725941632338783"/>
          <c:y val="0.10363333970454552"/>
          <c:w val="0.71401014020365317"/>
          <c:h val="0.71298435657762227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East</c:v>
                </c:pt>
              </c:strCache>
            </c:strRef>
          </c:tx>
          <c:dPt>
            <c:idx val="0"/>
            <c:bubble3D val="0"/>
            <c:explosion val="4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</c:dPt>
          <c:dLbls>
            <c:dLbl>
              <c:idx val="1"/>
              <c:layout>
                <c:manualLayout>
                  <c:x val="-2.3041387394487488E-2"/>
                  <c:y val="5.7742817583195712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46" b="1" i="0" u="none" strike="noStrike" kern="1200" baseline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 Narrow"/>
                        <a:ea typeface="Arial Narrow"/>
                        <a:cs typeface="Arial Narrow"/>
                      </a:defRPr>
                    </a:pPr>
                    <a:r>
                      <a:rPr lang="en-US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2 - 3 % CA INFANTIL</a:t>
                    </a:r>
                  </a:p>
                </c:rich>
              </c:tx>
              <c:spPr>
                <a:noFill/>
                <a:ln w="19332"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46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 Narrow"/>
                      <a:ea typeface="Arial Narrow"/>
                      <a:cs typeface="Arial Narrow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46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Sheet1!$B$1:$C$1</c:f>
              <c:numCache>
                <c:formatCode>General</c:formatCode>
                <c:ptCount val="2"/>
              </c:numCache>
            </c:numRef>
          </c:cat>
          <c:val>
            <c:numRef>
              <c:f>Sheet1!$B$2:$C$2</c:f>
              <c:numCache>
                <c:formatCode>General</c:formatCode>
                <c:ptCount val="2"/>
                <c:pt idx="0">
                  <c:v>98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19332"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44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313D8-6AB5-4FDC-BB98-56C0C98AF298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D8593-7AB8-493A-8AA5-F116F51AD95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4624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cf7a3c50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cf7a3c503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3377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105aad17dc0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105aad17dc0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4647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="" xmlns:a16="http://schemas.microsoft.com/office/drawing/2014/main" id="{E402D3C4-E24B-4AB2-AA31-F3790755EB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192A588-15EE-4358-B2E8-55CB533BA588}" type="slidenum">
              <a:rPr lang="pt-BR" altLang="pt-BR" smtClean="0"/>
              <a:pPr>
                <a:spcBef>
                  <a:spcPct val="0"/>
                </a:spcBef>
              </a:pPr>
              <a:t>11</a:t>
            </a:fld>
            <a:endParaRPr lang="pt-BR" altLang="pt-BR"/>
          </a:p>
        </p:txBody>
      </p:sp>
      <p:sp>
        <p:nvSpPr>
          <p:cNvPr id="10243" name="Rectangle 7">
            <a:extLst>
              <a:ext uri="{FF2B5EF4-FFF2-40B4-BE49-F238E27FC236}">
                <a16:creationId xmlns="" xmlns:a16="http://schemas.microsoft.com/office/drawing/2014/main" id="{6DC0FC65-0E24-4E3A-B38E-F9111081D97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9F3B3415-5622-4FA4-B4DB-F731492E8249}" type="slidenum">
              <a:rPr lang="pt-BR" altLang="pt-BR">
                <a:latin typeface="Times New Roman" panose="02020603050405020304" pitchFamily="18" charset="0"/>
                <a:ea typeface="ＭＳ Ｐゴシック" panose="020B0600070205080204" pitchFamily="34" charset="-128"/>
              </a:rPr>
              <a:pPr algn="r">
                <a:spcBef>
                  <a:spcPct val="0"/>
                </a:spcBef>
              </a:pPr>
              <a:t>11</a:t>
            </a:fld>
            <a:endParaRPr lang="pt-BR" altLang="pt-B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10244" name="Rectangle 2">
            <a:extLst>
              <a:ext uri="{FF2B5EF4-FFF2-40B4-BE49-F238E27FC236}">
                <a16:creationId xmlns="" xmlns:a16="http://schemas.microsoft.com/office/drawing/2014/main" id="{E9984AE2-89F6-40BA-B138-739903B13F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5" name="Rectangle 3">
            <a:extLst>
              <a:ext uri="{FF2B5EF4-FFF2-40B4-BE49-F238E27FC236}">
                <a16:creationId xmlns="" xmlns:a16="http://schemas.microsoft.com/office/drawing/2014/main" id="{FE134D60-DEBD-46CB-B622-D18EC3F24F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34589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105aad17dc0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105aad17dc0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8085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61A2BE-43C8-4DBA-A348-5B0EBC66C3A9}" type="slidenum">
              <a:rPr lang="pt-BR" altLang="pt-BR"/>
              <a:pPr>
                <a:spcBef>
                  <a:spcPct val="0"/>
                </a:spcBef>
              </a:pPr>
              <a:t>27</a:t>
            </a:fld>
            <a:endParaRPr lang="pt-BR" altLang="pt-BR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Clr>
                <a:srgbClr val="CC99FF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rgbClr val="99CCFF"/>
              </a:solidFill>
              <a:latin typeface="Arial" charset="0"/>
            </a:endParaRPr>
          </a:p>
          <a:p>
            <a:pPr>
              <a:defRPr/>
            </a:pPr>
            <a:r>
              <a:rPr lang="pt-BR" b="1" dirty="0"/>
              <a:t>Anemia </a:t>
            </a:r>
            <a:r>
              <a:rPr lang="pt-BR" dirty="0"/>
              <a:t> </a:t>
            </a:r>
          </a:p>
          <a:p>
            <a:pPr marL="742950" lvl="1" indent="-285750">
              <a:buFont typeface="Wingdings" pitchFamily="2" charset="2"/>
              <a:buChar char="ü"/>
              <a:defRPr/>
            </a:pPr>
            <a:r>
              <a:rPr lang="pt-BR" dirty="0"/>
              <a:t>Palidez  </a:t>
            </a:r>
          </a:p>
          <a:p>
            <a:pPr marL="742950" lvl="1" indent="-285750">
              <a:buFont typeface="Wingdings" pitchFamily="2" charset="2"/>
              <a:buChar char="ü"/>
              <a:defRPr/>
            </a:pPr>
            <a:r>
              <a:rPr lang="pt-BR" dirty="0"/>
              <a:t>Astenia, anorexia  </a:t>
            </a:r>
          </a:p>
          <a:p>
            <a:pPr marL="742950" lvl="1" indent="-285750">
              <a:buFont typeface="Wingdings" pitchFamily="2" charset="2"/>
              <a:buChar char="ü"/>
              <a:defRPr/>
            </a:pPr>
            <a:r>
              <a:rPr lang="pt-BR" dirty="0"/>
              <a:t>Sopro cardíaco  </a:t>
            </a:r>
          </a:p>
          <a:p>
            <a:pPr marL="742950" lvl="1" indent="-285750">
              <a:buFont typeface="Wingdings" pitchFamily="2" charset="2"/>
              <a:buChar char="ü"/>
              <a:defRPr/>
            </a:pPr>
            <a:r>
              <a:rPr lang="pt-BR" dirty="0"/>
              <a:t>Dispneia  </a:t>
            </a:r>
          </a:p>
          <a:p>
            <a:pPr marL="742950" lvl="1" indent="-285750">
              <a:buFont typeface="Wingdings" pitchFamily="2" charset="2"/>
              <a:buChar char="ü"/>
              <a:defRPr/>
            </a:pPr>
            <a:r>
              <a:rPr lang="pt-BR" dirty="0"/>
              <a:t>Irritabilidade </a:t>
            </a:r>
          </a:p>
          <a:p>
            <a:pPr>
              <a:defRPr/>
            </a:pPr>
            <a:r>
              <a:rPr lang="pt-BR" dirty="0"/>
              <a:t> </a:t>
            </a:r>
          </a:p>
          <a:p>
            <a:pPr>
              <a:defRPr/>
            </a:pPr>
            <a:r>
              <a:rPr lang="pt-BR" b="1" dirty="0"/>
              <a:t>Neutropenia </a:t>
            </a:r>
            <a:r>
              <a:rPr lang="pt-BR" dirty="0"/>
              <a:t> </a:t>
            </a:r>
          </a:p>
          <a:p>
            <a:pPr marL="742950" lvl="1" indent="-285750">
              <a:buFont typeface="Wingdings" pitchFamily="2" charset="2"/>
              <a:buChar char="ü"/>
              <a:defRPr/>
            </a:pPr>
            <a:r>
              <a:rPr lang="pt-BR" dirty="0"/>
              <a:t>Febre  </a:t>
            </a:r>
          </a:p>
          <a:p>
            <a:pPr marL="742950" lvl="1" indent="-285750">
              <a:buFont typeface="Wingdings" pitchFamily="2" charset="2"/>
              <a:buChar char="ü"/>
              <a:defRPr/>
            </a:pPr>
            <a:r>
              <a:rPr lang="pt-BR" dirty="0"/>
              <a:t>Aftas bucais, mucosite  </a:t>
            </a:r>
          </a:p>
          <a:p>
            <a:pPr marL="742950" lvl="1" indent="-285750">
              <a:buFont typeface="Wingdings" pitchFamily="2" charset="2"/>
              <a:buChar char="ü"/>
              <a:defRPr/>
            </a:pPr>
            <a:r>
              <a:rPr lang="pt-BR" dirty="0"/>
              <a:t>Infecções  graves, por bactérias atípicas  ou evolução ruim  </a:t>
            </a:r>
          </a:p>
          <a:p>
            <a:pPr>
              <a:defRPr/>
            </a:pPr>
            <a:r>
              <a:rPr lang="pt-BR" dirty="0"/>
              <a:t> </a:t>
            </a:r>
          </a:p>
          <a:p>
            <a:pPr>
              <a:defRPr/>
            </a:pPr>
            <a:r>
              <a:rPr lang="pt-BR" b="1" dirty="0"/>
              <a:t>Trombocitopenia </a:t>
            </a:r>
            <a:r>
              <a:rPr lang="pt-BR" dirty="0"/>
              <a:t> </a:t>
            </a:r>
          </a:p>
          <a:p>
            <a:pPr marL="742950" lvl="1" indent="-285750">
              <a:buFont typeface="Wingdings" pitchFamily="2" charset="2"/>
              <a:buChar char="ü"/>
              <a:defRPr/>
            </a:pPr>
            <a:r>
              <a:rPr lang="pt-BR" dirty="0"/>
              <a:t>Púrpuras: Petéquias, equimose</a:t>
            </a:r>
          </a:p>
          <a:p>
            <a:pPr marL="742950" lvl="1" indent="-285750">
              <a:buFont typeface="Wingdings" pitchFamily="2" charset="2"/>
              <a:buChar char="ü"/>
              <a:defRPr/>
            </a:pPr>
            <a:r>
              <a:rPr lang="pt-BR" dirty="0"/>
              <a:t>Epistaxe, gengivorragias  </a:t>
            </a:r>
          </a:p>
          <a:p>
            <a:pPr marL="742950" lvl="1" indent="-285750">
              <a:buFont typeface="Wingdings" pitchFamily="2" charset="2"/>
              <a:buChar char="ü"/>
              <a:defRPr/>
            </a:pPr>
            <a:r>
              <a:rPr lang="pt-BR" dirty="0"/>
              <a:t>Melenas  </a:t>
            </a:r>
          </a:p>
          <a:p>
            <a:pPr marL="742950" lvl="1" indent="-285750">
              <a:buFont typeface="Wingdings" pitchFamily="2" charset="2"/>
              <a:buChar char="ü"/>
              <a:defRPr/>
            </a:pPr>
            <a:r>
              <a:rPr lang="pt-BR" dirty="0"/>
              <a:t>Hematúria  </a:t>
            </a:r>
          </a:p>
          <a:p>
            <a:pPr>
              <a:defRPr/>
            </a:pPr>
            <a:r>
              <a:rPr lang="pt-BR" dirty="0"/>
              <a:t> </a:t>
            </a:r>
          </a:p>
          <a:p>
            <a:pPr>
              <a:defRPr/>
            </a:pPr>
            <a:r>
              <a:rPr lang="es-ES_tradnl" b="1" dirty="0"/>
              <a:t>Dores osteoarticulares: </a:t>
            </a:r>
            <a:r>
              <a:rPr lang="en-US" dirty="0">
                <a:latin typeface="+mn-lt"/>
                <a:cs typeface="+mn-cs"/>
              </a:rPr>
              <a:t>21 to 38 percent of cases of acute leukemia</a:t>
            </a:r>
            <a:endParaRPr lang="pt-BR" dirty="0"/>
          </a:p>
          <a:p>
            <a:pPr>
              <a:lnSpc>
                <a:spcPct val="120000"/>
              </a:lnSpc>
              <a:buClr>
                <a:srgbClr val="CC99FF"/>
              </a:buClr>
              <a:buFont typeface="Wingdings" pitchFamily="2" charset="2"/>
              <a:buNone/>
              <a:defRPr/>
            </a:pPr>
            <a:endParaRPr lang="pt-BR" b="1" dirty="0">
              <a:solidFill>
                <a:srgbClr val="99CC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469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CA94F82-88E9-4B0B-8D01-79735FB5A7C8}" type="slidenum">
              <a:rPr lang="pt-BR" altLang="pt-BR"/>
              <a:pPr>
                <a:spcBef>
                  <a:spcPct val="0"/>
                </a:spcBef>
              </a:pPr>
              <a:t>28</a:t>
            </a:fld>
            <a:endParaRPr lang="pt-BR" altLang="pt-BR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20000"/>
              </a:lnSpc>
              <a:buClr>
                <a:srgbClr val="CC99FF"/>
              </a:buClr>
              <a:buFont typeface="Wingdings" pitchFamily="2" charset="2"/>
              <a:buNone/>
              <a:defRPr/>
            </a:pPr>
            <a:r>
              <a:rPr lang="en-US" b="1" dirty="0">
                <a:solidFill>
                  <a:srgbClr val="99CCFF"/>
                </a:solidFill>
                <a:latin typeface="Arial" charset="0"/>
              </a:rPr>
              <a:t>MANIFESTACOES do </a:t>
            </a:r>
            <a:r>
              <a:rPr lang="en-US" b="1" dirty="0" err="1">
                <a:solidFill>
                  <a:srgbClr val="99CCFF"/>
                </a:solidFill>
                <a:latin typeface="Arial" charset="0"/>
              </a:rPr>
              <a:t>numero</a:t>
            </a:r>
            <a:r>
              <a:rPr lang="en-US" b="1" dirty="0">
                <a:solidFill>
                  <a:srgbClr val="99CCFF"/>
                </a:solidFill>
                <a:latin typeface="Arial" charset="0"/>
              </a:rPr>
              <a:t> </a:t>
            </a:r>
            <a:r>
              <a:rPr lang="en-US" b="1" dirty="0" err="1">
                <a:solidFill>
                  <a:srgbClr val="99CCFF"/>
                </a:solidFill>
                <a:latin typeface="Arial" charset="0"/>
              </a:rPr>
              <a:t>baixo</a:t>
            </a:r>
            <a:r>
              <a:rPr lang="en-US" b="1" dirty="0">
                <a:solidFill>
                  <a:srgbClr val="99CCFF"/>
                </a:solidFill>
                <a:latin typeface="Arial" charset="0"/>
              </a:rPr>
              <a:t> das </a:t>
            </a:r>
            <a:r>
              <a:rPr lang="en-US" b="1" dirty="0" err="1">
                <a:solidFill>
                  <a:srgbClr val="99CCFF"/>
                </a:solidFill>
                <a:latin typeface="Arial" charset="0"/>
              </a:rPr>
              <a:t>plaquetas</a:t>
            </a:r>
            <a:r>
              <a:rPr lang="en-US" b="1" dirty="0">
                <a:solidFill>
                  <a:srgbClr val="99CCFF"/>
                </a:solidFill>
                <a:latin typeface="Arial" charset="0"/>
              </a:rPr>
              <a:t> HEMORRAGICAS DA PLAQUETOPENIA</a:t>
            </a:r>
          </a:p>
          <a:p>
            <a:pPr marL="457200" indent="-457200">
              <a:lnSpc>
                <a:spcPct val="120000"/>
              </a:lnSpc>
              <a:buClr>
                <a:srgbClr val="CC99FF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rgbClr val="99CCFF"/>
              </a:solidFill>
              <a:latin typeface="Arial" charset="0"/>
            </a:endParaRPr>
          </a:p>
          <a:p>
            <a:pPr marL="457200" indent="-457200">
              <a:lnSpc>
                <a:spcPct val="120000"/>
              </a:lnSpc>
              <a:buClr>
                <a:srgbClr val="CC99FF"/>
              </a:buClr>
              <a:buFont typeface="Wingdings" pitchFamily="2" charset="2"/>
              <a:buNone/>
              <a:defRPr/>
            </a:pPr>
            <a:r>
              <a:rPr lang="pt-BR" dirty="0"/>
              <a:t>Pequenos hematomas são frequentemente encontrados em crianças (em regiões de anteparo ósseo nas pernas, braços) e podem ser facilmente associados às suas atividades. Por outro lado, as manifestações cutâneas de sangramento (equimoses, petéquias, epitaxe, gengivorragias) não associadas a traumatismos devem ser valorizadas. Petéquias de distribuição anárquica, não restritas a determinados locais, podem estar associadas à plaquetopenia. Nas neoplasias, o mecanismo mais comum de alterações plaquetárias é a produção deficiente, decorrente de processos infiltrativos da medula óssea (leucemias e tumores sólidos metastáticos).</a:t>
            </a:r>
          </a:p>
          <a:p>
            <a:pPr marL="457200" indent="-457200">
              <a:lnSpc>
                <a:spcPct val="120000"/>
              </a:lnSpc>
              <a:buClr>
                <a:srgbClr val="CC99FF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rgbClr val="99CCFF"/>
              </a:solidFill>
              <a:latin typeface="Arial" charset="0"/>
            </a:endParaRPr>
          </a:p>
          <a:p>
            <a:pPr>
              <a:defRPr/>
            </a:pPr>
            <a:r>
              <a:rPr lang="pt-BR" dirty="0"/>
              <a:t>Os S&amp;S das leucemias </a:t>
            </a:r>
            <a:r>
              <a:rPr lang="pt-BR" dirty="0" err="1"/>
              <a:t>vao</a:t>
            </a:r>
            <a:r>
              <a:rPr lang="pt-BR" dirty="0"/>
              <a:t> depender do grau de envolvimento da MO.</a:t>
            </a:r>
          </a:p>
          <a:p>
            <a:pPr>
              <a:defRPr/>
            </a:pPr>
            <a:r>
              <a:rPr lang="pt-BR" dirty="0"/>
              <a:t>A MO é o local </a:t>
            </a:r>
            <a:r>
              <a:rPr lang="pt-BR" dirty="0" err="1"/>
              <a:t>primario</a:t>
            </a:r>
            <a:r>
              <a:rPr lang="pt-BR" dirty="0"/>
              <a:t> da Leucemia.</a:t>
            </a:r>
          </a:p>
          <a:p>
            <a:pPr>
              <a:defRPr/>
            </a:pPr>
            <a:r>
              <a:rPr lang="pt-BR" dirty="0"/>
              <a:t>A MO é o local onde são produzidas as células do sg. Elas caem na corrente </a:t>
            </a:r>
            <a:r>
              <a:rPr lang="pt-BR" dirty="0" err="1"/>
              <a:t>sanguinea</a:t>
            </a:r>
            <a:r>
              <a:rPr lang="pt-BR" dirty="0"/>
              <a:t> </a:t>
            </a:r>
            <a:r>
              <a:rPr lang="pt-BR" dirty="0" err="1"/>
              <a:t>qdo</a:t>
            </a:r>
            <a:r>
              <a:rPr lang="pt-BR" dirty="0"/>
              <a:t> </a:t>
            </a:r>
            <a:r>
              <a:rPr lang="pt-BR" dirty="0" err="1"/>
              <a:t>ja</a:t>
            </a:r>
            <a:r>
              <a:rPr lang="pt-BR" dirty="0"/>
              <a:t> </a:t>
            </a:r>
            <a:r>
              <a:rPr lang="pt-BR" dirty="0" err="1"/>
              <a:t>estao</a:t>
            </a:r>
            <a:r>
              <a:rPr lang="pt-BR" dirty="0"/>
              <a:t> maduras e prontas para </a:t>
            </a:r>
            <a:r>
              <a:rPr lang="pt-BR" dirty="0" err="1"/>
              <a:t>execer</a:t>
            </a:r>
            <a:r>
              <a:rPr lang="pt-BR" dirty="0"/>
              <a:t> suas </a:t>
            </a:r>
            <a:r>
              <a:rPr lang="pt-BR" dirty="0" err="1"/>
              <a:t>funcoes</a:t>
            </a:r>
            <a:r>
              <a:rPr lang="pt-BR" dirty="0"/>
              <a:t>.</a:t>
            </a:r>
          </a:p>
          <a:p>
            <a:pPr>
              <a:defRPr/>
            </a:pPr>
            <a:r>
              <a:rPr lang="pt-BR" dirty="0"/>
              <a:t>As </a:t>
            </a:r>
            <a:r>
              <a:rPr lang="pt-BR" dirty="0" err="1"/>
              <a:t>celulas</a:t>
            </a:r>
            <a:r>
              <a:rPr lang="pt-BR" dirty="0"/>
              <a:t> fabricadas na MO e que caem na corrente </a:t>
            </a:r>
            <a:r>
              <a:rPr lang="pt-BR" dirty="0" err="1"/>
              <a:t>sgnea</a:t>
            </a:r>
            <a:r>
              <a:rPr lang="pt-BR" dirty="0"/>
              <a:t> podem ser separadas em </a:t>
            </a:r>
            <a:r>
              <a:rPr lang="pt-BR" dirty="0" err="1"/>
              <a:t>tres</a:t>
            </a:r>
            <a:r>
              <a:rPr lang="pt-BR" dirty="0"/>
              <a:t> grupos:</a:t>
            </a:r>
          </a:p>
          <a:p>
            <a:pPr>
              <a:defRPr/>
            </a:pPr>
            <a:endParaRPr lang="pt-BR" dirty="0"/>
          </a:p>
          <a:p>
            <a:pPr>
              <a:defRPr/>
            </a:pPr>
            <a:r>
              <a:rPr lang="pt-BR" dirty="0"/>
              <a:t>Vermelhas: são as </a:t>
            </a:r>
            <a:r>
              <a:rPr lang="pt-BR" dirty="0" err="1"/>
              <a:t>hemacias</a:t>
            </a:r>
            <a:r>
              <a:rPr lang="pt-BR" dirty="0"/>
              <a:t> – elas são </a:t>
            </a:r>
            <a:r>
              <a:rPr lang="pt-BR" dirty="0" err="1"/>
              <a:t>responsaveis</a:t>
            </a:r>
            <a:r>
              <a:rPr lang="pt-BR" dirty="0"/>
              <a:t> pelo transporte de </a:t>
            </a:r>
            <a:r>
              <a:rPr lang="pt-BR" dirty="0" err="1"/>
              <a:t>oxigenio</a:t>
            </a:r>
            <a:r>
              <a:rPr lang="pt-BR" dirty="0"/>
              <a:t>. Quando o numero das </a:t>
            </a:r>
            <a:r>
              <a:rPr lang="pt-BR" dirty="0" err="1"/>
              <a:t>hemacias</a:t>
            </a:r>
            <a:r>
              <a:rPr lang="pt-BR" dirty="0"/>
              <a:t> esta baixo dizemos que a crianças esta com anemia. As </a:t>
            </a:r>
            <a:r>
              <a:rPr lang="pt-BR" dirty="0" err="1"/>
              <a:t>manifestacoes</a:t>
            </a:r>
            <a:r>
              <a:rPr lang="pt-BR" dirty="0"/>
              <a:t> clinicas da anemia </a:t>
            </a:r>
            <a:r>
              <a:rPr lang="pt-BR" dirty="0" err="1"/>
              <a:t>serao</a:t>
            </a:r>
            <a:r>
              <a:rPr lang="pt-BR" dirty="0"/>
              <a:t> </a:t>
            </a:r>
            <a:r>
              <a:rPr lang="pt-BR" dirty="0" err="1"/>
              <a:t>entao</a:t>
            </a:r>
            <a:r>
              <a:rPr lang="pt-BR" dirty="0"/>
              <a:t>: </a:t>
            </a:r>
            <a:r>
              <a:rPr lang="pt-BR" dirty="0" err="1"/>
              <a:t>prostracao</a:t>
            </a:r>
            <a:r>
              <a:rPr lang="pt-BR" dirty="0"/>
              <a:t> = a crianças </a:t>
            </a:r>
            <a:r>
              <a:rPr lang="pt-BR" dirty="0" err="1"/>
              <a:t>nao</a:t>
            </a:r>
            <a:r>
              <a:rPr lang="pt-BR" dirty="0"/>
              <a:t> quer brincar, fica cansada facilmente </a:t>
            </a:r>
          </a:p>
          <a:p>
            <a:pPr>
              <a:defRPr/>
            </a:pPr>
            <a:endParaRPr lang="pt-BR" dirty="0"/>
          </a:p>
          <a:p>
            <a:pPr>
              <a:defRPr/>
            </a:pPr>
            <a:r>
              <a:rPr lang="pt-BR" dirty="0"/>
              <a:t>Plaquetas (são </a:t>
            </a:r>
            <a:r>
              <a:rPr lang="pt-BR" dirty="0" err="1"/>
              <a:t>pedacos</a:t>
            </a:r>
            <a:r>
              <a:rPr lang="pt-BR" dirty="0"/>
              <a:t> de </a:t>
            </a:r>
            <a:r>
              <a:rPr lang="pt-BR" dirty="0" err="1"/>
              <a:t>celulas</a:t>
            </a:r>
            <a:r>
              <a:rPr lang="pt-BR" dirty="0"/>
              <a:t>) fazem parte do processo de </a:t>
            </a:r>
            <a:r>
              <a:rPr lang="pt-BR" dirty="0" err="1"/>
              <a:t>coagulacao</a:t>
            </a:r>
            <a:r>
              <a:rPr lang="pt-BR" dirty="0"/>
              <a:t>. </a:t>
            </a:r>
            <a:r>
              <a:rPr lang="pt-BR" dirty="0" err="1"/>
              <a:t>Qdo</a:t>
            </a:r>
            <a:r>
              <a:rPr lang="pt-BR" dirty="0"/>
              <a:t> o numero das plaquetas está baixo, a criança tem sangramentos </a:t>
            </a:r>
            <a:r>
              <a:rPr lang="pt-BR" dirty="0" err="1"/>
              <a:t>faceis</a:t>
            </a:r>
            <a:r>
              <a:rPr lang="pt-BR" dirty="0"/>
              <a:t>, ou ficam com manchas roxas no corpo, que </a:t>
            </a:r>
            <a:r>
              <a:rPr lang="pt-BR" dirty="0" err="1"/>
              <a:t>nao</a:t>
            </a:r>
            <a:r>
              <a:rPr lang="pt-BR" dirty="0"/>
              <a:t> tem </a:t>
            </a:r>
            <a:r>
              <a:rPr lang="pt-BR" dirty="0" err="1"/>
              <a:t>relacao</a:t>
            </a:r>
            <a:r>
              <a:rPr lang="pt-BR" dirty="0"/>
              <a:t> com trauma.</a:t>
            </a:r>
          </a:p>
          <a:p>
            <a:pPr>
              <a:defRPr/>
            </a:pPr>
            <a:endParaRPr lang="pt-BR" dirty="0"/>
          </a:p>
          <a:p>
            <a:pPr>
              <a:defRPr/>
            </a:pPr>
            <a:r>
              <a:rPr lang="pt-BR" dirty="0" err="1"/>
              <a:t>Leucocitos</a:t>
            </a:r>
            <a:r>
              <a:rPr lang="pt-BR" dirty="0"/>
              <a:t>: que são as </a:t>
            </a:r>
            <a:r>
              <a:rPr lang="pt-BR" dirty="0" err="1"/>
              <a:t>celulas</a:t>
            </a:r>
            <a:r>
              <a:rPr lang="pt-BR" dirty="0"/>
              <a:t> de defesa do corpo. São </a:t>
            </a:r>
            <a:r>
              <a:rPr lang="pt-BR" dirty="0" err="1"/>
              <a:t>varios</a:t>
            </a:r>
            <a:r>
              <a:rPr lang="pt-BR" dirty="0"/>
              <a:t> tipos. Nas leucemias, a MO manda para corrente </a:t>
            </a:r>
            <a:r>
              <a:rPr lang="pt-BR" dirty="0" err="1"/>
              <a:t>sg</a:t>
            </a:r>
            <a:r>
              <a:rPr lang="pt-BR" dirty="0"/>
              <a:t> as </a:t>
            </a:r>
            <a:r>
              <a:rPr lang="pt-BR" dirty="0" err="1"/>
              <a:t>celulas</a:t>
            </a:r>
            <a:r>
              <a:rPr lang="pt-BR" dirty="0"/>
              <a:t> defeituosas, </a:t>
            </a:r>
            <a:r>
              <a:rPr lang="pt-BR" dirty="0" err="1"/>
              <a:t>cancerigenas</a:t>
            </a:r>
            <a:r>
              <a:rPr lang="pt-BR" dirty="0"/>
              <a:t>, que são tipos de </a:t>
            </a:r>
            <a:r>
              <a:rPr lang="pt-BR" dirty="0" err="1"/>
              <a:t>leucocitos</a:t>
            </a:r>
            <a:r>
              <a:rPr lang="pt-BR" dirty="0"/>
              <a:t> jovens que deveriam ter amadurecido. Eles </a:t>
            </a:r>
            <a:r>
              <a:rPr lang="pt-BR" dirty="0" err="1"/>
              <a:t>nao</a:t>
            </a:r>
            <a:r>
              <a:rPr lang="pt-BR" dirty="0"/>
              <a:t> tem a </a:t>
            </a:r>
            <a:r>
              <a:rPr lang="pt-BR" dirty="0" err="1"/>
              <a:t>funcao</a:t>
            </a:r>
            <a:r>
              <a:rPr lang="pt-BR" dirty="0"/>
              <a:t> de combater </a:t>
            </a:r>
            <a:r>
              <a:rPr lang="pt-BR" dirty="0" err="1"/>
              <a:t>infeccoes</a:t>
            </a:r>
            <a:r>
              <a:rPr lang="pt-BR" dirty="0"/>
              <a:t>. Nas leucemias, os </a:t>
            </a:r>
            <a:r>
              <a:rPr lang="pt-BR" dirty="0" err="1"/>
              <a:t>leucocitos</a:t>
            </a:r>
            <a:r>
              <a:rPr lang="pt-BR" dirty="0"/>
              <a:t> podem estar em numero diminuído, normal ou aumentado. De qualquer forma, mesmo em numero alto, eles </a:t>
            </a:r>
            <a:r>
              <a:rPr lang="pt-BR" dirty="0" err="1"/>
              <a:t>nao</a:t>
            </a:r>
            <a:r>
              <a:rPr lang="pt-BR" dirty="0"/>
              <a:t> tem a </a:t>
            </a:r>
            <a:r>
              <a:rPr lang="pt-BR" dirty="0" err="1"/>
              <a:t>funcao</a:t>
            </a:r>
            <a:r>
              <a:rPr lang="pt-BR" dirty="0"/>
              <a:t> de combater </a:t>
            </a:r>
            <a:r>
              <a:rPr lang="pt-BR" dirty="0" err="1"/>
              <a:t>infeccao</a:t>
            </a:r>
            <a:r>
              <a:rPr lang="pt-BR" dirty="0"/>
              <a:t>. A </a:t>
            </a:r>
            <a:r>
              <a:rPr lang="pt-BR" dirty="0" err="1"/>
              <a:t>manifestacao</a:t>
            </a:r>
            <a:r>
              <a:rPr lang="pt-BR" dirty="0"/>
              <a:t> clinica do numero de </a:t>
            </a:r>
            <a:r>
              <a:rPr lang="pt-BR" dirty="0" err="1"/>
              <a:t>celulas</a:t>
            </a:r>
            <a:r>
              <a:rPr lang="pt-BR" dirty="0"/>
              <a:t> de defesa é o aparecimento de </a:t>
            </a:r>
            <a:r>
              <a:rPr lang="pt-BR" dirty="0" err="1"/>
              <a:t>infeccoes</a:t>
            </a:r>
            <a:r>
              <a:rPr lang="pt-BR" dirty="0"/>
              <a:t>.</a:t>
            </a:r>
          </a:p>
          <a:p>
            <a:pPr>
              <a:defRPr/>
            </a:pPr>
            <a:endParaRPr lang="pt-BR" dirty="0"/>
          </a:p>
          <a:p>
            <a:pPr>
              <a:defRPr/>
            </a:pPr>
            <a:r>
              <a:rPr lang="pt-BR" dirty="0"/>
              <a:t>É importante enfatizar que as </a:t>
            </a:r>
            <a:r>
              <a:rPr lang="pt-BR" dirty="0" err="1"/>
              <a:t>manifestacoes</a:t>
            </a:r>
            <a:r>
              <a:rPr lang="pt-BR" dirty="0"/>
              <a:t> das leucemias </a:t>
            </a:r>
            <a:r>
              <a:rPr lang="pt-BR" dirty="0" err="1"/>
              <a:t>sao</a:t>
            </a:r>
            <a:r>
              <a:rPr lang="pt-BR" dirty="0"/>
              <a:t> comuns a outras </a:t>
            </a:r>
            <a:r>
              <a:rPr lang="pt-BR" dirty="0" err="1"/>
              <a:t>doencas</a:t>
            </a:r>
            <a:r>
              <a:rPr lang="pt-BR" dirty="0"/>
              <a:t> muito mais </a:t>
            </a:r>
            <a:r>
              <a:rPr lang="pt-BR" dirty="0" err="1"/>
              <a:t>ferquentes</a:t>
            </a:r>
            <a:r>
              <a:rPr lang="pt-BR" dirty="0"/>
              <a:t>: anemia </a:t>
            </a:r>
            <a:r>
              <a:rPr lang="pt-BR" dirty="0" err="1"/>
              <a:t>carencial</a:t>
            </a:r>
            <a:r>
              <a:rPr lang="pt-BR" dirty="0"/>
              <a:t> é mais frequente. Numero baixo de Plaquetas pode aparecer em outras </a:t>
            </a:r>
            <a:r>
              <a:rPr lang="pt-BR" dirty="0" err="1"/>
              <a:t>doencas</a:t>
            </a:r>
            <a:r>
              <a:rPr lang="pt-BR" dirty="0"/>
              <a:t>: Dengue é uma delas.. e é mais comum do que leucemia. </a:t>
            </a:r>
            <a:r>
              <a:rPr lang="pt-BR" dirty="0" err="1"/>
              <a:t>Infeccoes</a:t>
            </a:r>
            <a:r>
              <a:rPr lang="pt-BR" dirty="0"/>
              <a:t> </a:t>
            </a:r>
            <a:r>
              <a:rPr lang="pt-BR" dirty="0" err="1"/>
              <a:t>sao</a:t>
            </a:r>
            <a:r>
              <a:rPr lang="pt-BR" dirty="0"/>
              <a:t> </a:t>
            </a:r>
            <a:r>
              <a:rPr lang="pt-BR" dirty="0" err="1"/>
              <a:t>bastente</a:t>
            </a:r>
            <a:r>
              <a:rPr lang="pt-BR" dirty="0"/>
              <a:t> comum nas </a:t>
            </a:r>
            <a:r>
              <a:rPr lang="pt-BR" dirty="0" err="1"/>
              <a:t>crcs</a:t>
            </a:r>
            <a:r>
              <a:rPr lang="pt-BR" dirty="0"/>
              <a:t>, principalmente </a:t>
            </a:r>
            <a:r>
              <a:rPr lang="pt-BR" dirty="0" err="1"/>
              <a:t>pq</a:t>
            </a:r>
            <a:r>
              <a:rPr lang="pt-BR" dirty="0"/>
              <a:t> elas </a:t>
            </a:r>
            <a:r>
              <a:rPr lang="pt-BR" dirty="0" err="1"/>
              <a:t>estao</a:t>
            </a:r>
            <a:r>
              <a:rPr lang="pt-BR" dirty="0"/>
              <a:t> com o sistema </a:t>
            </a:r>
            <a:r>
              <a:rPr lang="pt-BR" dirty="0" err="1"/>
              <a:t>imunologico</a:t>
            </a:r>
            <a:r>
              <a:rPr lang="pt-BR" dirty="0"/>
              <a:t> </a:t>
            </a:r>
            <a:r>
              <a:rPr lang="pt-BR" dirty="0" err="1"/>
              <a:t>tb</a:t>
            </a:r>
            <a:r>
              <a:rPr lang="pt-BR" dirty="0"/>
              <a:t> em </a:t>
            </a:r>
            <a:r>
              <a:rPr lang="pt-BR" dirty="0" err="1"/>
              <a:t>formacao</a:t>
            </a:r>
            <a:r>
              <a:rPr lang="pt-BR" dirty="0"/>
              <a:t>.</a:t>
            </a:r>
          </a:p>
          <a:p>
            <a:pPr>
              <a:defRPr/>
            </a:pPr>
            <a:r>
              <a:rPr lang="pt-BR" dirty="0"/>
              <a:t>O que é importante é </a:t>
            </a:r>
            <a:r>
              <a:rPr lang="pt-BR" dirty="0" err="1"/>
              <a:t>nao</a:t>
            </a:r>
            <a:r>
              <a:rPr lang="pt-BR" dirty="0"/>
              <a:t> perder a </a:t>
            </a:r>
            <a:r>
              <a:rPr lang="pt-BR" dirty="0" err="1"/>
              <a:t>crc</a:t>
            </a:r>
            <a:r>
              <a:rPr lang="pt-BR" dirty="0"/>
              <a:t> de vista. </a:t>
            </a:r>
            <a:r>
              <a:rPr lang="pt-BR" dirty="0" err="1"/>
              <a:t>Nao</a:t>
            </a:r>
            <a:r>
              <a:rPr lang="pt-BR" dirty="0"/>
              <a:t> deixar de vê-la até que o quadro tenha se resolvido. </a:t>
            </a:r>
          </a:p>
          <a:p>
            <a:pPr>
              <a:defRPr/>
            </a:pPr>
            <a:r>
              <a:rPr lang="en-US" dirty="0" err="1"/>
              <a:t>Outras</a:t>
            </a:r>
            <a:r>
              <a:rPr lang="en-US" dirty="0"/>
              <a:t> </a:t>
            </a:r>
            <a:r>
              <a:rPr lang="en-US" dirty="0" err="1"/>
              <a:t>manifestacoes</a:t>
            </a:r>
            <a:r>
              <a:rPr lang="en-US" dirty="0"/>
              <a:t> </a:t>
            </a:r>
            <a:r>
              <a:rPr lang="en-US" dirty="0" err="1"/>
              <a:t>comuns</a:t>
            </a:r>
            <a:r>
              <a:rPr lang="en-US" dirty="0"/>
              <a:t> </a:t>
            </a:r>
            <a:r>
              <a:rPr lang="en-US" dirty="0" err="1"/>
              <a:t>também</a:t>
            </a:r>
            <a:r>
              <a:rPr lang="en-US" dirty="0"/>
              <a:t>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leucemias</a:t>
            </a:r>
            <a:r>
              <a:rPr lang="en-US" dirty="0"/>
              <a:t> </a:t>
            </a:r>
            <a:r>
              <a:rPr lang="en-US" dirty="0" err="1"/>
              <a:t>são</a:t>
            </a:r>
            <a:r>
              <a:rPr lang="en-US" dirty="0"/>
              <a:t> as adenomegalias, </a:t>
            </a:r>
            <a:r>
              <a:rPr lang="en-US" dirty="0" err="1"/>
              <a:t>perda</a:t>
            </a:r>
            <a:r>
              <a:rPr lang="en-US" dirty="0"/>
              <a:t> do </a:t>
            </a:r>
            <a:r>
              <a:rPr lang="en-US" dirty="0" err="1"/>
              <a:t>apetite</a:t>
            </a:r>
            <a:r>
              <a:rPr lang="en-US" dirty="0"/>
              <a:t>…</a:t>
            </a:r>
            <a:endParaRPr lang="pt-BR" dirty="0"/>
          </a:p>
          <a:p>
            <a:pPr marL="457200" indent="-457200">
              <a:lnSpc>
                <a:spcPct val="120000"/>
              </a:lnSpc>
              <a:buClr>
                <a:srgbClr val="CC99FF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rgbClr val="99CCFF"/>
              </a:solidFill>
              <a:latin typeface="Arial" charset="0"/>
            </a:endParaRPr>
          </a:p>
          <a:p>
            <a:pPr marL="457200" indent="-457200">
              <a:lnSpc>
                <a:spcPct val="120000"/>
              </a:lnSpc>
              <a:buClr>
                <a:srgbClr val="CC99FF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rgbClr val="99CCFF"/>
              </a:solidFill>
              <a:latin typeface="Arial" charset="0"/>
            </a:endParaRPr>
          </a:p>
          <a:p>
            <a:pPr marL="457200" indent="-457200">
              <a:lnSpc>
                <a:spcPct val="120000"/>
              </a:lnSpc>
              <a:buClr>
                <a:srgbClr val="CC99FF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rgbClr val="99CCFF"/>
              </a:solidFill>
              <a:latin typeface="Arial" charset="0"/>
            </a:endParaRPr>
          </a:p>
          <a:p>
            <a:pPr marL="457200" indent="-457200">
              <a:lnSpc>
                <a:spcPct val="120000"/>
              </a:lnSpc>
              <a:buClr>
                <a:srgbClr val="CC99FF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rgbClr val="99CCFF"/>
              </a:solidFill>
              <a:latin typeface="Arial" charset="0"/>
            </a:endParaRPr>
          </a:p>
          <a:p>
            <a:pPr marL="457200" indent="-457200">
              <a:lnSpc>
                <a:spcPct val="120000"/>
              </a:lnSpc>
              <a:buClr>
                <a:srgbClr val="CC99FF"/>
              </a:buClr>
              <a:buFont typeface="Wingdings" pitchFamily="2" charset="2"/>
              <a:buNone/>
              <a:defRPr/>
            </a:pPr>
            <a:r>
              <a:rPr lang="en-US" b="1" dirty="0">
                <a:solidFill>
                  <a:srgbClr val="99CCFF"/>
                </a:solidFill>
                <a:latin typeface="Arial" charset="0"/>
              </a:rPr>
              <a:t>MANIFESTACOES HEMORRAGICAS DA PLAQUETOPENIA</a:t>
            </a:r>
          </a:p>
          <a:p>
            <a:pPr marL="457200" indent="-457200">
              <a:lnSpc>
                <a:spcPct val="120000"/>
              </a:lnSpc>
              <a:buClr>
                <a:srgbClr val="CC99FF"/>
              </a:buClr>
              <a:buFont typeface="Wingdings" pitchFamily="2" charset="2"/>
              <a:buNone/>
              <a:defRPr/>
            </a:pPr>
            <a:r>
              <a:rPr lang="en-US" dirty="0">
                <a:latin typeface="Arial" charset="0"/>
              </a:rPr>
              <a:t>CLOROMA (</a:t>
            </a:r>
            <a:r>
              <a:rPr lang="en-US" dirty="0" err="1">
                <a:latin typeface="Arial" charset="0"/>
              </a:rPr>
              <a:t>este</a:t>
            </a:r>
            <a:r>
              <a:rPr lang="en-US" dirty="0">
                <a:latin typeface="Arial" charset="0"/>
              </a:rPr>
              <a:t> </a:t>
            </a:r>
            <a:r>
              <a:rPr lang="en-US" dirty="0" err="1">
                <a:latin typeface="Arial" charset="0"/>
              </a:rPr>
              <a:t>detalhe</a:t>
            </a:r>
            <a:r>
              <a:rPr lang="en-US" dirty="0">
                <a:latin typeface="Arial" charset="0"/>
              </a:rPr>
              <a:t>: </a:t>
            </a:r>
            <a:r>
              <a:rPr lang="en-US" dirty="0" err="1">
                <a:latin typeface="Arial" charset="0"/>
              </a:rPr>
              <a:t>falar</a:t>
            </a:r>
            <a:r>
              <a:rPr lang="en-US" dirty="0">
                <a:latin typeface="Arial" charset="0"/>
              </a:rPr>
              <a:t> so </a:t>
            </a:r>
            <a:r>
              <a:rPr lang="en-US" dirty="0" err="1">
                <a:latin typeface="Arial" charset="0"/>
              </a:rPr>
              <a:t>para</a:t>
            </a:r>
            <a:r>
              <a:rPr lang="en-US" dirty="0">
                <a:latin typeface="Arial" charset="0"/>
              </a:rPr>
              <a:t> medicos): NA IRIS UMA CAMADA BRANCA = – NAO E MUITO COMUM MAS ILUSTRA A IMPORTANCIA DO EXAME DO OLHO. AINDA SE VE SUFUSOES HEMORRAGICAS</a:t>
            </a:r>
            <a:endParaRPr lang="pt-BR" dirty="0">
              <a:latin typeface="Arial" charset="0"/>
            </a:endParaRPr>
          </a:p>
          <a:p>
            <a:pPr marL="457200" indent="-457200">
              <a:lnSpc>
                <a:spcPct val="120000"/>
              </a:lnSpc>
              <a:buClr>
                <a:srgbClr val="CC99FF"/>
              </a:buClr>
              <a:buFont typeface="Wingdings" pitchFamily="2" charset="2"/>
              <a:buNone/>
              <a:defRPr/>
            </a:pPr>
            <a:endParaRPr lang="en-US" b="1" dirty="0">
              <a:solidFill>
                <a:srgbClr val="99CCFF"/>
              </a:solidFill>
              <a:latin typeface="Arial" charset="0"/>
            </a:endParaRPr>
          </a:p>
          <a:p>
            <a:pPr marL="457200" indent="-457200">
              <a:lnSpc>
                <a:spcPct val="120000"/>
              </a:lnSpc>
              <a:buClr>
                <a:srgbClr val="CC99FF"/>
              </a:buClr>
              <a:buFont typeface="Wingdings" pitchFamily="2" charset="2"/>
              <a:buChar char="ü"/>
              <a:defRPr/>
            </a:pPr>
            <a:endParaRPr lang="pt-BR" b="1" dirty="0">
              <a:solidFill>
                <a:srgbClr val="99CC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904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03263" indent="-2698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82675" indent="-2159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16063" indent="-2159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49450" indent="-2159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06650" indent="-2159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863850" indent="-2159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321050" indent="-2159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778250" indent="-2159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D4E9CF0-B387-461E-86CB-A4C9DC20B2D7}" type="slidenum">
              <a:rPr lang="pt-BR" altLang="pt-BR"/>
              <a:pPr>
                <a:spcBef>
                  <a:spcPct val="0"/>
                </a:spcBef>
              </a:pPr>
              <a:t>29</a:t>
            </a:fld>
            <a:endParaRPr lang="pt-BR" altLang="pt-B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5613" indent="-455613">
              <a:lnSpc>
                <a:spcPct val="120000"/>
              </a:lnSpc>
              <a:buClr>
                <a:srgbClr val="CC99FF"/>
              </a:buClr>
            </a:pPr>
            <a:r>
              <a:rPr lang="en-US" altLang="pt-BR" b="1" smtClean="0">
                <a:solidFill>
                  <a:srgbClr val="99CCFF"/>
                </a:solidFill>
              </a:rPr>
              <a:t>MANIFESTACOES HEMORRAGICAS DA PLAQUETOPENIA</a:t>
            </a:r>
          </a:p>
          <a:p>
            <a:pPr marL="455613" indent="-455613">
              <a:lnSpc>
                <a:spcPct val="120000"/>
              </a:lnSpc>
              <a:buClr>
                <a:srgbClr val="CC99FF"/>
              </a:buClr>
              <a:buFont typeface="Wingdings" panose="05000000000000000000" pitchFamily="2" charset="2"/>
              <a:buChar char="ü"/>
            </a:pPr>
            <a:endParaRPr lang="pt-BR" altLang="pt-BR" b="1" smtClean="0">
              <a:solidFill>
                <a:srgbClr val="99C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644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3DCB0CB-55AB-4A34-91F4-7A30029D737E}" type="slidenum">
              <a:rPr lang="pt-BR" altLang="pt-BR"/>
              <a:pPr>
                <a:spcBef>
                  <a:spcPct val="0"/>
                </a:spcBef>
              </a:pPr>
              <a:t>31</a:t>
            </a:fld>
            <a:endParaRPr lang="pt-BR" altLang="pt-BR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>
              <a:lnSpc>
                <a:spcPct val="120000"/>
              </a:lnSpc>
              <a:buClr>
                <a:srgbClr val="CC99FF"/>
              </a:buClr>
              <a:buFont typeface="Wingdings" panose="05000000000000000000" pitchFamily="2" charset="2"/>
              <a:buNone/>
            </a:pPr>
            <a:endParaRPr lang="en-US" altLang="pt-BR" b="1" smtClean="0">
              <a:solidFill>
                <a:srgbClr val="99CCFF"/>
              </a:solidFill>
            </a:endParaRPr>
          </a:p>
          <a:p>
            <a:pPr marL="457200" indent="-457200">
              <a:lnSpc>
                <a:spcPct val="120000"/>
              </a:lnSpc>
              <a:buClr>
                <a:srgbClr val="CC99FF"/>
              </a:buClr>
              <a:buFont typeface="Wingdings" panose="05000000000000000000" pitchFamily="2" charset="2"/>
              <a:buChar char="ü"/>
            </a:pPr>
            <a:endParaRPr lang="pt-BR" altLang="pt-BR" b="1" smtClean="0">
              <a:solidFill>
                <a:srgbClr val="99C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354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F2E26D4-FB7D-4114-B19D-9AA3F14F08D7}" type="slidenum">
              <a:rPr lang="pt-BR" altLang="pt-BR"/>
              <a:pPr/>
              <a:t>35</a:t>
            </a:fld>
            <a:endParaRPr lang="pt-BR" altLang="pt-BR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52463"/>
            <a:ext cx="4645025" cy="3484562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0750" y="4354513"/>
            <a:ext cx="5016500" cy="41370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3211345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1A3D2B2-04A0-4358-A26B-C9E5C8773EDD}" type="slidenum">
              <a:rPr lang="pt-BR" altLang="pt-BR"/>
              <a:pPr/>
              <a:t>36</a:t>
            </a:fld>
            <a:endParaRPr lang="pt-BR" altLang="pt-BR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14906610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3B9BEEC-3C17-4783-BCC3-3D2BC2E92C0C}" type="slidenum">
              <a:rPr lang="pt-BR" altLang="pt-BR"/>
              <a:pPr/>
              <a:t>37</a:t>
            </a:fld>
            <a:endParaRPr lang="pt-BR" altLang="pt-BR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19393858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1E9A317-2785-4A09-B999-9BAE4CD970AB}" type="slidenum">
              <a:rPr lang="pt-BR" altLang="pt-BR"/>
              <a:pPr/>
              <a:t>38</a:t>
            </a:fld>
            <a:endParaRPr lang="pt-BR" altLang="pt-BR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2100232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1FD18F8-44A1-4CEE-901A-D8D40E37FFAC}" type="slidenum">
              <a:rPr lang="pt-BR" altLang="pt-BR"/>
              <a:pPr/>
              <a:t>39</a:t>
            </a:fld>
            <a:endParaRPr lang="pt-BR" altLang="pt-BR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16862687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56C7634-6CE0-498F-9C9B-CED0F6478D99}" type="slidenum">
              <a:rPr lang="pt-BR" altLang="pt-BR"/>
              <a:pPr/>
              <a:t>40</a:t>
            </a:fld>
            <a:endParaRPr lang="pt-BR" altLang="pt-BR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22843742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2A557E7-1B2E-4B76-B699-12993B29F998}" type="slidenum">
              <a:rPr lang="pt-BR" altLang="pt-BR"/>
              <a:pPr/>
              <a:t>41</a:t>
            </a:fld>
            <a:endParaRPr lang="pt-BR" altLang="pt-BR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25366967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1341121-C6B6-46C6-B570-8B547450F1A9}" type="slidenum">
              <a:rPr lang="pt-BR" altLang="pt-BR"/>
              <a:pPr/>
              <a:t>44</a:t>
            </a:fld>
            <a:endParaRPr lang="pt-BR" altLang="pt-BR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911794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4.xml"/><Relationship Id="rId4" Type="http://schemas.openxmlformats.org/officeDocument/2006/relationships/hyperlink" Target="http://bit.ly/2TtBDfr" TargetMode="Externa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39975" y="1664400"/>
            <a:ext cx="7064100" cy="27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040000" y="4401200"/>
            <a:ext cx="7064100" cy="5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-257975" y="-96733"/>
            <a:ext cx="3047400" cy="1795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Google Shape;14;p2"/>
          <p:cNvCxnSpPr/>
          <p:nvPr/>
        </p:nvCxnSpPr>
        <p:spPr>
          <a:xfrm flipH="1">
            <a:off x="6467450" y="5247167"/>
            <a:ext cx="3047400" cy="1795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20018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47115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13250" y="1697233"/>
            <a:ext cx="7717500" cy="43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cxnSp>
        <p:nvCxnSpPr>
          <p:cNvPr id="26" name="Google Shape;26;p4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27;p4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Google Shape;28;p4"/>
          <p:cNvCxnSpPr/>
          <p:nvPr/>
        </p:nvCxnSpPr>
        <p:spPr>
          <a:xfrm>
            <a:off x="6884900" y="-151467"/>
            <a:ext cx="2565600" cy="1741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176958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5681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1"/>
          </p:nvPr>
        </p:nvSpPr>
        <p:spPr>
          <a:xfrm>
            <a:off x="5038975" y="3401932"/>
            <a:ext cx="2486100" cy="6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2"/>
          </p:nvPr>
        </p:nvSpPr>
        <p:spPr>
          <a:xfrm>
            <a:off x="5038975" y="3948267"/>
            <a:ext cx="2486100" cy="12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3"/>
          </p:nvPr>
        </p:nvSpPr>
        <p:spPr>
          <a:xfrm>
            <a:off x="1693175" y="3401932"/>
            <a:ext cx="2486100" cy="6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ubTitle" idx="4"/>
          </p:nvPr>
        </p:nvSpPr>
        <p:spPr>
          <a:xfrm>
            <a:off x="1693175" y="3948267"/>
            <a:ext cx="2486100" cy="12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35" name="Google Shape;35;p5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" name="Google Shape;36;p5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" name="Google Shape;37;p5"/>
          <p:cNvCxnSpPr/>
          <p:nvPr/>
        </p:nvCxnSpPr>
        <p:spPr>
          <a:xfrm flipH="1">
            <a:off x="6935750" y="5241767"/>
            <a:ext cx="2549400" cy="1806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938932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subTitle" idx="1"/>
          </p:nvPr>
        </p:nvSpPr>
        <p:spPr>
          <a:xfrm>
            <a:off x="2247500" y="1910733"/>
            <a:ext cx="1838100" cy="4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ubTitle" idx="2"/>
          </p:nvPr>
        </p:nvSpPr>
        <p:spPr>
          <a:xfrm>
            <a:off x="2247500" y="2386733"/>
            <a:ext cx="5160300" cy="36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50800" lvl="0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>
                <a:solidFill>
                  <a:srgbClr val="374957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4297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cxnSp>
        <p:nvCxnSpPr>
          <p:cNvPr id="46" name="Google Shape;46;p7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" name="Google Shape;47;p7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905290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1122500" y="1430667"/>
            <a:ext cx="6899100" cy="38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cxnSp>
        <p:nvCxnSpPr>
          <p:cNvPr id="50" name="Google Shape;50;p8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" name="Google Shape;51;p8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" name="Google Shape;52;p8"/>
          <p:cNvCxnSpPr/>
          <p:nvPr/>
        </p:nvCxnSpPr>
        <p:spPr>
          <a:xfrm flipH="1">
            <a:off x="7093250" y="5246767"/>
            <a:ext cx="2332800" cy="1796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" name="Google Shape;53;p8"/>
          <p:cNvCxnSpPr/>
          <p:nvPr/>
        </p:nvCxnSpPr>
        <p:spPr>
          <a:xfrm flipH="1">
            <a:off x="-420450" y="-162133"/>
            <a:ext cx="2332800" cy="1796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048807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895950" y="2242667"/>
            <a:ext cx="3847200" cy="31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56799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cxnSp>
        <p:nvCxnSpPr>
          <p:cNvPr id="57" name="Google Shape;57;p9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" name="Google Shape;58;p9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Google Shape;59;p9"/>
          <p:cNvCxnSpPr/>
          <p:nvPr/>
        </p:nvCxnSpPr>
        <p:spPr>
          <a:xfrm flipH="1">
            <a:off x="5925450" y="3730000"/>
            <a:ext cx="3378000" cy="3289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072066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713225" y="589236"/>
            <a:ext cx="3557100" cy="13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latin typeface="Vidaloka"/>
                <a:ea typeface="Vidaloka"/>
                <a:cs typeface="Vidaloka"/>
                <a:sym typeface="Vidaloka"/>
              </a:defRPr>
            </a:lvl1pPr>
          </a:lstStyle>
          <a:p>
            <a:pPr lvl="0"/>
            <a:r>
              <a:rPr lang="pt-BR" smtClean="0"/>
              <a:t>Clique para editar o texto mestre</a:t>
            </a:r>
          </a:p>
        </p:txBody>
      </p:sp>
      <p:cxnSp>
        <p:nvCxnSpPr>
          <p:cNvPr id="62" name="Google Shape;62;p10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3" name="Google Shape;63;p10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" name="Google Shape;64;p10"/>
          <p:cNvCxnSpPr/>
          <p:nvPr/>
        </p:nvCxnSpPr>
        <p:spPr>
          <a:xfrm rot="10800000" flipH="1">
            <a:off x="6144975" y="4138300"/>
            <a:ext cx="3118200" cy="29348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594972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 hasCustomPrompt="1"/>
          </p:nvPr>
        </p:nvSpPr>
        <p:spPr>
          <a:xfrm>
            <a:off x="713225" y="1793817"/>
            <a:ext cx="7717500" cy="21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7" name="Google Shape;67;p11"/>
          <p:cNvSpPr txBox="1">
            <a:spLocks noGrp="1"/>
          </p:cNvSpPr>
          <p:nvPr>
            <p:ph type="subTitle" idx="1"/>
          </p:nvPr>
        </p:nvSpPr>
        <p:spPr>
          <a:xfrm>
            <a:off x="1514325" y="4251531"/>
            <a:ext cx="6120300" cy="5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68" name="Google Shape;68;p11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" name="Google Shape;69;p11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" name="Google Shape;70;p11"/>
          <p:cNvCxnSpPr/>
          <p:nvPr/>
        </p:nvCxnSpPr>
        <p:spPr>
          <a:xfrm>
            <a:off x="-250225" y="5435267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" name="Google Shape;71;p11"/>
          <p:cNvCxnSpPr/>
          <p:nvPr/>
        </p:nvCxnSpPr>
        <p:spPr>
          <a:xfrm>
            <a:off x="7441150" y="-64500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510213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611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3583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1"/>
          </p:nvPr>
        </p:nvSpPr>
        <p:spPr>
          <a:xfrm>
            <a:off x="5859325" y="1873853"/>
            <a:ext cx="2486100" cy="5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2"/>
          </p:nvPr>
        </p:nvSpPr>
        <p:spPr>
          <a:xfrm>
            <a:off x="5859325" y="2408556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3"/>
          </p:nvPr>
        </p:nvSpPr>
        <p:spPr>
          <a:xfrm>
            <a:off x="1903925" y="1873853"/>
            <a:ext cx="2486100" cy="5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4"/>
          </p:nvPr>
        </p:nvSpPr>
        <p:spPr>
          <a:xfrm>
            <a:off x="1903925" y="2408556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5"/>
          </p:nvPr>
        </p:nvSpPr>
        <p:spPr>
          <a:xfrm>
            <a:off x="5859325" y="4228157"/>
            <a:ext cx="2486100" cy="6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6"/>
          </p:nvPr>
        </p:nvSpPr>
        <p:spPr>
          <a:xfrm>
            <a:off x="5859325" y="4753983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7"/>
          </p:nvPr>
        </p:nvSpPr>
        <p:spPr>
          <a:xfrm>
            <a:off x="1903925" y="4228157"/>
            <a:ext cx="2486100" cy="6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8"/>
          </p:nvPr>
        </p:nvSpPr>
        <p:spPr>
          <a:xfrm>
            <a:off x="1903975" y="4753983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9" hasCustomPrompt="1"/>
          </p:nvPr>
        </p:nvSpPr>
        <p:spPr>
          <a:xfrm>
            <a:off x="798575" y="1890553"/>
            <a:ext cx="10392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13" hasCustomPrompt="1"/>
          </p:nvPr>
        </p:nvSpPr>
        <p:spPr>
          <a:xfrm>
            <a:off x="4753975" y="1871968"/>
            <a:ext cx="10392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14" hasCustomPrompt="1"/>
          </p:nvPr>
        </p:nvSpPr>
        <p:spPr>
          <a:xfrm>
            <a:off x="798625" y="4235697"/>
            <a:ext cx="10392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15" hasCustomPrompt="1"/>
          </p:nvPr>
        </p:nvSpPr>
        <p:spPr>
          <a:xfrm>
            <a:off x="4753975" y="4217111"/>
            <a:ext cx="10392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87" name="Google Shape;87;p13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p13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547237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Table of contents 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720000" y="2236291"/>
            <a:ext cx="23364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title" idx="2" hasCustomPrompt="1"/>
          </p:nvPr>
        </p:nvSpPr>
        <p:spPr>
          <a:xfrm>
            <a:off x="1482600" y="1460433"/>
            <a:ext cx="81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92" name="Google Shape;92;p14"/>
          <p:cNvSpPr txBox="1">
            <a:spLocks noGrp="1"/>
          </p:cNvSpPr>
          <p:nvPr>
            <p:ph type="subTitle" idx="1"/>
          </p:nvPr>
        </p:nvSpPr>
        <p:spPr>
          <a:xfrm>
            <a:off x="720000" y="2774932"/>
            <a:ext cx="2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title" idx="3"/>
          </p:nvPr>
        </p:nvSpPr>
        <p:spPr>
          <a:xfrm>
            <a:off x="3403800" y="2236291"/>
            <a:ext cx="23364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title" idx="4" hasCustomPrompt="1"/>
          </p:nvPr>
        </p:nvSpPr>
        <p:spPr>
          <a:xfrm>
            <a:off x="4166400" y="1460433"/>
            <a:ext cx="81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5"/>
          </p:nvPr>
        </p:nvSpPr>
        <p:spPr>
          <a:xfrm>
            <a:off x="3403800" y="2774944"/>
            <a:ext cx="2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title" idx="6"/>
          </p:nvPr>
        </p:nvSpPr>
        <p:spPr>
          <a:xfrm>
            <a:off x="6087600" y="2236291"/>
            <a:ext cx="23364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title" idx="7" hasCustomPrompt="1"/>
          </p:nvPr>
        </p:nvSpPr>
        <p:spPr>
          <a:xfrm>
            <a:off x="6850200" y="1460433"/>
            <a:ext cx="81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98" name="Google Shape;98;p14"/>
          <p:cNvSpPr txBox="1">
            <a:spLocks noGrp="1"/>
          </p:cNvSpPr>
          <p:nvPr>
            <p:ph type="subTitle" idx="8"/>
          </p:nvPr>
        </p:nvSpPr>
        <p:spPr>
          <a:xfrm>
            <a:off x="6087600" y="2774944"/>
            <a:ext cx="2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title" idx="9"/>
          </p:nvPr>
        </p:nvSpPr>
        <p:spPr>
          <a:xfrm>
            <a:off x="720000" y="4418105"/>
            <a:ext cx="23364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title" idx="13" hasCustomPrompt="1"/>
          </p:nvPr>
        </p:nvSpPr>
        <p:spPr>
          <a:xfrm>
            <a:off x="1482600" y="3618783"/>
            <a:ext cx="81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101" name="Google Shape;101;p14"/>
          <p:cNvSpPr txBox="1">
            <a:spLocks noGrp="1"/>
          </p:cNvSpPr>
          <p:nvPr>
            <p:ph type="subTitle" idx="14"/>
          </p:nvPr>
        </p:nvSpPr>
        <p:spPr>
          <a:xfrm>
            <a:off x="720000" y="4941151"/>
            <a:ext cx="2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title" idx="15"/>
          </p:nvPr>
        </p:nvSpPr>
        <p:spPr>
          <a:xfrm>
            <a:off x="3403800" y="4418105"/>
            <a:ext cx="23364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title" idx="16" hasCustomPrompt="1"/>
          </p:nvPr>
        </p:nvSpPr>
        <p:spPr>
          <a:xfrm>
            <a:off x="4166400" y="3618783"/>
            <a:ext cx="81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104" name="Google Shape;104;p14"/>
          <p:cNvSpPr txBox="1">
            <a:spLocks noGrp="1"/>
          </p:cNvSpPr>
          <p:nvPr>
            <p:ph type="subTitle" idx="17"/>
          </p:nvPr>
        </p:nvSpPr>
        <p:spPr>
          <a:xfrm>
            <a:off x="3403800" y="4941151"/>
            <a:ext cx="2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title" idx="18"/>
          </p:nvPr>
        </p:nvSpPr>
        <p:spPr>
          <a:xfrm>
            <a:off x="6087600" y="4418105"/>
            <a:ext cx="23364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title" idx="19" hasCustomPrompt="1"/>
          </p:nvPr>
        </p:nvSpPr>
        <p:spPr>
          <a:xfrm>
            <a:off x="6850200" y="3618783"/>
            <a:ext cx="81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107" name="Google Shape;107;p14"/>
          <p:cNvSpPr txBox="1">
            <a:spLocks noGrp="1"/>
          </p:cNvSpPr>
          <p:nvPr>
            <p:ph type="subTitle" idx="20"/>
          </p:nvPr>
        </p:nvSpPr>
        <p:spPr>
          <a:xfrm>
            <a:off x="6087600" y="4941151"/>
            <a:ext cx="2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title" idx="21"/>
          </p:nvPr>
        </p:nvSpPr>
        <p:spPr>
          <a:xfrm>
            <a:off x="2332400" y="593367"/>
            <a:ext cx="44793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cxnSp>
        <p:nvCxnSpPr>
          <p:cNvPr id="109" name="Google Shape;109;p14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4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4"/>
          <p:cNvCxnSpPr/>
          <p:nvPr/>
        </p:nvCxnSpPr>
        <p:spPr>
          <a:xfrm>
            <a:off x="-250225" y="5435267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4"/>
          <p:cNvCxnSpPr/>
          <p:nvPr/>
        </p:nvCxnSpPr>
        <p:spPr>
          <a:xfrm>
            <a:off x="7441150" y="-64500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28244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 txBox="1">
            <a:spLocks noGrp="1"/>
          </p:cNvSpPr>
          <p:nvPr>
            <p:ph type="title"/>
          </p:nvPr>
        </p:nvSpPr>
        <p:spPr>
          <a:xfrm>
            <a:off x="2410500" y="3744337"/>
            <a:ext cx="4323000" cy="6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15" name="Google Shape;115;p15"/>
          <p:cNvSpPr txBox="1">
            <a:spLocks noGrp="1"/>
          </p:cNvSpPr>
          <p:nvPr>
            <p:ph type="subTitle" idx="1"/>
          </p:nvPr>
        </p:nvSpPr>
        <p:spPr>
          <a:xfrm>
            <a:off x="1842900" y="2215951"/>
            <a:ext cx="5458200" cy="13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116" name="Google Shape;116;p15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" name="Google Shape;117;p15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175795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Quote 1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>
            <a:spLocks noGrp="1"/>
          </p:cNvSpPr>
          <p:nvPr>
            <p:ph type="title"/>
          </p:nvPr>
        </p:nvSpPr>
        <p:spPr>
          <a:xfrm>
            <a:off x="699900" y="3761684"/>
            <a:ext cx="4323000" cy="6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20" name="Google Shape;120;p16"/>
          <p:cNvSpPr txBox="1">
            <a:spLocks noGrp="1"/>
          </p:cNvSpPr>
          <p:nvPr>
            <p:ph type="subTitle" idx="1"/>
          </p:nvPr>
        </p:nvSpPr>
        <p:spPr>
          <a:xfrm>
            <a:off x="699900" y="2234536"/>
            <a:ext cx="5458200" cy="13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121" name="Google Shape;121;p16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" name="Google Shape;122;p16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" name="Google Shape;123;p16"/>
          <p:cNvCxnSpPr/>
          <p:nvPr/>
        </p:nvCxnSpPr>
        <p:spPr>
          <a:xfrm flipH="1">
            <a:off x="7454238" y="5404884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4" name="Google Shape;124;p16"/>
          <p:cNvCxnSpPr/>
          <p:nvPr/>
        </p:nvCxnSpPr>
        <p:spPr>
          <a:xfrm flipH="1">
            <a:off x="-237137" y="-94883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78132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>
            <a:spLocks noGrp="1"/>
          </p:cNvSpPr>
          <p:nvPr>
            <p:ph type="subTitle" idx="1"/>
          </p:nvPr>
        </p:nvSpPr>
        <p:spPr>
          <a:xfrm>
            <a:off x="2648400" y="2242667"/>
            <a:ext cx="3847200" cy="31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1732050" y="593367"/>
            <a:ext cx="56799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cxnSp>
        <p:nvCxnSpPr>
          <p:cNvPr id="128" name="Google Shape;128;p17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" name="Google Shape;129;p17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" name="Google Shape;130;p17"/>
          <p:cNvCxnSpPr/>
          <p:nvPr/>
        </p:nvCxnSpPr>
        <p:spPr>
          <a:xfrm>
            <a:off x="-250225" y="5435267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" name="Google Shape;131;p17"/>
          <p:cNvCxnSpPr/>
          <p:nvPr/>
        </p:nvCxnSpPr>
        <p:spPr>
          <a:xfrm>
            <a:off x="7441150" y="-64500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1738959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>
            <a:spLocks noGrp="1"/>
          </p:cNvSpPr>
          <p:nvPr>
            <p:ph type="title"/>
          </p:nvPr>
        </p:nvSpPr>
        <p:spPr>
          <a:xfrm>
            <a:off x="1994850" y="1977100"/>
            <a:ext cx="5154300" cy="17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34" name="Google Shape;134;p18"/>
          <p:cNvSpPr txBox="1">
            <a:spLocks noGrp="1"/>
          </p:cNvSpPr>
          <p:nvPr>
            <p:ph type="subTitle" idx="1"/>
          </p:nvPr>
        </p:nvSpPr>
        <p:spPr>
          <a:xfrm>
            <a:off x="2299500" y="3962867"/>
            <a:ext cx="4545000" cy="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135" name="Google Shape;135;p18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" name="Google Shape;136;p18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770872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>
            <a:spLocks noGrp="1"/>
          </p:cNvSpPr>
          <p:nvPr>
            <p:ph type="title"/>
          </p:nvPr>
        </p:nvSpPr>
        <p:spPr>
          <a:xfrm>
            <a:off x="3742850" y="2066500"/>
            <a:ext cx="4545000" cy="17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39" name="Google Shape;139;p19"/>
          <p:cNvSpPr txBox="1">
            <a:spLocks noGrp="1"/>
          </p:cNvSpPr>
          <p:nvPr>
            <p:ph type="subTitle" idx="1"/>
          </p:nvPr>
        </p:nvSpPr>
        <p:spPr>
          <a:xfrm>
            <a:off x="3742850" y="4052284"/>
            <a:ext cx="4545000" cy="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140" name="Google Shape;140;p19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1" name="Google Shape;141;p19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2" name="Google Shape;142;p19"/>
          <p:cNvCxnSpPr/>
          <p:nvPr/>
        </p:nvCxnSpPr>
        <p:spPr>
          <a:xfrm>
            <a:off x="-250225" y="5435267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3" name="Google Shape;143;p19"/>
          <p:cNvCxnSpPr/>
          <p:nvPr/>
        </p:nvCxnSpPr>
        <p:spPr>
          <a:xfrm>
            <a:off x="7441150" y="-64500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4" name="Google Shape;144;p19"/>
          <p:cNvCxnSpPr/>
          <p:nvPr/>
        </p:nvCxnSpPr>
        <p:spPr>
          <a:xfrm flipH="1">
            <a:off x="7454238" y="5404884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5" name="Google Shape;145;p19"/>
          <p:cNvCxnSpPr/>
          <p:nvPr/>
        </p:nvCxnSpPr>
        <p:spPr>
          <a:xfrm flipH="1">
            <a:off x="-237137" y="-94883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876372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>
            <a:spLocks noGrp="1"/>
          </p:cNvSpPr>
          <p:nvPr>
            <p:ph type="title"/>
          </p:nvPr>
        </p:nvSpPr>
        <p:spPr>
          <a:xfrm>
            <a:off x="1677925" y="3349071"/>
            <a:ext cx="3714900" cy="107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48" name="Google Shape;148;p20"/>
          <p:cNvSpPr txBox="1">
            <a:spLocks noGrp="1"/>
          </p:cNvSpPr>
          <p:nvPr>
            <p:ph type="title" idx="2" hasCustomPrompt="1"/>
          </p:nvPr>
        </p:nvSpPr>
        <p:spPr>
          <a:xfrm>
            <a:off x="3741925" y="1979591"/>
            <a:ext cx="1650900" cy="13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9pPr>
          </a:lstStyle>
          <a:p>
            <a:r>
              <a:t>xx%</a:t>
            </a:r>
          </a:p>
        </p:txBody>
      </p:sp>
      <p:sp>
        <p:nvSpPr>
          <p:cNvPr id="149" name="Google Shape;149;p20"/>
          <p:cNvSpPr txBox="1">
            <a:spLocks noGrp="1"/>
          </p:cNvSpPr>
          <p:nvPr>
            <p:ph type="subTitle" idx="1"/>
          </p:nvPr>
        </p:nvSpPr>
        <p:spPr>
          <a:xfrm>
            <a:off x="831625" y="4325333"/>
            <a:ext cx="4561200" cy="5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150" name="Google Shape;150;p20"/>
          <p:cNvCxnSpPr/>
          <p:nvPr/>
        </p:nvCxnSpPr>
        <p:spPr>
          <a:xfrm rot="10800000">
            <a:off x="-30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1" name="Google Shape;151;p20"/>
          <p:cNvCxnSpPr/>
          <p:nvPr/>
        </p:nvCxnSpPr>
        <p:spPr>
          <a:xfrm rot="10800000">
            <a:off x="-30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2" name="Google Shape;152;p20"/>
          <p:cNvCxnSpPr/>
          <p:nvPr/>
        </p:nvCxnSpPr>
        <p:spPr>
          <a:xfrm>
            <a:off x="-112875" y="5306367"/>
            <a:ext cx="1378500" cy="1648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3" name="Google Shape;153;p20"/>
          <p:cNvCxnSpPr/>
          <p:nvPr/>
        </p:nvCxnSpPr>
        <p:spPr>
          <a:xfrm>
            <a:off x="7908725" y="-118267"/>
            <a:ext cx="1418700" cy="1419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8964693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77175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cxnSp>
        <p:nvCxnSpPr>
          <p:cNvPr id="156" name="Google Shape;156;p21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7" name="Google Shape;157;p21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8" name="Google Shape;158;p21"/>
          <p:cNvCxnSpPr/>
          <p:nvPr/>
        </p:nvCxnSpPr>
        <p:spPr>
          <a:xfrm>
            <a:off x="7207350" y="-204233"/>
            <a:ext cx="2120400" cy="1698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7332561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0" name="Google Shape;160;p22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1" name="Google Shape;161;p22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2" name="Google Shape;162;p22"/>
          <p:cNvCxnSpPr/>
          <p:nvPr/>
        </p:nvCxnSpPr>
        <p:spPr>
          <a:xfrm>
            <a:off x="-250225" y="5435267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3" name="Google Shape;163;p22"/>
          <p:cNvCxnSpPr/>
          <p:nvPr/>
        </p:nvCxnSpPr>
        <p:spPr>
          <a:xfrm>
            <a:off x="7441150" y="-64500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4" name="Google Shape;164;p22"/>
          <p:cNvCxnSpPr/>
          <p:nvPr/>
        </p:nvCxnSpPr>
        <p:spPr>
          <a:xfrm flipH="1">
            <a:off x="7454238" y="5404884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5" name="Google Shape;165;p22"/>
          <p:cNvCxnSpPr/>
          <p:nvPr/>
        </p:nvCxnSpPr>
        <p:spPr>
          <a:xfrm flipH="1">
            <a:off x="-237137" y="-94883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6" name="Google Shape;166;p22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77175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176916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>
            <a:spLocks noGrp="1"/>
          </p:cNvSpPr>
          <p:nvPr>
            <p:ph type="title"/>
          </p:nvPr>
        </p:nvSpPr>
        <p:spPr>
          <a:xfrm>
            <a:off x="1877475" y="593367"/>
            <a:ext cx="538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69" name="Google Shape;169;p23"/>
          <p:cNvSpPr txBox="1">
            <a:spLocks noGrp="1"/>
          </p:cNvSpPr>
          <p:nvPr>
            <p:ph type="subTitle" idx="1"/>
          </p:nvPr>
        </p:nvSpPr>
        <p:spPr>
          <a:xfrm>
            <a:off x="3226708" y="1873853"/>
            <a:ext cx="2486100" cy="5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70" name="Google Shape;170;p23"/>
          <p:cNvSpPr txBox="1">
            <a:spLocks noGrp="1"/>
          </p:cNvSpPr>
          <p:nvPr>
            <p:ph type="subTitle" idx="2"/>
          </p:nvPr>
        </p:nvSpPr>
        <p:spPr>
          <a:xfrm>
            <a:off x="3226708" y="2408556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71" name="Google Shape;171;p23"/>
          <p:cNvSpPr txBox="1">
            <a:spLocks noGrp="1"/>
          </p:cNvSpPr>
          <p:nvPr>
            <p:ph type="subTitle" idx="3"/>
          </p:nvPr>
        </p:nvSpPr>
        <p:spPr>
          <a:xfrm>
            <a:off x="719108" y="1873853"/>
            <a:ext cx="2486100" cy="5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72" name="Google Shape;172;p23"/>
          <p:cNvSpPr txBox="1">
            <a:spLocks noGrp="1"/>
          </p:cNvSpPr>
          <p:nvPr>
            <p:ph type="subTitle" idx="4"/>
          </p:nvPr>
        </p:nvSpPr>
        <p:spPr>
          <a:xfrm>
            <a:off x="719108" y="2408556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73" name="Google Shape;173;p23"/>
          <p:cNvSpPr txBox="1">
            <a:spLocks noGrp="1"/>
          </p:cNvSpPr>
          <p:nvPr>
            <p:ph type="subTitle" idx="5"/>
          </p:nvPr>
        </p:nvSpPr>
        <p:spPr>
          <a:xfrm>
            <a:off x="3226708" y="4228157"/>
            <a:ext cx="2486100" cy="6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74" name="Google Shape;174;p23"/>
          <p:cNvSpPr txBox="1">
            <a:spLocks noGrp="1"/>
          </p:cNvSpPr>
          <p:nvPr>
            <p:ph type="subTitle" idx="6"/>
          </p:nvPr>
        </p:nvSpPr>
        <p:spPr>
          <a:xfrm>
            <a:off x="3226708" y="4753983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75" name="Google Shape;175;p23"/>
          <p:cNvSpPr txBox="1">
            <a:spLocks noGrp="1"/>
          </p:cNvSpPr>
          <p:nvPr>
            <p:ph type="subTitle" idx="7"/>
          </p:nvPr>
        </p:nvSpPr>
        <p:spPr>
          <a:xfrm>
            <a:off x="719108" y="4228157"/>
            <a:ext cx="2486100" cy="6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76" name="Google Shape;176;p23"/>
          <p:cNvSpPr txBox="1">
            <a:spLocks noGrp="1"/>
          </p:cNvSpPr>
          <p:nvPr>
            <p:ph type="subTitle" idx="8"/>
          </p:nvPr>
        </p:nvSpPr>
        <p:spPr>
          <a:xfrm>
            <a:off x="719158" y="4753983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177" name="Google Shape;177;p23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8" name="Google Shape;178;p23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647223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0" name="Google Shape;180;p24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1" name="Google Shape;181;p24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2" name="Google Shape;182;p24"/>
          <p:cNvCxnSpPr/>
          <p:nvPr/>
        </p:nvCxnSpPr>
        <p:spPr>
          <a:xfrm>
            <a:off x="-250225" y="5435267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3" name="Google Shape;183;p24"/>
          <p:cNvCxnSpPr/>
          <p:nvPr/>
        </p:nvCxnSpPr>
        <p:spPr>
          <a:xfrm>
            <a:off x="7441150" y="-64500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4" name="Google Shape;184;p24"/>
          <p:cNvSpPr txBox="1">
            <a:spLocks noGrp="1"/>
          </p:cNvSpPr>
          <p:nvPr>
            <p:ph type="body" idx="1"/>
          </p:nvPr>
        </p:nvSpPr>
        <p:spPr>
          <a:xfrm>
            <a:off x="5547900" y="4010333"/>
            <a:ext cx="2883000" cy="21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000">
                <a:latin typeface="Vidaloka"/>
                <a:ea typeface="Vidaloka"/>
                <a:cs typeface="Vidaloka"/>
                <a:sym typeface="Vidaloka"/>
              </a:defRPr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000">
                <a:latin typeface="Vidaloka"/>
                <a:ea typeface="Vidaloka"/>
                <a:cs typeface="Vidaloka"/>
                <a:sym typeface="Vidaloka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000">
                <a:latin typeface="Vidaloka"/>
                <a:ea typeface="Vidaloka"/>
                <a:cs typeface="Vidaloka"/>
                <a:sym typeface="Vidaloka"/>
              </a:defRPr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000">
                <a:latin typeface="Vidaloka"/>
                <a:ea typeface="Vidaloka"/>
                <a:cs typeface="Vidaloka"/>
                <a:sym typeface="Vidaloka"/>
              </a:defRPr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000">
                <a:latin typeface="Vidaloka"/>
                <a:ea typeface="Vidaloka"/>
                <a:cs typeface="Vidaloka"/>
                <a:sym typeface="Vidaloka"/>
              </a:defRPr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000">
                <a:latin typeface="Vidaloka"/>
                <a:ea typeface="Vidaloka"/>
                <a:cs typeface="Vidaloka"/>
                <a:sym typeface="Vidaloka"/>
              </a:defRPr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000">
                <a:latin typeface="Vidaloka"/>
                <a:ea typeface="Vidaloka"/>
                <a:cs typeface="Vidaloka"/>
                <a:sym typeface="Vidaloka"/>
              </a:defRPr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000"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11197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1">
  <p:cSld name="Big number 1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5"/>
          <p:cNvSpPr txBox="1">
            <a:spLocks noGrp="1"/>
          </p:cNvSpPr>
          <p:nvPr>
            <p:ph type="title" hasCustomPrompt="1"/>
          </p:nvPr>
        </p:nvSpPr>
        <p:spPr>
          <a:xfrm>
            <a:off x="713225" y="1793833"/>
            <a:ext cx="6120300" cy="21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7" name="Google Shape;187;p25"/>
          <p:cNvSpPr txBox="1">
            <a:spLocks noGrp="1"/>
          </p:cNvSpPr>
          <p:nvPr>
            <p:ph type="subTitle" idx="1"/>
          </p:nvPr>
        </p:nvSpPr>
        <p:spPr>
          <a:xfrm>
            <a:off x="713225" y="4251531"/>
            <a:ext cx="6120300" cy="5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188" name="Google Shape;188;p25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9" name="Google Shape;189;p25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0" name="Google Shape;190;p25"/>
          <p:cNvCxnSpPr/>
          <p:nvPr/>
        </p:nvCxnSpPr>
        <p:spPr>
          <a:xfrm>
            <a:off x="7441150" y="-64500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1" name="Google Shape;191;p25"/>
          <p:cNvCxnSpPr/>
          <p:nvPr/>
        </p:nvCxnSpPr>
        <p:spPr>
          <a:xfrm flipH="1">
            <a:off x="7454238" y="5404884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2759614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4956100" y="3289833"/>
            <a:ext cx="2475300" cy="86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94" name="Google Shape;194;p26"/>
          <p:cNvSpPr txBox="1">
            <a:spLocks noGrp="1"/>
          </p:cNvSpPr>
          <p:nvPr>
            <p:ph type="title" idx="2" hasCustomPrompt="1"/>
          </p:nvPr>
        </p:nvSpPr>
        <p:spPr>
          <a:xfrm>
            <a:off x="4956100" y="1869767"/>
            <a:ext cx="1650900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9pPr>
          </a:lstStyle>
          <a:p>
            <a:r>
              <a:t>xx%</a:t>
            </a:r>
          </a:p>
        </p:txBody>
      </p:sp>
      <p:sp>
        <p:nvSpPr>
          <p:cNvPr id="195" name="Google Shape;195;p26"/>
          <p:cNvSpPr txBox="1">
            <a:spLocks noGrp="1"/>
          </p:cNvSpPr>
          <p:nvPr>
            <p:ph type="subTitle" idx="1"/>
          </p:nvPr>
        </p:nvSpPr>
        <p:spPr>
          <a:xfrm>
            <a:off x="4956100" y="4155033"/>
            <a:ext cx="2475300" cy="8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196" name="Google Shape;196;p26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7" name="Google Shape;197;p26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8" name="Google Shape;198;p26"/>
          <p:cNvCxnSpPr/>
          <p:nvPr/>
        </p:nvCxnSpPr>
        <p:spPr>
          <a:xfrm>
            <a:off x="-209600" y="3203267"/>
            <a:ext cx="3144300" cy="3719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2034530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>
            <a:spLocks noGrp="1"/>
          </p:cNvSpPr>
          <p:nvPr>
            <p:ph type="title"/>
          </p:nvPr>
        </p:nvSpPr>
        <p:spPr>
          <a:xfrm>
            <a:off x="4373850" y="1259000"/>
            <a:ext cx="2475300" cy="86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201" name="Google Shape;201;p27"/>
          <p:cNvSpPr txBox="1">
            <a:spLocks noGrp="1"/>
          </p:cNvSpPr>
          <p:nvPr>
            <p:ph type="title" idx="2" hasCustomPrompt="1"/>
          </p:nvPr>
        </p:nvSpPr>
        <p:spPr>
          <a:xfrm>
            <a:off x="2294850" y="1462200"/>
            <a:ext cx="1650900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9pPr>
          </a:lstStyle>
          <a:p>
            <a:r>
              <a:t>xx%</a:t>
            </a:r>
          </a:p>
        </p:txBody>
      </p:sp>
      <p:sp>
        <p:nvSpPr>
          <p:cNvPr id="202" name="Google Shape;202;p27"/>
          <p:cNvSpPr txBox="1">
            <a:spLocks noGrp="1"/>
          </p:cNvSpPr>
          <p:nvPr>
            <p:ph type="subTitle" idx="1"/>
          </p:nvPr>
        </p:nvSpPr>
        <p:spPr>
          <a:xfrm>
            <a:off x="4373850" y="2124200"/>
            <a:ext cx="2475300" cy="8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203" name="Google Shape;203;p27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4" name="Google Shape;204;p27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5" name="Google Shape;205;p27"/>
          <p:cNvCxnSpPr/>
          <p:nvPr/>
        </p:nvCxnSpPr>
        <p:spPr>
          <a:xfrm>
            <a:off x="-250225" y="5435267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" name="Google Shape;206;p27"/>
          <p:cNvCxnSpPr/>
          <p:nvPr/>
        </p:nvCxnSpPr>
        <p:spPr>
          <a:xfrm>
            <a:off x="7441150" y="-64500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7" name="Google Shape;207;p27"/>
          <p:cNvCxnSpPr/>
          <p:nvPr/>
        </p:nvCxnSpPr>
        <p:spPr>
          <a:xfrm flipH="1">
            <a:off x="7454238" y="5404884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27"/>
          <p:cNvCxnSpPr/>
          <p:nvPr/>
        </p:nvCxnSpPr>
        <p:spPr>
          <a:xfrm flipH="1">
            <a:off x="-237137" y="-94883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9935483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8"/>
          <p:cNvSpPr txBox="1">
            <a:spLocks noGrp="1"/>
          </p:cNvSpPr>
          <p:nvPr>
            <p:ph type="title"/>
          </p:nvPr>
        </p:nvSpPr>
        <p:spPr>
          <a:xfrm>
            <a:off x="1043725" y="1230089"/>
            <a:ext cx="3123000" cy="30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211" name="Google Shape;211;p28"/>
          <p:cNvSpPr txBox="1">
            <a:spLocks noGrp="1"/>
          </p:cNvSpPr>
          <p:nvPr>
            <p:ph type="subTitle" idx="1"/>
          </p:nvPr>
        </p:nvSpPr>
        <p:spPr>
          <a:xfrm>
            <a:off x="1043725" y="4481251"/>
            <a:ext cx="3013500" cy="10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212" name="Google Shape;212;p28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3" name="Google Shape;213;p28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4" name="Google Shape;214;p28"/>
          <p:cNvCxnSpPr/>
          <p:nvPr/>
        </p:nvCxnSpPr>
        <p:spPr>
          <a:xfrm>
            <a:off x="5322650" y="-107500"/>
            <a:ext cx="4005000" cy="267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7349592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9"/>
          <p:cNvSpPr txBox="1">
            <a:spLocks noGrp="1"/>
          </p:cNvSpPr>
          <p:nvPr>
            <p:ph type="title"/>
          </p:nvPr>
        </p:nvSpPr>
        <p:spPr>
          <a:xfrm>
            <a:off x="5310925" y="1283420"/>
            <a:ext cx="3123000" cy="30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217" name="Google Shape;217;p29"/>
          <p:cNvSpPr txBox="1">
            <a:spLocks noGrp="1"/>
          </p:cNvSpPr>
          <p:nvPr>
            <p:ph type="subTitle" idx="1"/>
          </p:nvPr>
        </p:nvSpPr>
        <p:spPr>
          <a:xfrm>
            <a:off x="5310925" y="4534580"/>
            <a:ext cx="3013500" cy="10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218" name="Google Shape;218;p29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9" name="Google Shape;219;p29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0" name="Google Shape;220;p29"/>
          <p:cNvCxnSpPr/>
          <p:nvPr/>
        </p:nvCxnSpPr>
        <p:spPr>
          <a:xfrm>
            <a:off x="-250225" y="5435267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1" name="Google Shape;221;p29"/>
          <p:cNvCxnSpPr/>
          <p:nvPr/>
        </p:nvCxnSpPr>
        <p:spPr>
          <a:xfrm>
            <a:off x="7441150" y="-64500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2" name="Google Shape;222;p29"/>
          <p:cNvCxnSpPr/>
          <p:nvPr/>
        </p:nvCxnSpPr>
        <p:spPr>
          <a:xfrm flipH="1">
            <a:off x="7454238" y="5404884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3" name="Google Shape;223;p29"/>
          <p:cNvCxnSpPr/>
          <p:nvPr/>
        </p:nvCxnSpPr>
        <p:spPr>
          <a:xfrm flipH="1">
            <a:off x="-237137" y="-94883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0751497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0"/>
          <p:cNvSpPr txBox="1">
            <a:spLocks noGrp="1"/>
          </p:cNvSpPr>
          <p:nvPr>
            <p:ph type="subTitle" idx="1"/>
          </p:nvPr>
        </p:nvSpPr>
        <p:spPr>
          <a:xfrm>
            <a:off x="3509000" y="3376068"/>
            <a:ext cx="21261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26" name="Google Shape;226;p30"/>
          <p:cNvSpPr txBox="1">
            <a:spLocks noGrp="1"/>
          </p:cNvSpPr>
          <p:nvPr>
            <p:ph type="subTitle" idx="2"/>
          </p:nvPr>
        </p:nvSpPr>
        <p:spPr>
          <a:xfrm>
            <a:off x="3509025" y="3930996"/>
            <a:ext cx="2126100" cy="10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27" name="Google Shape;227;p30"/>
          <p:cNvSpPr txBox="1">
            <a:spLocks noGrp="1"/>
          </p:cNvSpPr>
          <p:nvPr>
            <p:ph type="subTitle" idx="3"/>
          </p:nvPr>
        </p:nvSpPr>
        <p:spPr>
          <a:xfrm>
            <a:off x="953025" y="3376068"/>
            <a:ext cx="21261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28" name="Google Shape;228;p30"/>
          <p:cNvSpPr txBox="1">
            <a:spLocks noGrp="1"/>
          </p:cNvSpPr>
          <p:nvPr>
            <p:ph type="subTitle" idx="4"/>
          </p:nvPr>
        </p:nvSpPr>
        <p:spPr>
          <a:xfrm>
            <a:off x="953125" y="3930996"/>
            <a:ext cx="2126100" cy="10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29" name="Google Shape;229;p30"/>
          <p:cNvSpPr txBox="1">
            <a:spLocks noGrp="1"/>
          </p:cNvSpPr>
          <p:nvPr>
            <p:ph type="subTitle" idx="5"/>
          </p:nvPr>
        </p:nvSpPr>
        <p:spPr>
          <a:xfrm>
            <a:off x="6064875" y="3376068"/>
            <a:ext cx="21261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30" name="Google Shape;230;p30"/>
          <p:cNvSpPr txBox="1">
            <a:spLocks noGrp="1"/>
          </p:cNvSpPr>
          <p:nvPr>
            <p:ph type="subTitle" idx="6"/>
          </p:nvPr>
        </p:nvSpPr>
        <p:spPr>
          <a:xfrm>
            <a:off x="6064875" y="3930996"/>
            <a:ext cx="2126100" cy="10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31" name="Google Shape;231;p30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66555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cxnSp>
        <p:nvCxnSpPr>
          <p:cNvPr id="232" name="Google Shape;232;p30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3" name="Google Shape;233;p30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1822191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1"/>
          <p:cNvSpPr txBox="1">
            <a:spLocks noGrp="1"/>
          </p:cNvSpPr>
          <p:nvPr>
            <p:ph type="subTitle" idx="1"/>
          </p:nvPr>
        </p:nvSpPr>
        <p:spPr>
          <a:xfrm>
            <a:off x="3509000" y="2258468"/>
            <a:ext cx="21261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36" name="Google Shape;236;p31"/>
          <p:cNvSpPr txBox="1">
            <a:spLocks noGrp="1"/>
          </p:cNvSpPr>
          <p:nvPr>
            <p:ph type="subTitle" idx="2"/>
          </p:nvPr>
        </p:nvSpPr>
        <p:spPr>
          <a:xfrm>
            <a:off x="3509025" y="2813399"/>
            <a:ext cx="2126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37" name="Google Shape;237;p31"/>
          <p:cNvSpPr txBox="1">
            <a:spLocks noGrp="1"/>
          </p:cNvSpPr>
          <p:nvPr>
            <p:ph type="subTitle" idx="3"/>
          </p:nvPr>
        </p:nvSpPr>
        <p:spPr>
          <a:xfrm>
            <a:off x="953025" y="2258468"/>
            <a:ext cx="21261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38" name="Google Shape;238;p31"/>
          <p:cNvSpPr txBox="1">
            <a:spLocks noGrp="1"/>
          </p:cNvSpPr>
          <p:nvPr>
            <p:ph type="subTitle" idx="4"/>
          </p:nvPr>
        </p:nvSpPr>
        <p:spPr>
          <a:xfrm>
            <a:off x="953125" y="2813399"/>
            <a:ext cx="2126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39" name="Google Shape;239;p31"/>
          <p:cNvSpPr txBox="1">
            <a:spLocks noGrp="1"/>
          </p:cNvSpPr>
          <p:nvPr>
            <p:ph type="subTitle" idx="5"/>
          </p:nvPr>
        </p:nvSpPr>
        <p:spPr>
          <a:xfrm>
            <a:off x="6064875" y="2258468"/>
            <a:ext cx="21261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40" name="Google Shape;240;p31"/>
          <p:cNvSpPr txBox="1">
            <a:spLocks noGrp="1"/>
          </p:cNvSpPr>
          <p:nvPr>
            <p:ph type="subTitle" idx="6"/>
          </p:nvPr>
        </p:nvSpPr>
        <p:spPr>
          <a:xfrm>
            <a:off x="6064875" y="2813399"/>
            <a:ext cx="2126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41" name="Google Shape;241;p31"/>
          <p:cNvSpPr txBox="1">
            <a:spLocks noGrp="1"/>
          </p:cNvSpPr>
          <p:nvPr>
            <p:ph type="title"/>
          </p:nvPr>
        </p:nvSpPr>
        <p:spPr>
          <a:xfrm>
            <a:off x="1244250" y="593367"/>
            <a:ext cx="66555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242" name="Google Shape;242;p31"/>
          <p:cNvSpPr txBox="1">
            <a:spLocks noGrp="1"/>
          </p:cNvSpPr>
          <p:nvPr>
            <p:ph type="subTitle" idx="7"/>
          </p:nvPr>
        </p:nvSpPr>
        <p:spPr>
          <a:xfrm>
            <a:off x="3509000" y="4531668"/>
            <a:ext cx="21261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43" name="Google Shape;243;p31"/>
          <p:cNvSpPr txBox="1">
            <a:spLocks noGrp="1"/>
          </p:cNvSpPr>
          <p:nvPr>
            <p:ph type="subTitle" idx="8"/>
          </p:nvPr>
        </p:nvSpPr>
        <p:spPr>
          <a:xfrm>
            <a:off x="3509025" y="5086599"/>
            <a:ext cx="2126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44" name="Google Shape;244;p31"/>
          <p:cNvSpPr txBox="1">
            <a:spLocks noGrp="1"/>
          </p:cNvSpPr>
          <p:nvPr>
            <p:ph type="subTitle" idx="9"/>
          </p:nvPr>
        </p:nvSpPr>
        <p:spPr>
          <a:xfrm>
            <a:off x="953025" y="4531668"/>
            <a:ext cx="21261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45" name="Google Shape;245;p31"/>
          <p:cNvSpPr txBox="1">
            <a:spLocks noGrp="1"/>
          </p:cNvSpPr>
          <p:nvPr>
            <p:ph type="subTitle" idx="13"/>
          </p:nvPr>
        </p:nvSpPr>
        <p:spPr>
          <a:xfrm>
            <a:off x="953125" y="5086599"/>
            <a:ext cx="2126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46" name="Google Shape;246;p31"/>
          <p:cNvSpPr txBox="1">
            <a:spLocks noGrp="1"/>
          </p:cNvSpPr>
          <p:nvPr>
            <p:ph type="subTitle" idx="14"/>
          </p:nvPr>
        </p:nvSpPr>
        <p:spPr>
          <a:xfrm>
            <a:off x="6064875" y="4531668"/>
            <a:ext cx="21261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47" name="Google Shape;247;p31"/>
          <p:cNvSpPr txBox="1">
            <a:spLocks noGrp="1"/>
          </p:cNvSpPr>
          <p:nvPr>
            <p:ph type="subTitle" idx="15"/>
          </p:nvPr>
        </p:nvSpPr>
        <p:spPr>
          <a:xfrm>
            <a:off x="6064875" y="5086599"/>
            <a:ext cx="2126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248" name="Google Shape;248;p31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9" name="Google Shape;249;p31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0" name="Google Shape;250;p31"/>
          <p:cNvCxnSpPr/>
          <p:nvPr/>
        </p:nvCxnSpPr>
        <p:spPr>
          <a:xfrm>
            <a:off x="-250225" y="5435267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1" name="Google Shape;251;p31"/>
          <p:cNvCxnSpPr/>
          <p:nvPr/>
        </p:nvCxnSpPr>
        <p:spPr>
          <a:xfrm>
            <a:off x="7441150" y="-64500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3474471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 -">
  <p:cSld name="Title and six columns 1 -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2"/>
          <p:cNvSpPr txBox="1">
            <a:spLocks noGrp="1"/>
          </p:cNvSpPr>
          <p:nvPr>
            <p:ph type="subTitle" idx="1"/>
          </p:nvPr>
        </p:nvSpPr>
        <p:spPr>
          <a:xfrm>
            <a:off x="3414050" y="2285905"/>
            <a:ext cx="2316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54" name="Google Shape;254;p32"/>
          <p:cNvSpPr txBox="1">
            <a:spLocks noGrp="1"/>
          </p:cNvSpPr>
          <p:nvPr>
            <p:ph type="subTitle" idx="2"/>
          </p:nvPr>
        </p:nvSpPr>
        <p:spPr>
          <a:xfrm>
            <a:off x="3564200" y="2832163"/>
            <a:ext cx="20157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55" name="Google Shape;255;p32"/>
          <p:cNvSpPr txBox="1">
            <a:spLocks noGrp="1"/>
          </p:cNvSpPr>
          <p:nvPr>
            <p:ph type="subTitle" idx="3"/>
          </p:nvPr>
        </p:nvSpPr>
        <p:spPr>
          <a:xfrm>
            <a:off x="705725" y="2285905"/>
            <a:ext cx="2316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56" name="Google Shape;256;p32"/>
          <p:cNvSpPr txBox="1">
            <a:spLocks noGrp="1"/>
          </p:cNvSpPr>
          <p:nvPr>
            <p:ph type="subTitle" idx="4"/>
          </p:nvPr>
        </p:nvSpPr>
        <p:spPr>
          <a:xfrm>
            <a:off x="855875" y="2832163"/>
            <a:ext cx="20157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57" name="Google Shape;257;p32"/>
          <p:cNvSpPr txBox="1">
            <a:spLocks noGrp="1"/>
          </p:cNvSpPr>
          <p:nvPr>
            <p:ph type="subTitle" idx="5"/>
          </p:nvPr>
        </p:nvSpPr>
        <p:spPr>
          <a:xfrm>
            <a:off x="6122325" y="2285905"/>
            <a:ext cx="2316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58" name="Google Shape;258;p32"/>
          <p:cNvSpPr txBox="1">
            <a:spLocks noGrp="1"/>
          </p:cNvSpPr>
          <p:nvPr>
            <p:ph type="subTitle" idx="6"/>
          </p:nvPr>
        </p:nvSpPr>
        <p:spPr>
          <a:xfrm>
            <a:off x="6272475" y="2832163"/>
            <a:ext cx="20157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59" name="Google Shape;259;p32"/>
          <p:cNvSpPr txBox="1">
            <a:spLocks noGrp="1"/>
          </p:cNvSpPr>
          <p:nvPr>
            <p:ph type="subTitle" idx="7"/>
          </p:nvPr>
        </p:nvSpPr>
        <p:spPr>
          <a:xfrm>
            <a:off x="3414050" y="4604435"/>
            <a:ext cx="2316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60" name="Google Shape;260;p32"/>
          <p:cNvSpPr txBox="1">
            <a:spLocks noGrp="1"/>
          </p:cNvSpPr>
          <p:nvPr>
            <p:ph type="subTitle" idx="8"/>
          </p:nvPr>
        </p:nvSpPr>
        <p:spPr>
          <a:xfrm>
            <a:off x="3564200" y="5159381"/>
            <a:ext cx="20157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61" name="Google Shape;261;p32"/>
          <p:cNvSpPr txBox="1">
            <a:spLocks noGrp="1"/>
          </p:cNvSpPr>
          <p:nvPr>
            <p:ph type="subTitle" idx="9"/>
          </p:nvPr>
        </p:nvSpPr>
        <p:spPr>
          <a:xfrm>
            <a:off x="705725" y="4604435"/>
            <a:ext cx="2316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62" name="Google Shape;262;p32"/>
          <p:cNvSpPr txBox="1">
            <a:spLocks noGrp="1"/>
          </p:cNvSpPr>
          <p:nvPr>
            <p:ph type="subTitle" idx="13"/>
          </p:nvPr>
        </p:nvSpPr>
        <p:spPr>
          <a:xfrm>
            <a:off x="855875" y="5159381"/>
            <a:ext cx="20157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63" name="Google Shape;263;p32"/>
          <p:cNvSpPr txBox="1">
            <a:spLocks noGrp="1"/>
          </p:cNvSpPr>
          <p:nvPr>
            <p:ph type="subTitle" idx="14"/>
          </p:nvPr>
        </p:nvSpPr>
        <p:spPr>
          <a:xfrm>
            <a:off x="6122325" y="4604435"/>
            <a:ext cx="2316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64" name="Google Shape;264;p32"/>
          <p:cNvSpPr txBox="1">
            <a:spLocks noGrp="1"/>
          </p:cNvSpPr>
          <p:nvPr>
            <p:ph type="subTitle" idx="15"/>
          </p:nvPr>
        </p:nvSpPr>
        <p:spPr>
          <a:xfrm>
            <a:off x="6272475" y="5159381"/>
            <a:ext cx="20157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65" name="Google Shape;265;p32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60807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cxnSp>
        <p:nvCxnSpPr>
          <p:cNvPr id="266" name="Google Shape;266;p32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7" name="Google Shape;267;p32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2110252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Title and five columns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3"/>
          <p:cNvSpPr txBox="1">
            <a:spLocks noGrp="1"/>
          </p:cNvSpPr>
          <p:nvPr>
            <p:ph type="subTitle" idx="1"/>
          </p:nvPr>
        </p:nvSpPr>
        <p:spPr>
          <a:xfrm>
            <a:off x="3414050" y="2285905"/>
            <a:ext cx="2316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70" name="Google Shape;270;p33"/>
          <p:cNvSpPr txBox="1">
            <a:spLocks noGrp="1"/>
          </p:cNvSpPr>
          <p:nvPr>
            <p:ph type="subTitle" idx="2"/>
          </p:nvPr>
        </p:nvSpPr>
        <p:spPr>
          <a:xfrm>
            <a:off x="3564200" y="2832163"/>
            <a:ext cx="20157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71" name="Google Shape;271;p33"/>
          <p:cNvSpPr txBox="1">
            <a:spLocks noGrp="1"/>
          </p:cNvSpPr>
          <p:nvPr>
            <p:ph type="subTitle" idx="3"/>
          </p:nvPr>
        </p:nvSpPr>
        <p:spPr>
          <a:xfrm>
            <a:off x="705725" y="2285905"/>
            <a:ext cx="2316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72" name="Google Shape;272;p33"/>
          <p:cNvSpPr txBox="1">
            <a:spLocks noGrp="1"/>
          </p:cNvSpPr>
          <p:nvPr>
            <p:ph type="subTitle" idx="4"/>
          </p:nvPr>
        </p:nvSpPr>
        <p:spPr>
          <a:xfrm>
            <a:off x="855875" y="2832163"/>
            <a:ext cx="20157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73" name="Google Shape;273;p33"/>
          <p:cNvSpPr txBox="1">
            <a:spLocks noGrp="1"/>
          </p:cNvSpPr>
          <p:nvPr>
            <p:ph type="subTitle" idx="5"/>
          </p:nvPr>
        </p:nvSpPr>
        <p:spPr>
          <a:xfrm>
            <a:off x="6122325" y="2285905"/>
            <a:ext cx="2316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74" name="Google Shape;274;p33"/>
          <p:cNvSpPr txBox="1">
            <a:spLocks noGrp="1"/>
          </p:cNvSpPr>
          <p:nvPr>
            <p:ph type="subTitle" idx="6"/>
          </p:nvPr>
        </p:nvSpPr>
        <p:spPr>
          <a:xfrm>
            <a:off x="6272475" y="2832163"/>
            <a:ext cx="20157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75" name="Google Shape;275;p33"/>
          <p:cNvSpPr txBox="1">
            <a:spLocks noGrp="1"/>
          </p:cNvSpPr>
          <p:nvPr>
            <p:ph type="subTitle" idx="7"/>
          </p:nvPr>
        </p:nvSpPr>
        <p:spPr>
          <a:xfrm>
            <a:off x="2059863" y="4198035"/>
            <a:ext cx="2316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76" name="Google Shape;276;p33"/>
          <p:cNvSpPr txBox="1">
            <a:spLocks noGrp="1"/>
          </p:cNvSpPr>
          <p:nvPr>
            <p:ph type="subTitle" idx="8"/>
          </p:nvPr>
        </p:nvSpPr>
        <p:spPr>
          <a:xfrm>
            <a:off x="2210013" y="4752981"/>
            <a:ext cx="20157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77" name="Google Shape;277;p33"/>
          <p:cNvSpPr txBox="1">
            <a:spLocks noGrp="1"/>
          </p:cNvSpPr>
          <p:nvPr>
            <p:ph type="subTitle" idx="9"/>
          </p:nvPr>
        </p:nvSpPr>
        <p:spPr>
          <a:xfrm>
            <a:off x="4768138" y="4198035"/>
            <a:ext cx="2316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78" name="Google Shape;278;p33"/>
          <p:cNvSpPr txBox="1">
            <a:spLocks noGrp="1"/>
          </p:cNvSpPr>
          <p:nvPr>
            <p:ph type="subTitle" idx="13"/>
          </p:nvPr>
        </p:nvSpPr>
        <p:spPr>
          <a:xfrm>
            <a:off x="4918288" y="4752981"/>
            <a:ext cx="20157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79" name="Google Shape;279;p33"/>
          <p:cNvSpPr txBox="1">
            <a:spLocks noGrp="1"/>
          </p:cNvSpPr>
          <p:nvPr>
            <p:ph type="title"/>
          </p:nvPr>
        </p:nvSpPr>
        <p:spPr>
          <a:xfrm>
            <a:off x="1531650" y="593367"/>
            <a:ext cx="60807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cxnSp>
        <p:nvCxnSpPr>
          <p:cNvPr id="280" name="Google Shape;280;p33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1" name="Google Shape;281;p33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2" name="Google Shape;282;p33"/>
          <p:cNvCxnSpPr/>
          <p:nvPr/>
        </p:nvCxnSpPr>
        <p:spPr>
          <a:xfrm>
            <a:off x="7441150" y="-64500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3" name="Google Shape;283;p33"/>
          <p:cNvCxnSpPr/>
          <p:nvPr/>
        </p:nvCxnSpPr>
        <p:spPr>
          <a:xfrm flipH="1">
            <a:off x="7454238" y="5404884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6237508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4"/>
          <p:cNvSpPr txBox="1">
            <a:spLocks noGrp="1"/>
          </p:cNvSpPr>
          <p:nvPr>
            <p:ph type="title"/>
          </p:nvPr>
        </p:nvSpPr>
        <p:spPr>
          <a:xfrm>
            <a:off x="716225" y="1430667"/>
            <a:ext cx="5640600" cy="38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cxnSp>
        <p:nvCxnSpPr>
          <p:cNvPr id="286" name="Google Shape;286;p34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7" name="Google Shape;287;p34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8" name="Google Shape;288;p34"/>
          <p:cNvCxnSpPr/>
          <p:nvPr/>
        </p:nvCxnSpPr>
        <p:spPr>
          <a:xfrm>
            <a:off x="-250225" y="5435267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9" name="Google Shape;289;p34"/>
          <p:cNvCxnSpPr/>
          <p:nvPr/>
        </p:nvCxnSpPr>
        <p:spPr>
          <a:xfrm>
            <a:off x="7441150" y="-64500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0" name="Google Shape;290;p34"/>
          <p:cNvCxnSpPr/>
          <p:nvPr/>
        </p:nvCxnSpPr>
        <p:spPr>
          <a:xfrm flipH="1">
            <a:off x="7454238" y="5404884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1" name="Google Shape;291;p34"/>
          <p:cNvCxnSpPr/>
          <p:nvPr/>
        </p:nvCxnSpPr>
        <p:spPr>
          <a:xfrm flipH="1">
            <a:off x="-237137" y="-94883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3012333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5"/>
          <p:cNvSpPr txBox="1">
            <a:spLocks noGrp="1"/>
          </p:cNvSpPr>
          <p:nvPr>
            <p:ph type="subTitle" idx="1"/>
          </p:nvPr>
        </p:nvSpPr>
        <p:spPr>
          <a:xfrm>
            <a:off x="4916850" y="2525600"/>
            <a:ext cx="2316000" cy="6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94" name="Google Shape;294;p35"/>
          <p:cNvSpPr txBox="1">
            <a:spLocks noGrp="1"/>
          </p:cNvSpPr>
          <p:nvPr>
            <p:ph type="subTitle" idx="2"/>
          </p:nvPr>
        </p:nvSpPr>
        <p:spPr>
          <a:xfrm>
            <a:off x="5058900" y="3061964"/>
            <a:ext cx="20319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95" name="Google Shape;295;p35"/>
          <p:cNvSpPr txBox="1">
            <a:spLocks noGrp="1"/>
          </p:cNvSpPr>
          <p:nvPr>
            <p:ph type="subTitle" idx="3"/>
          </p:nvPr>
        </p:nvSpPr>
        <p:spPr>
          <a:xfrm>
            <a:off x="1911150" y="2525600"/>
            <a:ext cx="2316000" cy="6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96" name="Google Shape;296;p35"/>
          <p:cNvSpPr txBox="1">
            <a:spLocks noGrp="1"/>
          </p:cNvSpPr>
          <p:nvPr>
            <p:ph type="subTitle" idx="4"/>
          </p:nvPr>
        </p:nvSpPr>
        <p:spPr>
          <a:xfrm>
            <a:off x="2053300" y="3061964"/>
            <a:ext cx="20319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97" name="Google Shape;297;p35"/>
          <p:cNvSpPr txBox="1">
            <a:spLocks noGrp="1"/>
          </p:cNvSpPr>
          <p:nvPr>
            <p:ph type="subTitle" idx="5"/>
          </p:nvPr>
        </p:nvSpPr>
        <p:spPr>
          <a:xfrm>
            <a:off x="4916850" y="4705203"/>
            <a:ext cx="2316000" cy="6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98" name="Google Shape;298;p35"/>
          <p:cNvSpPr txBox="1">
            <a:spLocks noGrp="1"/>
          </p:cNvSpPr>
          <p:nvPr>
            <p:ph type="subTitle" idx="6"/>
          </p:nvPr>
        </p:nvSpPr>
        <p:spPr>
          <a:xfrm>
            <a:off x="5058900" y="5231644"/>
            <a:ext cx="20319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99" name="Google Shape;299;p35"/>
          <p:cNvSpPr txBox="1">
            <a:spLocks noGrp="1"/>
          </p:cNvSpPr>
          <p:nvPr>
            <p:ph type="subTitle" idx="7"/>
          </p:nvPr>
        </p:nvSpPr>
        <p:spPr>
          <a:xfrm>
            <a:off x="1911150" y="4705203"/>
            <a:ext cx="2316000" cy="6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00" name="Google Shape;300;p35"/>
          <p:cNvSpPr txBox="1">
            <a:spLocks noGrp="1"/>
          </p:cNvSpPr>
          <p:nvPr>
            <p:ph type="subTitle" idx="8"/>
          </p:nvPr>
        </p:nvSpPr>
        <p:spPr>
          <a:xfrm>
            <a:off x="2053200" y="5231644"/>
            <a:ext cx="20319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01" name="Google Shape;301;p35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64803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cxnSp>
        <p:nvCxnSpPr>
          <p:cNvPr id="302" name="Google Shape;302;p35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3" name="Google Shape;303;p35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9490774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6"/>
          <p:cNvSpPr txBox="1">
            <a:spLocks noGrp="1"/>
          </p:cNvSpPr>
          <p:nvPr>
            <p:ph type="subTitle" idx="1"/>
          </p:nvPr>
        </p:nvSpPr>
        <p:spPr>
          <a:xfrm>
            <a:off x="3571925" y="3872595"/>
            <a:ext cx="2015400" cy="6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06" name="Google Shape;306;p36"/>
          <p:cNvSpPr txBox="1">
            <a:spLocks noGrp="1"/>
          </p:cNvSpPr>
          <p:nvPr>
            <p:ph type="subTitle" idx="2"/>
          </p:nvPr>
        </p:nvSpPr>
        <p:spPr>
          <a:xfrm>
            <a:off x="3571925" y="4408963"/>
            <a:ext cx="2015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07" name="Google Shape;307;p36"/>
          <p:cNvSpPr txBox="1">
            <a:spLocks noGrp="1"/>
          </p:cNvSpPr>
          <p:nvPr>
            <p:ph type="subTitle" idx="3"/>
          </p:nvPr>
        </p:nvSpPr>
        <p:spPr>
          <a:xfrm>
            <a:off x="1088400" y="3872595"/>
            <a:ext cx="2015400" cy="6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08" name="Google Shape;308;p36"/>
          <p:cNvSpPr txBox="1">
            <a:spLocks noGrp="1"/>
          </p:cNvSpPr>
          <p:nvPr>
            <p:ph type="subTitle" idx="4"/>
          </p:nvPr>
        </p:nvSpPr>
        <p:spPr>
          <a:xfrm>
            <a:off x="1088400" y="4408963"/>
            <a:ext cx="2015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09" name="Google Shape;309;p36"/>
          <p:cNvSpPr txBox="1">
            <a:spLocks noGrp="1"/>
          </p:cNvSpPr>
          <p:nvPr>
            <p:ph type="subTitle" idx="5"/>
          </p:nvPr>
        </p:nvSpPr>
        <p:spPr>
          <a:xfrm>
            <a:off x="6055450" y="3872595"/>
            <a:ext cx="2015400" cy="6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10" name="Google Shape;310;p36"/>
          <p:cNvSpPr txBox="1">
            <a:spLocks noGrp="1"/>
          </p:cNvSpPr>
          <p:nvPr>
            <p:ph type="subTitle" idx="6"/>
          </p:nvPr>
        </p:nvSpPr>
        <p:spPr>
          <a:xfrm>
            <a:off x="6055450" y="4408963"/>
            <a:ext cx="2015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11" name="Google Shape;311;p36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551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cxnSp>
        <p:nvCxnSpPr>
          <p:cNvPr id="312" name="Google Shape;312;p36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3" name="Google Shape;313;p36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4" name="Google Shape;314;p36"/>
          <p:cNvCxnSpPr/>
          <p:nvPr/>
        </p:nvCxnSpPr>
        <p:spPr>
          <a:xfrm>
            <a:off x="7434175" y="-167467"/>
            <a:ext cx="1993200" cy="1773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1056225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">
  <p:cSld name="Numbers and text 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6" name="Google Shape;316;p37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7" name="Google Shape;317;p37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" name="Google Shape;318;p37"/>
          <p:cNvCxnSpPr/>
          <p:nvPr/>
        </p:nvCxnSpPr>
        <p:spPr>
          <a:xfrm>
            <a:off x="-250225" y="5435267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9" name="Google Shape;319;p37"/>
          <p:cNvCxnSpPr/>
          <p:nvPr/>
        </p:nvCxnSpPr>
        <p:spPr>
          <a:xfrm>
            <a:off x="7441150" y="-64500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0" name="Google Shape;320;p37"/>
          <p:cNvCxnSpPr/>
          <p:nvPr/>
        </p:nvCxnSpPr>
        <p:spPr>
          <a:xfrm flipH="1">
            <a:off x="7454238" y="5404884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1" name="Google Shape;321;p37"/>
          <p:cNvCxnSpPr/>
          <p:nvPr/>
        </p:nvCxnSpPr>
        <p:spPr>
          <a:xfrm flipH="1">
            <a:off x="-237137" y="-94883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2" name="Google Shape;322;p37"/>
          <p:cNvSpPr txBox="1">
            <a:spLocks noGrp="1"/>
          </p:cNvSpPr>
          <p:nvPr>
            <p:ph type="title"/>
          </p:nvPr>
        </p:nvSpPr>
        <p:spPr>
          <a:xfrm>
            <a:off x="2780100" y="593367"/>
            <a:ext cx="3583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23" name="Google Shape;323;p37"/>
          <p:cNvSpPr txBox="1">
            <a:spLocks noGrp="1"/>
          </p:cNvSpPr>
          <p:nvPr>
            <p:ph type="subTitle" idx="1"/>
          </p:nvPr>
        </p:nvSpPr>
        <p:spPr>
          <a:xfrm>
            <a:off x="5306650" y="2280253"/>
            <a:ext cx="2486100" cy="5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24" name="Google Shape;324;p37"/>
          <p:cNvSpPr txBox="1">
            <a:spLocks noGrp="1"/>
          </p:cNvSpPr>
          <p:nvPr>
            <p:ph type="subTitle" idx="2"/>
          </p:nvPr>
        </p:nvSpPr>
        <p:spPr>
          <a:xfrm>
            <a:off x="5306650" y="2814956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25" name="Google Shape;325;p37"/>
          <p:cNvSpPr txBox="1">
            <a:spLocks noGrp="1"/>
          </p:cNvSpPr>
          <p:nvPr>
            <p:ph type="subTitle" idx="3"/>
          </p:nvPr>
        </p:nvSpPr>
        <p:spPr>
          <a:xfrm>
            <a:off x="1351250" y="2280253"/>
            <a:ext cx="2486100" cy="5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26" name="Google Shape;326;p37"/>
          <p:cNvSpPr txBox="1">
            <a:spLocks noGrp="1"/>
          </p:cNvSpPr>
          <p:nvPr>
            <p:ph type="subTitle" idx="4"/>
          </p:nvPr>
        </p:nvSpPr>
        <p:spPr>
          <a:xfrm>
            <a:off x="1351250" y="2814956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27" name="Google Shape;327;p37"/>
          <p:cNvSpPr txBox="1">
            <a:spLocks noGrp="1"/>
          </p:cNvSpPr>
          <p:nvPr>
            <p:ph type="subTitle" idx="5"/>
          </p:nvPr>
        </p:nvSpPr>
        <p:spPr>
          <a:xfrm>
            <a:off x="5306650" y="4736157"/>
            <a:ext cx="2486100" cy="6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28" name="Google Shape;328;p37"/>
          <p:cNvSpPr txBox="1">
            <a:spLocks noGrp="1"/>
          </p:cNvSpPr>
          <p:nvPr>
            <p:ph type="subTitle" idx="6"/>
          </p:nvPr>
        </p:nvSpPr>
        <p:spPr>
          <a:xfrm>
            <a:off x="5306650" y="5261983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29" name="Google Shape;329;p37"/>
          <p:cNvSpPr txBox="1">
            <a:spLocks noGrp="1"/>
          </p:cNvSpPr>
          <p:nvPr>
            <p:ph type="subTitle" idx="7"/>
          </p:nvPr>
        </p:nvSpPr>
        <p:spPr>
          <a:xfrm>
            <a:off x="1351250" y="4736157"/>
            <a:ext cx="2486100" cy="6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30" name="Google Shape;330;p37"/>
          <p:cNvSpPr txBox="1">
            <a:spLocks noGrp="1"/>
          </p:cNvSpPr>
          <p:nvPr>
            <p:ph type="subTitle" idx="8"/>
          </p:nvPr>
        </p:nvSpPr>
        <p:spPr>
          <a:xfrm>
            <a:off x="1351300" y="5261983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31" name="Google Shape;331;p37"/>
          <p:cNvSpPr txBox="1">
            <a:spLocks noGrp="1"/>
          </p:cNvSpPr>
          <p:nvPr>
            <p:ph type="title" idx="9" hasCustomPrompt="1"/>
          </p:nvPr>
        </p:nvSpPr>
        <p:spPr>
          <a:xfrm>
            <a:off x="1351250" y="1508567"/>
            <a:ext cx="24861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2" name="Google Shape;332;p37"/>
          <p:cNvSpPr txBox="1">
            <a:spLocks noGrp="1"/>
          </p:cNvSpPr>
          <p:nvPr>
            <p:ph type="title" idx="13" hasCustomPrompt="1"/>
          </p:nvPr>
        </p:nvSpPr>
        <p:spPr>
          <a:xfrm>
            <a:off x="5306650" y="1508567"/>
            <a:ext cx="24861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3" name="Google Shape;333;p37"/>
          <p:cNvSpPr txBox="1">
            <a:spLocks noGrp="1"/>
          </p:cNvSpPr>
          <p:nvPr>
            <p:ph type="title" idx="14" hasCustomPrompt="1"/>
          </p:nvPr>
        </p:nvSpPr>
        <p:spPr>
          <a:xfrm>
            <a:off x="1351300" y="3952751"/>
            <a:ext cx="24861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4" name="Google Shape;334;p37"/>
          <p:cNvSpPr txBox="1">
            <a:spLocks noGrp="1"/>
          </p:cNvSpPr>
          <p:nvPr>
            <p:ph type="title" idx="15" hasCustomPrompt="1"/>
          </p:nvPr>
        </p:nvSpPr>
        <p:spPr>
          <a:xfrm>
            <a:off x="5306650" y="3952751"/>
            <a:ext cx="24861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9251892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8"/>
          <p:cNvSpPr txBox="1">
            <a:spLocks noGrp="1"/>
          </p:cNvSpPr>
          <p:nvPr>
            <p:ph type="subTitle" idx="1"/>
          </p:nvPr>
        </p:nvSpPr>
        <p:spPr>
          <a:xfrm>
            <a:off x="3718325" y="4392265"/>
            <a:ext cx="16428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37" name="Google Shape;337;p38"/>
          <p:cNvSpPr txBox="1">
            <a:spLocks noGrp="1"/>
          </p:cNvSpPr>
          <p:nvPr>
            <p:ph type="subTitle" idx="2"/>
          </p:nvPr>
        </p:nvSpPr>
        <p:spPr>
          <a:xfrm>
            <a:off x="3617675" y="4938529"/>
            <a:ext cx="1844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38" name="Google Shape;338;p38"/>
          <p:cNvSpPr txBox="1">
            <a:spLocks noGrp="1"/>
          </p:cNvSpPr>
          <p:nvPr>
            <p:ph type="subTitle" idx="3"/>
          </p:nvPr>
        </p:nvSpPr>
        <p:spPr>
          <a:xfrm>
            <a:off x="1328025" y="4392265"/>
            <a:ext cx="16428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39" name="Google Shape;339;p38"/>
          <p:cNvSpPr txBox="1">
            <a:spLocks noGrp="1"/>
          </p:cNvSpPr>
          <p:nvPr>
            <p:ph type="subTitle" idx="4"/>
          </p:nvPr>
        </p:nvSpPr>
        <p:spPr>
          <a:xfrm>
            <a:off x="1227426" y="4938529"/>
            <a:ext cx="1844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40" name="Google Shape;340;p38"/>
          <p:cNvSpPr txBox="1">
            <a:spLocks noGrp="1"/>
          </p:cNvSpPr>
          <p:nvPr>
            <p:ph type="subTitle" idx="5"/>
          </p:nvPr>
        </p:nvSpPr>
        <p:spPr>
          <a:xfrm>
            <a:off x="6108550" y="4392265"/>
            <a:ext cx="16431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41" name="Google Shape;341;p38"/>
          <p:cNvSpPr txBox="1">
            <a:spLocks noGrp="1"/>
          </p:cNvSpPr>
          <p:nvPr>
            <p:ph type="subTitle" idx="6"/>
          </p:nvPr>
        </p:nvSpPr>
        <p:spPr>
          <a:xfrm>
            <a:off x="6008050" y="4938529"/>
            <a:ext cx="1844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42" name="Google Shape;342;p38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31887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cxnSp>
        <p:nvCxnSpPr>
          <p:cNvPr id="343" name="Google Shape;343;p38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4" name="Google Shape;344;p38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8871325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3">
  <p:cSld name="Title and four columns 3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9"/>
          <p:cNvSpPr txBox="1">
            <a:spLocks noGrp="1"/>
          </p:cNvSpPr>
          <p:nvPr>
            <p:ph type="subTitle" idx="1"/>
          </p:nvPr>
        </p:nvSpPr>
        <p:spPr>
          <a:xfrm>
            <a:off x="4750175" y="2176995"/>
            <a:ext cx="20148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47" name="Google Shape;347;p39"/>
          <p:cNvSpPr txBox="1">
            <a:spLocks noGrp="1"/>
          </p:cNvSpPr>
          <p:nvPr>
            <p:ph type="subTitle" idx="2"/>
          </p:nvPr>
        </p:nvSpPr>
        <p:spPr>
          <a:xfrm>
            <a:off x="4750184" y="2713363"/>
            <a:ext cx="201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48" name="Google Shape;348;p39"/>
          <p:cNvSpPr txBox="1">
            <a:spLocks noGrp="1"/>
          </p:cNvSpPr>
          <p:nvPr>
            <p:ph type="subTitle" idx="3"/>
          </p:nvPr>
        </p:nvSpPr>
        <p:spPr>
          <a:xfrm>
            <a:off x="2306450" y="2176995"/>
            <a:ext cx="20148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49" name="Google Shape;349;p39"/>
          <p:cNvSpPr txBox="1">
            <a:spLocks noGrp="1"/>
          </p:cNvSpPr>
          <p:nvPr>
            <p:ph type="subTitle" idx="4"/>
          </p:nvPr>
        </p:nvSpPr>
        <p:spPr>
          <a:xfrm>
            <a:off x="2306462" y="2713363"/>
            <a:ext cx="201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50" name="Google Shape;350;p39"/>
          <p:cNvSpPr txBox="1">
            <a:spLocks noGrp="1"/>
          </p:cNvSpPr>
          <p:nvPr>
            <p:ph type="subTitle" idx="5"/>
          </p:nvPr>
        </p:nvSpPr>
        <p:spPr>
          <a:xfrm>
            <a:off x="4750175" y="4083031"/>
            <a:ext cx="20148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51" name="Google Shape;351;p39"/>
          <p:cNvSpPr txBox="1">
            <a:spLocks noGrp="1"/>
          </p:cNvSpPr>
          <p:nvPr>
            <p:ph type="subTitle" idx="6"/>
          </p:nvPr>
        </p:nvSpPr>
        <p:spPr>
          <a:xfrm>
            <a:off x="4750184" y="4628063"/>
            <a:ext cx="201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52" name="Google Shape;352;p39"/>
          <p:cNvSpPr txBox="1">
            <a:spLocks noGrp="1"/>
          </p:cNvSpPr>
          <p:nvPr>
            <p:ph type="subTitle" idx="7"/>
          </p:nvPr>
        </p:nvSpPr>
        <p:spPr>
          <a:xfrm>
            <a:off x="2306450" y="4083031"/>
            <a:ext cx="20148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53" name="Google Shape;353;p39"/>
          <p:cNvSpPr txBox="1">
            <a:spLocks noGrp="1"/>
          </p:cNvSpPr>
          <p:nvPr>
            <p:ph type="subTitle" idx="8"/>
          </p:nvPr>
        </p:nvSpPr>
        <p:spPr>
          <a:xfrm>
            <a:off x="2306462" y="4628063"/>
            <a:ext cx="201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54" name="Google Shape;354;p39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2785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cxnSp>
        <p:nvCxnSpPr>
          <p:cNvPr id="355" name="Google Shape;355;p39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6" name="Google Shape;356;p39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8086550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Title and three columns 3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8" name="Google Shape;358;p40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9" name="Google Shape;359;p40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0" name="Google Shape;360;p40"/>
          <p:cNvCxnSpPr/>
          <p:nvPr/>
        </p:nvCxnSpPr>
        <p:spPr>
          <a:xfrm>
            <a:off x="-250225" y="5435267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1" name="Google Shape;361;p40"/>
          <p:cNvCxnSpPr/>
          <p:nvPr/>
        </p:nvCxnSpPr>
        <p:spPr>
          <a:xfrm>
            <a:off x="7441150" y="-64500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2" name="Google Shape;362;p40"/>
          <p:cNvCxnSpPr/>
          <p:nvPr/>
        </p:nvCxnSpPr>
        <p:spPr>
          <a:xfrm flipH="1">
            <a:off x="7454238" y="5404884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3" name="Google Shape;363;p40"/>
          <p:cNvCxnSpPr/>
          <p:nvPr/>
        </p:nvCxnSpPr>
        <p:spPr>
          <a:xfrm flipH="1">
            <a:off x="-237137" y="-94883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4" name="Google Shape;364;p40"/>
          <p:cNvSpPr txBox="1">
            <a:spLocks noGrp="1"/>
          </p:cNvSpPr>
          <p:nvPr>
            <p:ph type="subTitle" idx="1"/>
          </p:nvPr>
        </p:nvSpPr>
        <p:spPr>
          <a:xfrm>
            <a:off x="728750" y="1483829"/>
            <a:ext cx="20148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65" name="Google Shape;365;p40"/>
          <p:cNvSpPr txBox="1">
            <a:spLocks noGrp="1"/>
          </p:cNvSpPr>
          <p:nvPr>
            <p:ph type="subTitle" idx="2"/>
          </p:nvPr>
        </p:nvSpPr>
        <p:spPr>
          <a:xfrm>
            <a:off x="728762" y="2020199"/>
            <a:ext cx="201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66" name="Google Shape;366;p40"/>
          <p:cNvSpPr txBox="1">
            <a:spLocks noGrp="1"/>
          </p:cNvSpPr>
          <p:nvPr>
            <p:ph type="subTitle" idx="3"/>
          </p:nvPr>
        </p:nvSpPr>
        <p:spPr>
          <a:xfrm>
            <a:off x="728750" y="2715181"/>
            <a:ext cx="20148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67" name="Google Shape;367;p40"/>
          <p:cNvSpPr txBox="1">
            <a:spLocks noGrp="1"/>
          </p:cNvSpPr>
          <p:nvPr>
            <p:ph type="subTitle" idx="4"/>
          </p:nvPr>
        </p:nvSpPr>
        <p:spPr>
          <a:xfrm>
            <a:off x="728762" y="3260213"/>
            <a:ext cx="201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68" name="Google Shape;368;p40"/>
          <p:cNvSpPr txBox="1">
            <a:spLocks noGrp="1"/>
          </p:cNvSpPr>
          <p:nvPr>
            <p:ph type="title"/>
          </p:nvPr>
        </p:nvSpPr>
        <p:spPr>
          <a:xfrm>
            <a:off x="1531650" y="593367"/>
            <a:ext cx="60807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69" name="Google Shape;369;p40"/>
          <p:cNvSpPr txBox="1">
            <a:spLocks noGrp="1"/>
          </p:cNvSpPr>
          <p:nvPr>
            <p:ph type="subTitle" idx="5"/>
          </p:nvPr>
        </p:nvSpPr>
        <p:spPr>
          <a:xfrm>
            <a:off x="728750" y="3996300"/>
            <a:ext cx="20148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70" name="Google Shape;370;p40"/>
          <p:cNvSpPr txBox="1">
            <a:spLocks noGrp="1"/>
          </p:cNvSpPr>
          <p:nvPr>
            <p:ph type="subTitle" idx="6"/>
          </p:nvPr>
        </p:nvSpPr>
        <p:spPr>
          <a:xfrm>
            <a:off x="728762" y="4541332"/>
            <a:ext cx="201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14978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1"/>
          <p:cNvSpPr txBox="1">
            <a:spLocks noGrp="1"/>
          </p:cNvSpPr>
          <p:nvPr>
            <p:ph type="title" hasCustomPrompt="1"/>
          </p:nvPr>
        </p:nvSpPr>
        <p:spPr>
          <a:xfrm>
            <a:off x="2592925" y="952800"/>
            <a:ext cx="3958200" cy="82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373" name="Google Shape;373;p41"/>
          <p:cNvSpPr txBox="1">
            <a:spLocks noGrp="1"/>
          </p:cNvSpPr>
          <p:nvPr>
            <p:ph type="subTitle" idx="1"/>
          </p:nvPr>
        </p:nvSpPr>
        <p:spPr>
          <a:xfrm>
            <a:off x="2364984" y="1795200"/>
            <a:ext cx="4414200" cy="5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74" name="Google Shape;374;p41"/>
          <p:cNvSpPr txBox="1">
            <a:spLocks noGrp="1"/>
          </p:cNvSpPr>
          <p:nvPr>
            <p:ph type="title" idx="2" hasCustomPrompt="1"/>
          </p:nvPr>
        </p:nvSpPr>
        <p:spPr>
          <a:xfrm>
            <a:off x="2592925" y="2750700"/>
            <a:ext cx="3958200" cy="82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3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375" name="Google Shape;375;p41"/>
          <p:cNvSpPr txBox="1">
            <a:spLocks noGrp="1"/>
          </p:cNvSpPr>
          <p:nvPr>
            <p:ph type="subTitle" idx="3"/>
          </p:nvPr>
        </p:nvSpPr>
        <p:spPr>
          <a:xfrm>
            <a:off x="2364984" y="3593100"/>
            <a:ext cx="4414200" cy="5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76" name="Google Shape;376;p41"/>
          <p:cNvSpPr txBox="1">
            <a:spLocks noGrp="1"/>
          </p:cNvSpPr>
          <p:nvPr>
            <p:ph type="title" idx="4" hasCustomPrompt="1"/>
          </p:nvPr>
        </p:nvSpPr>
        <p:spPr>
          <a:xfrm>
            <a:off x="2592925" y="4548600"/>
            <a:ext cx="3958200" cy="82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3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377" name="Google Shape;377;p41"/>
          <p:cNvSpPr txBox="1">
            <a:spLocks noGrp="1"/>
          </p:cNvSpPr>
          <p:nvPr>
            <p:ph type="subTitle" idx="5"/>
          </p:nvPr>
        </p:nvSpPr>
        <p:spPr>
          <a:xfrm>
            <a:off x="2364950" y="5391000"/>
            <a:ext cx="4414200" cy="5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378" name="Google Shape;378;p41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9" name="Google Shape;379;p41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5958990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2">
  <p:cSld name="Numbers and text 2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2"/>
          <p:cNvSpPr txBox="1">
            <a:spLocks noGrp="1"/>
          </p:cNvSpPr>
          <p:nvPr>
            <p:ph type="subTitle" idx="1"/>
          </p:nvPr>
        </p:nvSpPr>
        <p:spPr>
          <a:xfrm>
            <a:off x="5700609" y="2779025"/>
            <a:ext cx="27645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82" name="Google Shape;382;p42"/>
          <p:cNvSpPr txBox="1">
            <a:spLocks noGrp="1"/>
          </p:cNvSpPr>
          <p:nvPr>
            <p:ph type="subTitle" idx="2"/>
          </p:nvPr>
        </p:nvSpPr>
        <p:spPr>
          <a:xfrm>
            <a:off x="5700621" y="3315392"/>
            <a:ext cx="27645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  <a:latin typeface="Mako"/>
                <a:ea typeface="Mako"/>
                <a:cs typeface="Mako"/>
                <a:sym typeface="Mak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83" name="Google Shape;383;p42"/>
          <p:cNvSpPr txBox="1">
            <a:spLocks noGrp="1"/>
          </p:cNvSpPr>
          <p:nvPr>
            <p:ph type="subTitle" idx="3"/>
          </p:nvPr>
        </p:nvSpPr>
        <p:spPr>
          <a:xfrm>
            <a:off x="1973988" y="1202845"/>
            <a:ext cx="27645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84" name="Google Shape;384;p42"/>
          <p:cNvSpPr txBox="1">
            <a:spLocks noGrp="1"/>
          </p:cNvSpPr>
          <p:nvPr>
            <p:ph type="subTitle" idx="4"/>
          </p:nvPr>
        </p:nvSpPr>
        <p:spPr>
          <a:xfrm>
            <a:off x="1973988" y="1739213"/>
            <a:ext cx="27645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  <a:latin typeface="Mako"/>
                <a:ea typeface="Mako"/>
                <a:cs typeface="Mako"/>
                <a:sym typeface="Mak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85" name="Google Shape;385;p42"/>
          <p:cNvSpPr txBox="1">
            <a:spLocks noGrp="1"/>
          </p:cNvSpPr>
          <p:nvPr>
            <p:ph type="subTitle" idx="5"/>
          </p:nvPr>
        </p:nvSpPr>
        <p:spPr>
          <a:xfrm>
            <a:off x="1973988" y="4387833"/>
            <a:ext cx="27645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386" name="Google Shape;386;p42"/>
          <p:cNvSpPr txBox="1">
            <a:spLocks noGrp="1"/>
          </p:cNvSpPr>
          <p:nvPr>
            <p:ph type="subTitle" idx="6"/>
          </p:nvPr>
        </p:nvSpPr>
        <p:spPr>
          <a:xfrm>
            <a:off x="1973988" y="4932865"/>
            <a:ext cx="27645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387" name="Google Shape;387;p42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8" name="Google Shape;388;p42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9" name="Google Shape;389;p42"/>
          <p:cNvCxnSpPr/>
          <p:nvPr/>
        </p:nvCxnSpPr>
        <p:spPr>
          <a:xfrm>
            <a:off x="-250225" y="5435267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0" name="Google Shape;390;p42"/>
          <p:cNvCxnSpPr/>
          <p:nvPr/>
        </p:nvCxnSpPr>
        <p:spPr>
          <a:xfrm>
            <a:off x="7441150" y="-64500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1" name="Google Shape;391;p42"/>
          <p:cNvCxnSpPr/>
          <p:nvPr/>
        </p:nvCxnSpPr>
        <p:spPr>
          <a:xfrm flipH="1">
            <a:off x="7454238" y="5404884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2" name="Google Shape;392;p42"/>
          <p:cNvSpPr txBox="1">
            <a:spLocks noGrp="1"/>
          </p:cNvSpPr>
          <p:nvPr>
            <p:ph type="title" hasCustomPrompt="1"/>
          </p:nvPr>
        </p:nvSpPr>
        <p:spPr>
          <a:xfrm>
            <a:off x="733000" y="1485933"/>
            <a:ext cx="1118100" cy="82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393" name="Google Shape;393;p42"/>
          <p:cNvSpPr txBox="1">
            <a:spLocks noGrp="1"/>
          </p:cNvSpPr>
          <p:nvPr>
            <p:ph type="title" idx="7" hasCustomPrompt="1"/>
          </p:nvPr>
        </p:nvSpPr>
        <p:spPr>
          <a:xfrm>
            <a:off x="733000" y="4670900"/>
            <a:ext cx="1118100" cy="82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394" name="Google Shape;394;p42"/>
          <p:cNvSpPr txBox="1">
            <a:spLocks noGrp="1"/>
          </p:cNvSpPr>
          <p:nvPr>
            <p:ph type="title" idx="8" hasCustomPrompt="1"/>
          </p:nvPr>
        </p:nvSpPr>
        <p:spPr>
          <a:xfrm>
            <a:off x="4441002" y="3035317"/>
            <a:ext cx="1118100" cy="82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5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9645738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3"/>
          <p:cNvSpPr txBox="1">
            <a:spLocks noGrp="1"/>
          </p:cNvSpPr>
          <p:nvPr>
            <p:ph type="title"/>
          </p:nvPr>
        </p:nvSpPr>
        <p:spPr>
          <a:xfrm>
            <a:off x="803750" y="2720661"/>
            <a:ext cx="4087500" cy="8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97" name="Google Shape;397;p43"/>
          <p:cNvSpPr txBox="1">
            <a:spLocks noGrp="1"/>
          </p:cNvSpPr>
          <p:nvPr>
            <p:ph type="subTitle" idx="1"/>
          </p:nvPr>
        </p:nvSpPr>
        <p:spPr>
          <a:xfrm>
            <a:off x="803750" y="3591367"/>
            <a:ext cx="3159300" cy="7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398" name="Google Shape;398;p43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9" name="Google Shape;399;p43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8404412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4"/>
          <p:cNvSpPr txBox="1">
            <a:spLocks noGrp="1"/>
          </p:cNvSpPr>
          <p:nvPr>
            <p:ph type="title"/>
          </p:nvPr>
        </p:nvSpPr>
        <p:spPr>
          <a:xfrm>
            <a:off x="4490150" y="2730300"/>
            <a:ext cx="3364200" cy="8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402" name="Google Shape;402;p44"/>
          <p:cNvSpPr txBox="1">
            <a:spLocks noGrp="1"/>
          </p:cNvSpPr>
          <p:nvPr>
            <p:ph type="subTitle" idx="1"/>
          </p:nvPr>
        </p:nvSpPr>
        <p:spPr>
          <a:xfrm>
            <a:off x="4855550" y="3593100"/>
            <a:ext cx="2998800" cy="7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403" name="Google Shape;403;p44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4" name="Google Shape;404;p44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9562381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5"/>
          <p:cNvSpPr txBox="1">
            <a:spLocks noGrp="1"/>
          </p:cNvSpPr>
          <p:nvPr>
            <p:ph type="subTitle" idx="1"/>
          </p:nvPr>
        </p:nvSpPr>
        <p:spPr>
          <a:xfrm>
            <a:off x="4166800" y="1938033"/>
            <a:ext cx="3957600" cy="38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R="3810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407" name="Google Shape;407;p45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45027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cxnSp>
        <p:nvCxnSpPr>
          <p:cNvPr id="408" name="Google Shape;408;p45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9" name="Google Shape;409;p45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0" name="Google Shape;410;p45"/>
          <p:cNvCxnSpPr/>
          <p:nvPr/>
        </p:nvCxnSpPr>
        <p:spPr>
          <a:xfrm flipH="1">
            <a:off x="6772150" y="4884600"/>
            <a:ext cx="2823300" cy="2177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6631332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2" name="Google Shape;412;p46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3" name="Google Shape;413;p46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4" name="Google Shape;414;p46"/>
          <p:cNvCxnSpPr/>
          <p:nvPr/>
        </p:nvCxnSpPr>
        <p:spPr>
          <a:xfrm>
            <a:off x="-250225" y="5435267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5" name="Google Shape;415;p46"/>
          <p:cNvCxnSpPr/>
          <p:nvPr/>
        </p:nvCxnSpPr>
        <p:spPr>
          <a:xfrm>
            <a:off x="7441150" y="-64500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6" name="Google Shape;416;p46"/>
          <p:cNvCxnSpPr/>
          <p:nvPr/>
        </p:nvCxnSpPr>
        <p:spPr>
          <a:xfrm flipH="1">
            <a:off x="7454238" y="5404884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7" name="Google Shape;417;p46"/>
          <p:cNvCxnSpPr/>
          <p:nvPr/>
        </p:nvCxnSpPr>
        <p:spPr>
          <a:xfrm flipH="1">
            <a:off x="-237137" y="-94883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8" name="Google Shape;418;p46"/>
          <p:cNvSpPr txBox="1">
            <a:spLocks noGrp="1"/>
          </p:cNvSpPr>
          <p:nvPr>
            <p:ph type="title"/>
          </p:nvPr>
        </p:nvSpPr>
        <p:spPr>
          <a:xfrm>
            <a:off x="1531650" y="593367"/>
            <a:ext cx="60807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419" name="Google Shape;419;p46"/>
          <p:cNvSpPr txBox="1">
            <a:spLocks noGrp="1"/>
          </p:cNvSpPr>
          <p:nvPr>
            <p:ph type="subTitle" idx="1"/>
          </p:nvPr>
        </p:nvSpPr>
        <p:spPr>
          <a:xfrm>
            <a:off x="4525188" y="2050217"/>
            <a:ext cx="3957600" cy="38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R="3810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420" name="Google Shape;420;p46"/>
          <p:cNvSpPr txBox="1">
            <a:spLocks noGrp="1"/>
          </p:cNvSpPr>
          <p:nvPr>
            <p:ph type="subTitle" idx="2"/>
          </p:nvPr>
        </p:nvSpPr>
        <p:spPr>
          <a:xfrm>
            <a:off x="661213" y="2050217"/>
            <a:ext cx="3957600" cy="38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R="3810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49420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7"/>
          <p:cNvSpPr txBox="1">
            <a:spLocks noGrp="1"/>
          </p:cNvSpPr>
          <p:nvPr>
            <p:ph type="subTitle" idx="1"/>
          </p:nvPr>
        </p:nvSpPr>
        <p:spPr>
          <a:xfrm>
            <a:off x="4816075" y="4821833"/>
            <a:ext cx="2942100" cy="4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423" name="Google Shape;423;p47"/>
          <p:cNvSpPr txBox="1">
            <a:spLocks noGrp="1"/>
          </p:cNvSpPr>
          <p:nvPr>
            <p:ph type="subTitle" idx="2"/>
          </p:nvPr>
        </p:nvSpPr>
        <p:spPr>
          <a:xfrm>
            <a:off x="4816200" y="5275167"/>
            <a:ext cx="2941800" cy="8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424" name="Google Shape;424;p47"/>
          <p:cNvSpPr txBox="1">
            <a:spLocks noGrp="1"/>
          </p:cNvSpPr>
          <p:nvPr>
            <p:ph type="subTitle" idx="3"/>
          </p:nvPr>
        </p:nvSpPr>
        <p:spPr>
          <a:xfrm>
            <a:off x="1385829" y="4821833"/>
            <a:ext cx="2942100" cy="4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425" name="Google Shape;425;p47"/>
          <p:cNvSpPr txBox="1">
            <a:spLocks noGrp="1"/>
          </p:cNvSpPr>
          <p:nvPr>
            <p:ph type="subTitle" idx="4"/>
          </p:nvPr>
        </p:nvSpPr>
        <p:spPr>
          <a:xfrm>
            <a:off x="1386025" y="5275167"/>
            <a:ext cx="2941800" cy="8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426" name="Google Shape;426;p47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2729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cxnSp>
        <p:nvCxnSpPr>
          <p:cNvPr id="427" name="Google Shape;427;p47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8" name="Google Shape;428;p47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1281138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4">
  <p:cSld name="Title and three columns 4"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8"/>
          <p:cNvSpPr txBox="1">
            <a:spLocks noGrp="1"/>
          </p:cNvSpPr>
          <p:nvPr>
            <p:ph type="title"/>
          </p:nvPr>
        </p:nvSpPr>
        <p:spPr>
          <a:xfrm>
            <a:off x="1244250" y="593367"/>
            <a:ext cx="66555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431" name="Google Shape;431;p48"/>
          <p:cNvSpPr txBox="1">
            <a:spLocks noGrp="1"/>
          </p:cNvSpPr>
          <p:nvPr>
            <p:ph type="subTitle" idx="1"/>
          </p:nvPr>
        </p:nvSpPr>
        <p:spPr>
          <a:xfrm>
            <a:off x="3509000" y="4531668"/>
            <a:ext cx="21261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432" name="Google Shape;432;p48"/>
          <p:cNvSpPr txBox="1">
            <a:spLocks noGrp="1"/>
          </p:cNvSpPr>
          <p:nvPr>
            <p:ph type="subTitle" idx="2"/>
          </p:nvPr>
        </p:nvSpPr>
        <p:spPr>
          <a:xfrm>
            <a:off x="3509025" y="5086600"/>
            <a:ext cx="2126100" cy="11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433" name="Google Shape;433;p48"/>
          <p:cNvSpPr txBox="1">
            <a:spLocks noGrp="1"/>
          </p:cNvSpPr>
          <p:nvPr>
            <p:ph type="subTitle" idx="3"/>
          </p:nvPr>
        </p:nvSpPr>
        <p:spPr>
          <a:xfrm>
            <a:off x="953025" y="4531668"/>
            <a:ext cx="21261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434" name="Google Shape;434;p48"/>
          <p:cNvSpPr txBox="1">
            <a:spLocks noGrp="1"/>
          </p:cNvSpPr>
          <p:nvPr>
            <p:ph type="subTitle" idx="4"/>
          </p:nvPr>
        </p:nvSpPr>
        <p:spPr>
          <a:xfrm>
            <a:off x="953125" y="5086601"/>
            <a:ext cx="2126100" cy="11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435" name="Google Shape;435;p48"/>
          <p:cNvSpPr txBox="1">
            <a:spLocks noGrp="1"/>
          </p:cNvSpPr>
          <p:nvPr>
            <p:ph type="subTitle" idx="5"/>
          </p:nvPr>
        </p:nvSpPr>
        <p:spPr>
          <a:xfrm>
            <a:off x="6064875" y="4531668"/>
            <a:ext cx="21261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436" name="Google Shape;436;p48"/>
          <p:cNvSpPr txBox="1">
            <a:spLocks noGrp="1"/>
          </p:cNvSpPr>
          <p:nvPr>
            <p:ph type="subTitle" idx="6"/>
          </p:nvPr>
        </p:nvSpPr>
        <p:spPr>
          <a:xfrm>
            <a:off x="6064875" y="5086600"/>
            <a:ext cx="2126100" cy="11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437" name="Google Shape;437;p48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8" name="Google Shape;438;p48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9" name="Google Shape;439;p48"/>
          <p:cNvCxnSpPr/>
          <p:nvPr/>
        </p:nvCxnSpPr>
        <p:spPr>
          <a:xfrm>
            <a:off x="-250225" y="5435267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0" name="Google Shape;440;p48"/>
          <p:cNvCxnSpPr/>
          <p:nvPr/>
        </p:nvCxnSpPr>
        <p:spPr>
          <a:xfrm>
            <a:off x="7441150" y="-64500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5856823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9"/>
          <p:cNvSpPr txBox="1">
            <a:spLocks noGrp="1"/>
          </p:cNvSpPr>
          <p:nvPr>
            <p:ph type="title"/>
          </p:nvPr>
        </p:nvSpPr>
        <p:spPr>
          <a:xfrm>
            <a:off x="2832900" y="1054933"/>
            <a:ext cx="3478200" cy="12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443" name="Google Shape;443;p49"/>
          <p:cNvSpPr txBox="1">
            <a:spLocks noGrp="1"/>
          </p:cNvSpPr>
          <p:nvPr>
            <p:ph type="subTitle" idx="1"/>
          </p:nvPr>
        </p:nvSpPr>
        <p:spPr>
          <a:xfrm>
            <a:off x="2983350" y="2332567"/>
            <a:ext cx="3177300" cy="12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444" name="Google Shape;444;p49"/>
          <p:cNvSpPr txBox="1"/>
          <p:nvPr/>
        </p:nvSpPr>
        <p:spPr>
          <a:xfrm>
            <a:off x="2900450" y="4584367"/>
            <a:ext cx="3343200" cy="9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CREDITS</a:t>
            </a:r>
            <a:r>
              <a:rPr lang="en"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: This presentation template was created by </a:t>
            </a:r>
            <a:r>
              <a:rPr lang="en" sz="1100" b="1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lang="en" sz="1100" b="1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infographics &amp; images by </a:t>
            </a:r>
            <a:r>
              <a:rPr lang="en" sz="1100" b="1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</a:t>
            </a:r>
            <a:endParaRPr sz="11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45" name="Google Shape;445;p49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6" name="Google Shape;446;p49"/>
          <p:cNvCxnSpPr/>
          <p:nvPr/>
        </p:nvCxnSpPr>
        <p:spPr>
          <a:xfrm>
            <a:off x="-257975" y="5247167"/>
            <a:ext cx="3047400" cy="1795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7" name="Google Shape;447;p49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8" name="Google Shape;448;p49"/>
          <p:cNvCxnSpPr/>
          <p:nvPr/>
        </p:nvCxnSpPr>
        <p:spPr>
          <a:xfrm>
            <a:off x="6467450" y="-96733"/>
            <a:ext cx="3047400" cy="1795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2461672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0" name="Google Shape;450;p50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1" name="Google Shape;451;p50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6169931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3" name="Google Shape;453;p51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4" name="Google Shape;454;p51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5" name="Google Shape;455;p51"/>
          <p:cNvCxnSpPr/>
          <p:nvPr/>
        </p:nvCxnSpPr>
        <p:spPr>
          <a:xfrm>
            <a:off x="7434175" y="-167467"/>
            <a:ext cx="1993200" cy="1773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6" name="Google Shape;456;p51"/>
          <p:cNvCxnSpPr/>
          <p:nvPr/>
        </p:nvCxnSpPr>
        <p:spPr>
          <a:xfrm>
            <a:off x="-147275" y="5257967"/>
            <a:ext cx="1993200" cy="1773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2141724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8" name="Google Shape;458;p52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9" name="Google Shape;459;p52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0" name="Google Shape;460;p52"/>
          <p:cNvCxnSpPr/>
          <p:nvPr/>
        </p:nvCxnSpPr>
        <p:spPr>
          <a:xfrm flipH="1">
            <a:off x="6772150" y="4884600"/>
            <a:ext cx="2823300" cy="2177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8348788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2" name="Google Shape;462;p53"/>
          <p:cNvCxnSpPr/>
          <p:nvPr/>
        </p:nvCxnSpPr>
        <p:spPr>
          <a:xfrm>
            <a:off x="-72550" y="3654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3" name="Google Shape;463;p53"/>
          <p:cNvCxnSpPr/>
          <p:nvPr/>
        </p:nvCxnSpPr>
        <p:spPr>
          <a:xfrm>
            <a:off x="-72550" y="6503267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4" name="Google Shape;464;p53"/>
          <p:cNvCxnSpPr/>
          <p:nvPr/>
        </p:nvCxnSpPr>
        <p:spPr>
          <a:xfrm>
            <a:off x="-250225" y="5435267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5" name="Google Shape;465;p53"/>
          <p:cNvCxnSpPr/>
          <p:nvPr/>
        </p:nvCxnSpPr>
        <p:spPr>
          <a:xfrm>
            <a:off x="7441150" y="-64500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6" name="Google Shape;466;p53"/>
          <p:cNvCxnSpPr/>
          <p:nvPr/>
        </p:nvCxnSpPr>
        <p:spPr>
          <a:xfrm flipH="1">
            <a:off x="7454238" y="5404884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7" name="Google Shape;467;p53"/>
          <p:cNvCxnSpPr/>
          <p:nvPr/>
        </p:nvCxnSpPr>
        <p:spPr>
          <a:xfrm flipH="1">
            <a:off x="-237137" y="-94883"/>
            <a:ext cx="19269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4344161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="" xmlns:a16="http://schemas.microsoft.com/office/drawing/2014/main" id="{4501FE1B-57D5-4B08-9C91-4B0AEC32C5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1" r="18015" b="18132"/>
          <a:stretch/>
        </p:blipFill>
        <p:spPr>
          <a:xfrm>
            <a:off x="4049" y="0"/>
            <a:ext cx="9139951" cy="68513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28" y="527118"/>
            <a:ext cx="7963946" cy="861391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529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428" y="1599856"/>
            <a:ext cx="7963946" cy="4731026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8" name="Triângulo isósceles 3"/>
          <p:cNvSpPr/>
          <p:nvPr userDrawn="1"/>
        </p:nvSpPr>
        <p:spPr>
          <a:xfrm rot="16200000" flipV="1">
            <a:off x="-3197089" y="3197085"/>
            <a:ext cx="6858002" cy="463827"/>
          </a:xfrm>
          <a:prstGeom prst="rect">
            <a:avLst/>
          </a:prstGeom>
          <a:solidFill>
            <a:srgbClr val="005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="" xmlns:a16="http://schemas.microsoft.com/office/drawing/2014/main" id="{B9F3DF60-8927-47ED-9EBF-50839265D4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5208" t="12592" r="28750" b="46297"/>
          <a:stretch/>
        </p:blipFill>
        <p:spPr>
          <a:xfrm>
            <a:off x="7328087" y="5784120"/>
            <a:ext cx="1584000" cy="79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7778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63589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39975" y="1664400"/>
            <a:ext cx="7064100" cy="27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040000" y="4401200"/>
            <a:ext cx="7064100" cy="5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74707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47115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13250" y="1697233"/>
            <a:ext cx="7717500" cy="43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9998169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3583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1"/>
          </p:nvPr>
        </p:nvSpPr>
        <p:spPr>
          <a:xfrm>
            <a:off x="5859325" y="1873853"/>
            <a:ext cx="2486100" cy="5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2"/>
          </p:nvPr>
        </p:nvSpPr>
        <p:spPr>
          <a:xfrm>
            <a:off x="5859325" y="2408556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3"/>
          </p:nvPr>
        </p:nvSpPr>
        <p:spPr>
          <a:xfrm>
            <a:off x="1903925" y="1873853"/>
            <a:ext cx="2486100" cy="5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4"/>
          </p:nvPr>
        </p:nvSpPr>
        <p:spPr>
          <a:xfrm>
            <a:off x="1903925" y="2408556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5"/>
          </p:nvPr>
        </p:nvSpPr>
        <p:spPr>
          <a:xfrm>
            <a:off x="5859325" y="4228157"/>
            <a:ext cx="2486100" cy="6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6"/>
          </p:nvPr>
        </p:nvSpPr>
        <p:spPr>
          <a:xfrm>
            <a:off x="5859325" y="4753983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7"/>
          </p:nvPr>
        </p:nvSpPr>
        <p:spPr>
          <a:xfrm>
            <a:off x="1903925" y="4228157"/>
            <a:ext cx="2486100" cy="6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8"/>
          </p:nvPr>
        </p:nvSpPr>
        <p:spPr>
          <a:xfrm>
            <a:off x="1903975" y="4753983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9" hasCustomPrompt="1"/>
          </p:nvPr>
        </p:nvSpPr>
        <p:spPr>
          <a:xfrm>
            <a:off x="798575" y="1890553"/>
            <a:ext cx="10392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13" hasCustomPrompt="1"/>
          </p:nvPr>
        </p:nvSpPr>
        <p:spPr>
          <a:xfrm>
            <a:off x="4753975" y="1871968"/>
            <a:ext cx="10392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14" hasCustomPrompt="1"/>
          </p:nvPr>
        </p:nvSpPr>
        <p:spPr>
          <a:xfrm>
            <a:off x="798625" y="4235697"/>
            <a:ext cx="10392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15" hasCustomPrompt="1"/>
          </p:nvPr>
        </p:nvSpPr>
        <p:spPr>
          <a:xfrm>
            <a:off x="4753975" y="4217111"/>
            <a:ext cx="10392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63986228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Table of contents 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720000" y="2236291"/>
            <a:ext cx="23364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title" idx="2" hasCustomPrompt="1"/>
          </p:nvPr>
        </p:nvSpPr>
        <p:spPr>
          <a:xfrm>
            <a:off x="1482600" y="1460433"/>
            <a:ext cx="81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92" name="Google Shape;92;p14"/>
          <p:cNvSpPr txBox="1">
            <a:spLocks noGrp="1"/>
          </p:cNvSpPr>
          <p:nvPr>
            <p:ph type="subTitle" idx="1"/>
          </p:nvPr>
        </p:nvSpPr>
        <p:spPr>
          <a:xfrm>
            <a:off x="720000" y="2774932"/>
            <a:ext cx="2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title" idx="3"/>
          </p:nvPr>
        </p:nvSpPr>
        <p:spPr>
          <a:xfrm>
            <a:off x="3403800" y="2236291"/>
            <a:ext cx="23364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title" idx="4" hasCustomPrompt="1"/>
          </p:nvPr>
        </p:nvSpPr>
        <p:spPr>
          <a:xfrm>
            <a:off x="4166400" y="1460433"/>
            <a:ext cx="81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5"/>
          </p:nvPr>
        </p:nvSpPr>
        <p:spPr>
          <a:xfrm>
            <a:off x="3403800" y="2774944"/>
            <a:ext cx="2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title" idx="6"/>
          </p:nvPr>
        </p:nvSpPr>
        <p:spPr>
          <a:xfrm>
            <a:off x="6087600" y="2236291"/>
            <a:ext cx="23364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title" idx="7" hasCustomPrompt="1"/>
          </p:nvPr>
        </p:nvSpPr>
        <p:spPr>
          <a:xfrm>
            <a:off x="6850200" y="1460433"/>
            <a:ext cx="81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98" name="Google Shape;98;p14"/>
          <p:cNvSpPr txBox="1">
            <a:spLocks noGrp="1"/>
          </p:cNvSpPr>
          <p:nvPr>
            <p:ph type="subTitle" idx="8"/>
          </p:nvPr>
        </p:nvSpPr>
        <p:spPr>
          <a:xfrm>
            <a:off x="6087600" y="2774944"/>
            <a:ext cx="2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title" idx="9"/>
          </p:nvPr>
        </p:nvSpPr>
        <p:spPr>
          <a:xfrm>
            <a:off x="720000" y="4418105"/>
            <a:ext cx="23364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title" idx="13" hasCustomPrompt="1"/>
          </p:nvPr>
        </p:nvSpPr>
        <p:spPr>
          <a:xfrm>
            <a:off x="1482600" y="3618783"/>
            <a:ext cx="81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101" name="Google Shape;101;p14"/>
          <p:cNvSpPr txBox="1">
            <a:spLocks noGrp="1"/>
          </p:cNvSpPr>
          <p:nvPr>
            <p:ph type="subTitle" idx="14"/>
          </p:nvPr>
        </p:nvSpPr>
        <p:spPr>
          <a:xfrm>
            <a:off x="720000" y="4941151"/>
            <a:ext cx="2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title" idx="15"/>
          </p:nvPr>
        </p:nvSpPr>
        <p:spPr>
          <a:xfrm>
            <a:off x="3403800" y="4418105"/>
            <a:ext cx="23364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title" idx="16" hasCustomPrompt="1"/>
          </p:nvPr>
        </p:nvSpPr>
        <p:spPr>
          <a:xfrm>
            <a:off x="4166400" y="3618783"/>
            <a:ext cx="81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104" name="Google Shape;104;p14"/>
          <p:cNvSpPr txBox="1">
            <a:spLocks noGrp="1"/>
          </p:cNvSpPr>
          <p:nvPr>
            <p:ph type="subTitle" idx="17"/>
          </p:nvPr>
        </p:nvSpPr>
        <p:spPr>
          <a:xfrm>
            <a:off x="3403800" y="4941151"/>
            <a:ext cx="2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title" idx="18"/>
          </p:nvPr>
        </p:nvSpPr>
        <p:spPr>
          <a:xfrm>
            <a:off x="6087600" y="4418105"/>
            <a:ext cx="23364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title" idx="19" hasCustomPrompt="1"/>
          </p:nvPr>
        </p:nvSpPr>
        <p:spPr>
          <a:xfrm>
            <a:off x="6850200" y="3618783"/>
            <a:ext cx="81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107" name="Google Shape;107;p14"/>
          <p:cNvSpPr txBox="1">
            <a:spLocks noGrp="1"/>
          </p:cNvSpPr>
          <p:nvPr>
            <p:ph type="subTitle" idx="20"/>
          </p:nvPr>
        </p:nvSpPr>
        <p:spPr>
          <a:xfrm>
            <a:off x="6087600" y="4941151"/>
            <a:ext cx="2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title" idx="21"/>
          </p:nvPr>
        </p:nvSpPr>
        <p:spPr>
          <a:xfrm>
            <a:off x="2332400" y="593367"/>
            <a:ext cx="44793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2328681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895950" y="2242667"/>
            <a:ext cx="3847200" cy="31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56799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2746148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>
            <a:spLocks noGrp="1"/>
          </p:cNvSpPr>
          <p:nvPr>
            <p:ph type="title"/>
          </p:nvPr>
        </p:nvSpPr>
        <p:spPr>
          <a:xfrm>
            <a:off x="3742850" y="2066500"/>
            <a:ext cx="4545000" cy="17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39" name="Google Shape;139;p19"/>
          <p:cNvSpPr txBox="1">
            <a:spLocks noGrp="1"/>
          </p:cNvSpPr>
          <p:nvPr>
            <p:ph type="subTitle" idx="1"/>
          </p:nvPr>
        </p:nvSpPr>
        <p:spPr>
          <a:xfrm>
            <a:off x="3742850" y="4052284"/>
            <a:ext cx="4545000" cy="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954794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Quote 1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>
            <a:spLocks noGrp="1"/>
          </p:cNvSpPr>
          <p:nvPr>
            <p:ph type="title"/>
          </p:nvPr>
        </p:nvSpPr>
        <p:spPr>
          <a:xfrm>
            <a:off x="699900" y="3761684"/>
            <a:ext cx="4323000" cy="6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20" name="Google Shape;120;p16"/>
          <p:cNvSpPr txBox="1">
            <a:spLocks noGrp="1"/>
          </p:cNvSpPr>
          <p:nvPr>
            <p:ph type="subTitle" idx="1"/>
          </p:nvPr>
        </p:nvSpPr>
        <p:spPr>
          <a:xfrm>
            <a:off x="699900" y="2234536"/>
            <a:ext cx="5458200" cy="13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41700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713225" y="589236"/>
            <a:ext cx="3557100" cy="13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latin typeface="Vidaloka"/>
                <a:ea typeface="Vidaloka"/>
                <a:cs typeface="Vidaloka"/>
                <a:sym typeface="Vidaloka"/>
              </a:defRPr>
            </a:lvl1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80898526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4956100" y="3289833"/>
            <a:ext cx="2475300" cy="86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94" name="Google Shape;194;p26"/>
          <p:cNvSpPr txBox="1">
            <a:spLocks noGrp="1"/>
          </p:cNvSpPr>
          <p:nvPr>
            <p:ph type="title" idx="2" hasCustomPrompt="1"/>
          </p:nvPr>
        </p:nvSpPr>
        <p:spPr>
          <a:xfrm>
            <a:off x="4956100" y="1869767"/>
            <a:ext cx="1650900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9pPr>
          </a:lstStyle>
          <a:p>
            <a:r>
              <a:t>xx%</a:t>
            </a:r>
          </a:p>
        </p:txBody>
      </p:sp>
      <p:sp>
        <p:nvSpPr>
          <p:cNvPr id="195" name="Google Shape;195;p26"/>
          <p:cNvSpPr txBox="1">
            <a:spLocks noGrp="1"/>
          </p:cNvSpPr>
          <p:nvPr>
            <p:ph type="subTitle" idx="1"/>
          </p:nvPr>
        </p:nvSpPr>
        <p:spPr>
          <a:xfrm>
            <a:off x="4956100" y="4155033"/>
            <a:ext cx="2475300" cy="8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187153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58"/>
          <p:cNvSpPr txBox="1">
            <a:spLocks noGrp="1"/>
          </p:cNvSpPr>
          <p:nvPr>
            <p:ph type="title"/>
          </p:nvPr>
        </p:nvSpPr>
        <p:spPr>
          <a:xfrm>
            <a:off x="1048350" y="431800"/>
            <a:ext cx="70473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67100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="" xmlns:a16="http://schemas.microsoft.com/office/drawing/2014/main" id="{4501FE1B-57D5-4B08-9C91-4B0AEC32C5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1" r="18015" b="18132"/>
          <a:stretch/>
        </p:blipFill>
        <p:spPr>
          <a:xfrm>
            <a:off x="4049" y="0"/>
            <a:ext cx="9139951" cy="68513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28" y="527118"/>
            <a:ext cx="7963946" cy="861391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529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428" y="1599856"/>
            <a:ext cx="7963946" cy="4731026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8" name="Triângulo isósceles 3"/>
          <p:cNvSpPr/>
          <p:nvPr userDrawn="1"/>
        </p:nvSpPr>
        <p:spPr>
          <a:xfrm rot="16200000" flipV="1">
            <a:off x="-3197089" y="3197085"/>
            <a:ext cx="6858002" cy="463827"/>
          </a:xfrm>
          <a:prstGeom prst="rect">
            <a:avLst/>
          </a:prstGeom>
          <a:solidFill>
            <a:srgbClr val="005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="" xmlns:a16="http://schemas.microsoft.com/office/drawing/2014/main" id="{B9F3DF60-8927-47ED-9EBF-50839265D4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5208" t="12592" r="28750" b="46297"/>
          <a:stretch/>
        </p:blipFill>
        <p:spPr>
          <a:xfrm>
            <a:off x="7328087" y="5784120"/>
            <a:ext cx="1584000" cy="79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55868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30192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58"/>
          <p:cNvSpPr txBox="1">
            <a:spLocks noGrp="1"/>
          </p:cNvSpPr>
          <p:nvPr>
            <p:ph type="title"/>
          </p:nvPr>
        </p:nvSpPr>
        <p:spPr>
          <a:xfrm>
            <a:off x="1048350" y="431800"/>
            <a:ext cx="70473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196402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39975" y="1664400"/>
            <a:ext cx="7064100" cy="27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040000" y="4401200"/>
            <a:ext cx="7064100" cy="5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3604141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47115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13250" y="1697233"/>
            <a:ext cx="7717500" cy="43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46431984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3583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1"/>
          </p:nvPr>
        </p:nvSpPr>
        <p:spPr>
          <a:xfrm>
            <a:off x="5859325" y="1873853"/>
            <a:ext cx="2486100" cy="5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2"/>
          </p:nvPr>
        </p:nvSpPr>
        <p:spPr>
          <a:xfrm>
            <a:off x="5859325" y="2408556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3"/>
          </p:nvPr>
        </p:nvSpPr>
        <p:spPr>
          <a:xfrm>
            <a:off x="1903925" y="1873853"/>
            <a:ext cx="2486100" cy="5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4"/>
          </p:nvPr>
        </p:nvSpPr>
        <p:spPr>
          <a:xfrm>
            <a:off x="1903925" y="2408556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5"/>
          </p:nvPr>
        </p:nvSpPr>
        <p:spPr>
          <a:xfrm>
            <a:off x="5859325" y="4228157"/>
            <a:ext cx="2486100" cy="6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6"/>
          </p:nvPr>
        </p:nvSpPr>
        <p:spPr>
          <a:xfrm>
            <a:off x="5859325" y="4753983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7"/>
          </p:nvPr>
        </p:nvSpPr>
        <p:spPr>
          <a:xfrm>
            <a:off x="1903925" y="4228157"/>
            <a:ext cx="2486100" cy="6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8"/>
          </p:nvPr>
        </p:nvSpPr>
        <p:spPr>
          <a:xfrm>
            <a:off x="1903975" y="4753983"/>
            <a:ext cx="24861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9" hasCustomPrompt="1"/>
          </p:nvPr>
        </p:nvSpPr>
        <p:spPr>
          <a:xfrm>
            <a:off x="798575" y="1890553"/>
            <a:ext cx="10392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13" hasCustomPrompt="1"/>
          </p:nvPr>
        </p:nvSpPr>
        <p:spPr>
          <a:xfrm>
            <a:off x="4753975" y="1871968"/>
            <a:ext cx="10392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14" hasCustomPrompt="1"/>
          </p:nvPr>
        </p:nvSpPr>
        <p:spPr>
          <a:xfrm>
            <a:off x="798625" y="4235697"/>
            <a:ext cx="10392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15" hasCustomPrompt="1"/>
          </p:nvPr>
        </p:nvSpPr>
        <p:spPr>
          <a:xfrm>
            <a:off x="4753975" y="4217111"/>
            <a:ext cx="10392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6095209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Table of contents 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720000" y="2236291"/>
            <a:ext cx="23364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title" idx="2" hasCustomPrompt="1"/>
          </p:nvPr>
        </p:nvSpPr>
        <p:spPr>
          <a:xfrm>
            <a:off x="1482600" y="1460433"/>
            <a:ext cx="81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92" name="Google Shape;92;p14"/>
          <p:cNvSpPr txBox="1">
            <a:spLocks noGrp="1"/>
          </p:cNvSpPr>
          <p:nvPr>
            <p:ph type="subTitle" idx="1"/>
          </p:nvPr>
        </p:nvSpPr>
        <p:spPr>
          <a:xfrm>
            <a:off x="720000" y="2774932"/>
            <a:ext cx="2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title" idx="3"/>
          </p:nvPr>
        </p:nvSpPr>
        <p:spPr>
          <a:xfrm>
            <a:off x="3403800" y="2236291"/>
            <a:ext cx="23364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title" idx="4" hasCustomPrompt="1"/>
          </p:nvPr>
        </p:nvSpPr>
        <p:spPr>
          <a:xfrm>
            <a:off x="4166400" y="1460433"/>
            <a:ext cx="81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5"/>
          </p:nvPr>
        </p:nvSpPr>
        <p:spPr>
          <a:xfrm>
            <a:off x="3403800" y="2774944"/>
            <a:ext cx="2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title" idx="6"/>
          </p:nvPr>
        </p:nvSpPr>
        <p:spPr>
          <a:xfrm>
            <a:off x="6087600" y="2236291"/>
            <a:ext cx="23364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title" idx="7" hasCustomPrompt="1"/>
          </p:nvPr>
        </p:nvSpPr>
        <p:spPr>
          <a:xfrm>
            <a:off x="6850200" y="1460433"/>
            <a:ext cx="81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98" name="Google Shape;98;p14"/>
          <p:cNvSpPr txBox="1">
            <a:spLocks noGrp="1"/>
          </p:cNvSpPr>
          <p:nvPr>
            <p:ph type="subTitle" idx="8"/>
          </p:nvPr>
        </p:nvSpPr>
        <p:spPr>
          <a:xfrm>
            <a:off x="6087600" y="2774944"/>
            <a:ext cx="2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title" idx="9"/>
          </p:nvPr>
        </p:nvSpPr>
        <p:spPr>
          <a:xfrm>
            <a:off x="720000" y="4418105"/>
            <a:ext cx="23364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title" idx="13" hasCustomPrompt="1"/>
          </p:nvPr>
        </p:nvSpPr>
        <p:spPr>
          <a:xfrm>
            <a:off x="1482600" y="3618783"/>
            <a:ext cx="81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101" name="Google Shape;101;p14"/>
          <p:cNvSpPr txBox="1">
            <a:spLocks noGrp="1"/>
          </p:cNvSpPr>
          <p:nvPr>
            <p:ph type="subTitle" idx="14"/>
          </p:nvPr>
        </p:nvSpPr>
        <p:spPr>
          <a:xfrm>
            <a:off x="720000" y="4941151"/>
            <a:ext cx="2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title" idx="15"/>
          </p:nvPr>
        </p:nvSpPr>
        <p:spPr>
          <a:xfrm>
            <a:off x="3403800" y="4418105"/>
            <a:ext cx="23364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title" idx="16" hasCustomPrompt="1"/>
          </p:nvPr>
        </p:nvSpPr>
        <p:spPr>
          <a:xfrm>
            <a:off x="4166400" y="3618783"/>
            <a:ext cx="81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104" name="Google Shape;104;p14"/>
          <p:cNvSpPr txBox="1">
            <a:spLocks noGrp="1"/>
          </p:cNvSpPr>
          <p:nvPr>
            <p:ph type="subTitle" idx="17"/>
          </p:nvPr>
        </p:nvSpPr>
        <p:spPr>
          <a:xfrm>
            <a:off x="3403800" y="4941151"/>
            <a:ext cx="2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title" idx="18"/>
          </p:nvPr>
        </p:nvSpPr>
        <p:spPr>
          <a:xfrm>
            <a:off x="6087600" y="4418105"/>
            <a:ext cx="23364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title" idx="19" hasCustomPrompt="1"/>
          </p:nvPr>
        </p:nvSpPr>
        <p:spPr>
          <a:xfrm>
            <a:off x="6850200" y="3618783"/>
            <a:ext cx="81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r>
              <a:t>xx%</a:t>
            </a:r>
          </a:p>
        </p:txBody>
      </p:sp>
      <p:sp>
        <p:nvSpPr>
          <p:cNvPr id="107" name="Google Shape;107;p14"/>
          <p:cNvSpPr txBox="1">
            <a:spLocks noGrp="1"/>
          </p:cNvSpPr>
          <p:nvPr>
            <p:ph type="subTitle" idx="20"/>
          </p:nvPr>
        </p:nvSpPr>
        <p:spPr>
          <a:xfrm>
            <a:off x="6087600" y="4941151"/>
            <a:ext cx="233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title" idx="21"/>
          </p:nvPr>
        </p:nvSpPr>
        <p:spPr>
          <a:xfrm>
            <a:off x="2332400" y="593367"/>
            <a:ext cx="44793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916336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895950" y="2242667"/>
            <a:ext cx="3847200" cy="31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56799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8035404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>
            <a:spLocks noGrp="1"/>
          </p:cNvSpPr>
          <p:nvPr>
            <p:ph type="title"/>
          </p:nvPr>
        </p:nvSpPr>
        <p:spPr>
          <a:xfrm>
            <a:off x="3742850" y="2066500"/>
            <a:ext cx="4545000" cy="17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39" name="Google Shape;139;p19"/>
          <p:cNvSpPr txBox="1">
            <a:spLocks noGrp="1"/>
          </p:cNvSpPr>
          <p:nvPr>
            <p:ph type="subTitle" idx="1"/>
          </p:nvPr>
        </p:nvSpPr>
        <p:spPr>
          <a:xfrm>
            <a:off x="3742850" y="4052284"/>
            <a:ext cx="4545000" cy="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319460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Quote 1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>
            <a:spLocks noGrp="1"/>
          </p:cNvSpPr>
          <p:nvPr>
            <p:ph type="title"/>
          </p:nvPr>
        </p:nvSpPr>
        <p:spPr>
          <a:xfrm>
            <a:off x="699900" y="3761684"/>
            <a:ext cx="4323000" cy="6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20" name="Google Shape;120;p16"/>
          <p:cNvSpPr txBox="1">
            <a:spLocks noGrp="1"/>
          </p:cNvSpPr>
          <p:nvPr>
            <p:ph type="subTitle" idx="1"/>
          </p:nvPr>
        </p:nvSpPr>
        <p:spPr>
          <a:xfrm>
            <a:off x="699900" y="2234536"/>
            <a:ext cx="5458200" cy="13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4907130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713225" y="589236"/>
            <a:ext cx="3557100" cy="13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latin typeface="Vidaloka"/>
                <a:ea typeface="Vidaloka"/>
                <a:cs typeface="Vidaloka"/>
                <a:sym typeface="Vidaloka"/>
              </a:defRPr>
            </a:lvl1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18739229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4956100" y="3289833"/>
            <a:ext cx="2475300" cy="86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94" name="Google Shape;194;p26"/>
          <p:cNvSpPr txBox="1">
            <a:spLocks noGrp="1"/>
          </p:cNvSpPr>
          <p:nvPr>
            <p:ph type="title" idx="2" hasCustomPrompt="1"/>
          </p:nvPr>
        </p:nvSpPr>
        <p:spPr>
          <a:xfrm>
            <a:off x="4956100" y="1869767"/>
            <a:ext cx="1650900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9pPr>
          </a:lstStyle>
          <a:p>
            <a:r>
              <a:t>xx%</a:t>
            </a:r>
          </a:p>
        </p:txBody>
      </p:sp>
      <p:sp>
        <p:nvSpPr>
          <p:cNvPr id="195" name="Google Shape;195;p26"/>
          <p:cNvSpPr txBox="1">
            <a:spLocks noGrp="1"/>
          </p:cNvSpPr>
          <p:nvPr>
            <p:ph type="subTitle" idx="1"/>
          </p:nvPr>
        </p:nvSpPr>
        <p:spPr>
          <a:xfrm>
            <a:off x="4956100" y="4155033"/>
            <a:ext cx="2475300" cy="8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144251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" y="0"/>
            <a:ext cx="4569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724875" y="1769800"/>
            <a:ext cx="3552600" cy="24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5202700" y="4449000"/>
            <a:ext cx="2596800" cy="9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 idx="2"/>
          </p:nvPr>
        </p:nvSpPr>
        <p:spPr>
          <a:xfrm>
            <a:off x="705300" y="310800"/>
            <a:ext cx="7725600" cy="25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45821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4574101" y="0"/>
            <a:ext cx="4569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894000" y="3459433"/>
            <a:ext cx="2784000" cy="85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Lora"/>
              <a:buNone/>
              <a:defRPr sz="36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Lora"/>
              <a:buNone/>
              <a:defRPr sz="36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Lora"/>
              <a:buNone/>
              <a:defRPr sz="36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Lora"/>
              <a:buNone/>
              <a:defRPr sz="36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Lora"/>
              <a:buNone/>
              <a:defRPr sz="36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Lora"/>
              <a:buNone/>
              <a:defRPr sz="36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Lora"/>
              <a:buNone/>
              <a:defRPr sz="36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Lora"/>
              <a:buNone/>
              <a:defRPr sz="36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1644450" y="1543033"/>
            <a:ext cx="1283100" cy="1611600"/>
          </a:xfrm>
          <a:prstGeom prst="rect">
            <a:avLst/>
          </a:prstGeom>
          <a:ln w="28575" cap="flat" cmpd="sng">
            <a:solidFill>
              <a:schemeClr val="dk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7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Font typeface="Lora"/>
              <a:buNone/>
              <a:defRPr sz="120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Font typeface="Lora"/>
              <a:buNone/>
              <a:defRPr sz="120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Font typeface="Lora"/>
              <a:buNone/>
              <a:defRPr sz="120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Font typeface="Lora"/>
              <a:buNone/>
              <a:defRPr sz="120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Font typeface="Lora"/>
              <a:buNone/>
              <a:defRPr sz="120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Font typeface="Lora"/>
              <a:buNone/>
              <a:defRPr sz="120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Font typeface="Lora"/>
              <a:buNone/>
              <a:defRPr sz="120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Font typeface="Lora"/>
              <a:buNone/>
              <a:defRPr sz="120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894000" y="4455367"/>
            <a:ext cx="2784000" cy="8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ctrTitle" idx="3"/>
          </p:nvPr>
        </p:nvSpPr>
        <p:spPr>
          <a:xfrm>
            <a:off x="705300" y="310800"/>
            <a:ext cx="7725600" cy="25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284112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713225" y="1509067"/>
            <a:ext cx="5180100" cy="33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□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ts val="1400"/>
              <a:buFont typeface="DM Sans"/>
              <a:buAutoNum type="alphaLcPeriod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ts val="1400"/>
              <a:buFont typeface="DM Sans"/>
              <a:buAutoNum type="romanLcPeriod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ts val="1400"/>
              <a:buFont typeface="DM Sans"/>
              <a:buAutoNum type="arabicPeriod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ts val="1400"/>
              <a:buFont typeface="DM Sans"/>
              <a:buAutoNum type="alphaLcPeriod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ts val="1400"/>
              <a:buFont typeface="DM Sans"/>
              <a:buAutoNum type="romanLcPeriod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ts val="1400"/>
              <a:buFont typeface="DM Sans"/>
              <a:buAutoNum type="arabicPeriod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ts val="1400"/>
              <a:buFont typeface="DM Sans"/>
              <a:buAutoNum type="alphaLcPeriod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ts val="1400"/>
              <a:buFont typeface="DM Sans"/>
              <a:buAutoNum type="romanLcPeriod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cxnSp>
        <p:nvCxnSpPr>
          <p:cNvPr id="21" name="Google Shape;21;p4"/>
          <p:cNvCxnSpPr/>
          <p:nvPr/>
        </p:nvCxnSpPr>
        <p:spPr>
          <a:xfrm>
            <a:off x="706975" y="712333"/>
            <a:ext cx="77256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713225" y="719333"/>
            <a:ext cx="7717500" cy="6376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ra"/>
              <a:buNone/>
              <a:defRPr sz="3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23" name="Google Shape;23;p4"/>
          <p:cNvSpPr/>
          <p:nvPr/>
        </p:nvSpPr>
        <p:spPr>
          <a:xfrm>
            <a:off x="50" y="5143600"/>
            <a:ext cx="9144000" cy="17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  <p:extLst>
      <p:ext uri="{BB962C8B-B14F-4D97-AF65-F5344CB8AC3E}">
        <p14:creationId xmlns:p14="http://schemas.microsoft.com/office/powerpoint/2010/main" val="37767311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0" y="5143600"/>
            <a:ext cx="9144000" cy="17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1"/>
          </p:nvPr>
        </p:nvSpPr>
        <p:spPr>
          <a:xfrm>
            <a:off x="1032175" y="4215600"/>
            <a:ext cx="3447000" cy="7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2"/>
          </p:nvPr>
        </p:nvSpPr>
        <p:spPr>
          <a:xfrm>
            <a:off x="4664825" y="4215600"/>
            <a:ext cx="3447000" cy="7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3"/>
          </p:nvPr>
        </p:nvSpPr>
        <p:spPr>
          <a:xfrm>
            <a:off x="1032175" y="5240267"/>
            <a:ext cx="3447000" cy="7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4"/>
          </p:nvPr>
        </p:nvSpPr>
        <p:spPr>
          <a:xfrm>
            <a:off x="4664825" y="5240267"/>
            <a:ext cx="3447000" cy="7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706975" y="712333"/>
            <a:ext cx="77256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713225" y="719333"/>
            <a:ext cx="7717500" cy="6376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ra"/>
              <a:buNone/>
              <a:defRPr sz="3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765671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/>
          <p:nvPr/>
        </p:nvSpPr>
        <p:spPr>
          <a:xfrm>
            <a:off x="1" y="0"/>
            <a:ext cx="4569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4654550" y="2140167"/>
            <a:ext cx="3528600" cy="359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□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4654550" y="719333"/>
            <a:ext cx="3776400" cy="6376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ra"/>
              <a:buNone/>
              <a:defRPr sz="3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5267610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8"/>
          <p:cNvCxnSpPr/>
          <p:nvPr/>
        </p:nvCxnSpPr>
        <p:spPr>
          <a:xfrm>
            <a:off x="706975" y="712333"/>
            <a:ext cx="7725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41" name="Google Shape;41;p8"/>
          <p:cNvSpPr/>
          <p:nvPr/>
        </p:nvSpPr>
        <p:spPr>
          <a:xfrm>
            <a:off x="0" y="0"/>
            <a:ext cx="9144000" cy="342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2792475" y="724467"/>
            <a:ext cx="3559200" cy="271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55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cxnSp>
        <p:nvCxnSpPr>
          <p:cNvPr id="43" name="Google Shape;43;p8"/>
          <p:cNvCxnSpPr/>
          <p:nvPr/>
        </p:nvCxnSpPr>
        <p:spPr>
          <a:xfrm>
            <a:off x="706975" y="712333"/>
            <a:ext cx="77256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44" name="Google Shape;44;p8"/>
          <p:cNvSpPr txBox="1">
            <a:spLocks noGrp="1"/>
          </p:cNvSpPr>
          <p:nvPr>
            <p:ph type="ctrTitle" idx="2"/>
          </p:nvPr>
        </p:nvSpPr>
        <p:spPr>
          <a:xfrm>
            <a:off x="705300" y="310800"/>
            <a:ext cx="7725600" cy="25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2896125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705300" y="4589167"/>
            <a:ext cx="3511200" cy="155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Lora"/>
              <a:buNone/>
              <a:defRPr sz="4800">
                <a:latin typeface="Lora"/>
                <a:ea typeface="Lora"/>
                <a:cs typeface="Lora"/>
                <a:sym typeface="Lor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Lora"/>
              <a:buNone/>
              <a:defRPr sz="4800">
                <a:latin typeface="Lora"/>
                <a:ea typeface="Lora"/>
                <a:cs typeface="Lora"/>
                <a:sym typeface="Lor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Lora"/>
              <a:buNone/>
              <a:defRPr sz="4800">
                <a:latin typeface="Lora"/>
                <a:ea typeface="Lora"/>
                <a:cs typeface="Lora"/>
                <a:sym typeface="Lor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Lora"/>
              <a:buNone/>
              <a:defRPr sz="4800">
                <a:latin typeface="Lora"/>
                <a:ea typeface="Lora"/>
                <a:cs typeface="Lora"/>
                <a:sym typeface="Lor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Lora"/>
              <a:buNone/>
              <a:defRPr sz="4800">
                <a:latin typeface="Lora"/>
                <a:ea typeface="Lora"/>
                <a:cs typeface="Lora"/>
                <a:sym typeface="Lor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Lora"/>
              <a:buNone/>
              <a:defRPr sz="4800">
                <a:latin typeface="Lora"/>
                <a:ea typeface="Lora"/>
                <a:cs typeface="Lora"/>
                <a:sym typeface="Lor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Lora"/>
              <a:buNone/>
              <a:defRPr sz="4800">
                <a:latin typeface="Lora"/>
                <a:ea typeface="Lora"/>
                <a:cs typeface="Lora"/>
                <a:sym typeface="Lor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Lora"/>
              <a:buNone/>
              <a:defRPr sz="48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ctrTitle" idx="2"/>
          </p:nvPr>
        </p:nvSpPr>
        <p:spPr>
          <a:xfrm>
            <a:off x="705300" y="310800"/>
            <a:ext cx="7725600" cy="25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3885613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/>
          <p:nvPr/>
        </p:nvSpPr>
        <p:spPr>
          <a:xfrm>
            <a:off x="0" y="5143600"/>
            <a:ext cx="9144000" cy="17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1"/>
          </p:nvPr>
        </p:nvSpPr>
        <p:spPr>
          <a:xfrm>
            <a:off x="2024550" y="2863520"/>
            <a:ext cx="2506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 hasCustomPrompt="1"/>
          </p:nvPr>
        </p:nvSpPr>
        <p:spPr>
          <a:xfrm>
            <a:off x="2929500" y="1494867"/>
            <a:ext cx="696300" cy="763600"/>
          </a:xfrm>
          <a:prstGeom prst="rect">
            <a:avLst/>
          </a:prstGeom>
          <a:ln w="28575" cap="flat" cmpd="sng">
            <a:solidFill>
              <a:schemeClr val="dk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2"/>
          </p:nvPr>
        </p:nvSpPr>
        <p:spPr>
          <a:xfrm>
            <a:off x="2024550" y="5182633"/>
            <a:ext cx="2506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3"/>
          </p:nvPr>
        </p:nvSpPr>
        <p:spPr>
          <a:xfrm>
            <a:off x="2024550" y="4646735"/>
            <a:ext cx="2506200" cy="63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4" hasCustomPrompt="1"/>
          </p:nvPr>
        </p:nvSpPr>
        <p:spPr>
          <a:xfrm>
            <a:off x="2929500" y="3819168"/>
            <a:ext cx="696300" cy="763600"/>
          </a:xfrm>
          <a:prstGeom prst="rect">
            <a:avLst/>
          </a:prstGeom>
          <a:ln w="28575" cap="flat" cmpd="sng">
            <a:solidFill>
              <a:schemeClr val="dk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5"/>
          </p:nvPr>
        </p:nvSpPr>
        <p:spPr>
          <a:xfrm>
            <a:off x="2024550" y="2322267"/>
            <a:ext cx="2506200" cy="637600"/>
          </a:xfrm>
          <a:prstGeom prst="rect">
            <a:avLst/>
          </a:prstGeom>
        </p:spPr>
        <p:txBody>
          <a:bodyPr spcFirstLastPara="1" wrap="square" lIns="91425" tIns="0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6"/>
          </p:nvPr>
        </p:nvSpPr>
        <p:spPr>
          <a:xfrm>
            <a:off x="4613250" y="2863520"/>
            <a:ext cx="2506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7"/>
          </p:nvPr>
        </p:nvSpPr>
        <p:spPr>
          <a:xfrm>
            <a:off x="4613250" y="2322267"/>
            <a:ext cx="2506200" cy="63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idx="8" hasCustomPrompt="1"/>
          </p:nvPr>
        </p:nvSpPr>
        <p:spPr>
          <a:xfrm>
            <a:off x="5518200" y="1494867"/>
            <a:ext cx="696300" cy="763600"/>
          </a:xfrm>
          <a:prstGeom prst="rect">
            <a:avLst/>
          </a:prstGeom>
          <a:ln w="28575" cap="flat" cmpd="sng">
            <a:solidFill>
              <a:schemeClr val="dk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t>xx%</a:t>
            </a:r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9"/>
          </p:nvPr>
        </p:nvSpPr>
        <p:spPr>
          <a:xfrm>
            <a:off x="4613250" y="5182633"/>
            <a:ext cx="2506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13"/>
          </p:nvPr>
        </p:nvSpPr>
        <p:spPr>
          <a:xfrm>
            <a:off x="4613250" y="4646735"/>
            <a:ext cx="2506200" cy="637600"/>
          </a:xfrm>
          <a:prstGeom prst="rect">
            <a:avLst/>
          </a:prstGeom>
        </p:spPr>
        <p:txBody>
          <a:bodyPr spcFirstLastPara="1" wrap="square" lIns="91425" tIns="0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None/>
              <a:defRPr sz="22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14" hasCustomPrompt="1"/>
          </p:nvPr>
        </p:nvSpPr>
        <p:spPr>
          <a:xfrm>
            <a:off x="5518200" y="3819167"/>
            <a:ext cx="696300" cy="763600"/>
          </a:xfrm>
          <a:prstGeom prst="rect">
            <a:avLst/>
          </a:prstGeom>
          <a:ln w="28575" cap="flat" cmpd="sng">
            <a:solidFill>
              <a:schemeClr val="dk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t>xx%</a:t>
            </a:r>
          </a:p>
        </p:txBody>
      </p:sp>
      <p:cxnSp>
        <p:nvCxnSpPr>
          <p:cNvPr id="71" name="Google Shape;71;p13"/>
          <p:cNvCxnSpPr/>
          <p:nvPr/>
        </p:nvCxnSpPr>
        <p:spPr>
          <a:xfrm>
            <a:off x="706975" y="712333"/>
            <a:ext cx="77256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72" name="Google Shape;72;p13"/>
          <p:cNvSpPr txBox="1">
            <a:spLocks noGrp="1"/>
          </p:cNvSpPr>
          <p:nvPr>
            <p:ph type="title" idx="15"/>
          </p:nvPr>
        </p:nvSpPr>
        <p:spPr>
          <a:xfrm>
            <a:off x="713225" y="719333"/>
            <a:ext cx="7717500" cy="6376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ra"/>
              <a:buNone/>
              <a:defRPr sz="3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7068651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/>
          <p:nvPr/>
        </p:nvSpPr>
        <p:spPr>
          <a:xfrm flipH="1">
            <a:off x="0" y="3428800"/>
            <a:ext cx="9144000" cy="342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cxnSp>
        <p:nvCxnSpPr>
          <p:cNvPr id="75" name="Google Shape;75;p14"/>
          <p:cNvCxnSpPr/>
          <p:nvPr/>
        </p:nvCxnSpPr>
        <p:spPr>
          <a:xfrm>
            <a:off x="706975" y="712333"/>
            <a:ext cx="77256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76" name="Google Shape;76;p14"/>
          <p:cNvSpPr txBox="1">
            <a:spLocks noGrp="1"/>
          </p:cNvSpPr>
          <p:nvPr>
            <p:ph type="title"/>
          </p:nvPr>
        </p:nvSpPr>
        <p:spPr>
          <a:xfrm>
            <a:off x="713225" y="719333"/>
            <a:ext cx="7717500" cy="6376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ra"/>
              <a:buNone/>
              <a:defRPr sz="3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541679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/>
          <p:nvPr/>
        </p:nvSpPr>
        <p:spPr>
          <a:xfrm>
            <a:off x="0" y="6000933"/>
            <a:ext cx="9144000" cy="8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cxnSp>
        <p:nvCxnSpPr>
          <p:cNvPr id="79" name="Google Shape;79;p15"/>
          <p:cNvCxnSpPr/>
          <p:nvPr/>
        </p:nvCxnSpPr>
        <p:spPr>
          <a:xfrm>
            <a:off x="706975" y="712333"/>
            <a:ext cx="77256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713225" y="719333"/>
            <a:ext cx="7717500" cy="6376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ra"/>
              <a:buNone/>
              <a:defRPr sz="3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5670188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" name="Google Shape;82;p16"/>
          <p:cNvCxnSpPr/>
          <p:nvPr/>
        </p:nvCxnSpPr>
        <p:spPr>
          <a:xfrm>
            <a:off x="706975" y="712333"/>
            <a:ext cx="77256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713225" y="719333"/>
            <a:ext cx="7717500" cy="6376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ra"/>
              <a:buNone/>
              <a:defRPr sz="3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486014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/>
          <p:nvPr/>
        </p:nvSpPr>
        <p:spPr>
          <a:xfrm>
            <a:off x="50" y="5143600"/>
            <a:ext cx="9144000" cy="17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subTitle" idx="1"/>
          </p:nvPr>
        </p:nvSpPr>
        <p:spPr>
          <a:xfrm>
            <a:off x="1811400" y="3603751"/>
            <a:ext cx="5521200" cy="155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917700" y="5157767"/>
            <a:ext cx="73086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ctrTitle" idx="2"/>
          </p:nvPr>
        </p:nvSpPr>
        <p:spPr>
          <a:xfrm>
            <a:off x="705300" y="310800"/>
            <a:ext cx="7725600" cy="25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1114047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/>
          <p:nvPr/>
        </p:nvSpPr>
        <p:spPr>
          <a:xfrm>
            <a:off x="0" y="2043467"/>
            <a:ext cx="9144000" cy="17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1" name="Google Shape;91;p18"/>
          <p:cNvSpPr txBox="1">
            <a:spLocks noGrp="1"/>
          </p:cNvSpPr>
          <p:nvPr>
            <p:ph type="title" hasCustomPrompt="1"/>
          </p:nvPr>
        </p:nvSpPr>
        <p:spPr>
          <a:xfrm>
            <a:off x="1414250" y="2626384"/>
            <a:ext cx="1117800" cy="5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t>xx%</a:t>
            </a:r>
          </a:p>
        </p:txBody>
      </p:sp>
      <p:sp>
        <p:nvSpPr>
          <p:cNvPr id="92" name="Google Shape;92;p18"/>
          <p:cNvSpPr txBox="1">
            <a:spLocks noGrp="1"/>
          </p:cNvSpPr>
          <p:nvPr>
            <p:ph type="title" idx="2" hasCustomPrompt="1"/>
          </p:nvPr>
        </p:nvSpPr>
        <p:spPr>
          <a:xfrm>
            <a:off x="4013100" y="2626384"/>
            <a:ext cx="1117800" cy="5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t>xx%</a:t>
            </a:r>
          </a:p>
        </p:txBody>
      </p:sp>
      <p:sp>
        <p:nvSpPr>
          <p:cNvPr id="93" name="Google Shape;93;p18"/>
          <p:cNvSpPr txBox="1">
            <a:spLocks noGrp="1"/>
          </p:cNvSpPr>
          <p:nvPr>
            <p:ph type="title" idx="3" hasCustomPrompt="1"/>
          </p:nvPr>
        </p:nvSpPr>
        <p:spPr>
          <a:xfrm>
            <a:off x="6572375" y="2626384"/>
            <a:ext cx="1117800" cy="57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Lora"/>
              <a:buNone/>
              <a:defRPr sz="30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t>xx%</a:t>
            </a:r>
          </a:p>
        </p:txBody>
      </p:sp>
      <p:sp>
        <p:nvSpPr>
          <p:cNvPr id="94" name="Google Shape;94;p18"/>
          <p:cNvSpPr txBox="1">
            <a:spLocks noGrp="1"/>
          </p:cNvSpPr>
          <p:nvPr>
            <p:ph type="subTitle" idx="1"/>
          </p:nvPr>
        </p:nvSpPr>
        <p:spPr>
          <a:xfrm>
            <a:off x="705300" y="4829671"/>
            <a:ext cx="2535600" cy="7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subTitle" idx="4"/>
          </p:nvPr>
        </p:nvSpPr>
        <p:spPr>
          <a:xfrm>
            <a:off x="3304200" y="4829696"/>
            <a:ext cx="2535600" cy="7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subTitle" idx="5"/>
          </p:nvPr>
        </p:nvSpPr>
        <p:spPr>
          <a:xfrm>
            <a:off x="5895125" y="4829671"/>
            <a:ext cx="2535600" cy="7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subTitle" idx="6"/>
          </p:nvPr>
        </p:nvSpPr>
        <p:spPr>
          <a:xfrm>
            <a:off x="705300" y="4154567"/>
            <a:ext cx="2535600" cy="5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subTitle" idx="7"/>
          </p:nvPr>
        </p:nvSpPr>
        <p:spPr>
          <a:xfrm>
            <a:off x="3304200" y="4154567"/>
            <a:ext cx="2535600" cy="5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subTitle" idx="8"/>
          </p:nvPr>
        </p:nvSpPr>
        <p:spPr>
          <a:xfrm>
            <a:off x="5895125" y="4154567"/>
            <a:ext cx="2535600" cy="5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100" name="Google Shape;100;p18"/>
          <p:cNvCxnSpPr/>
          <p:nvPr/>
        </p:nvCxnSpPr>
        <p:spPr>
          <a:xfrm>
            <a:off x="706975" y="712333"/>
            <a:ext cx="77256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101" name="Google Shape;101;p18"/>
          <p:cNvSpPr txBox="1">
            <a:spLocks noGrp="1"/>
          </p:cNvSpPr>
          <p:nvPr>
            <p:ph type="title" idx="9"/>
          </p:nvPr>
        </p:nvSpPr>
        <p:spPr>
          <a:xfrm>
            <a:off x="713225" y="719333"/>
            <a:ext cx="7717500" cy="6376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ra"/>
              <a:buNone/>
              <a:defRPr sz="3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7050630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/>
          <p:nvPr/>
        </p:nvSpPr>
        <p:spPr>
          <a:xfrm>
            <a:off x="0" y="1714400"/>
            <a:ext cx="9144000" cy="342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09" name="Google Shape;109;p20"/>
          <p:cNvSpPr txBox="1">
            <a:spLocks noGrp="1"/>
          </p:cNvSpPr>
          <p:nvPr>
            <p:ph type="subTitle" idx="1"/>
          </p:nvPr>
        </p:nvSpPr>
        <p:spPr>
          <a:xfrm>
            <a:off x="952450" y="5269367"/>
            <a:ext cx="7239000" cy="76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110" name="Google Shape;110;p20"/>
          <p:cNvCxnSpPr/>
          <p:nvPr/>
        </p:nvCxnSpPr>
        <p:spPr>
          <a:xfrm>
            <a:off x="706975" y="712333"/>
            <a:ext cx="77256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111" name="Google Shape;111;p20"/>
          <p:cNvSpPr txBox="1">
            <a:spLocks noGrp="1"/>
          </p:cNvSpPr>
          <p:nvPr>
            <p:ph type="title"/>
          </p:nvPr>
        </p:nvSpPr>
        <p:spPr>
          <a:xfrm>
            <a:off x="713225" y="719333"/>
            <a:ext cx="7717500" cy="6376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ra"/>
              <a:buNone/>
              <a:defRPr sz="3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256982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/>
          <p:nvPr/>
        </p:nvSpPr>
        <p:spPr>
          <a:xfrm>
            <a:off x="4574101" y="0"/>
            <a:ext cx="4569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14" name="Google Shape;114;p21"/>
          <p:cNvSpPr txBox="1">
            <a:spLocks noGrp="1"/>
          </p:cNvSpPr>
          <p:nvPr>
            <p:ph type="subTitle" idx="1"/>
          </p:nvPr>
        </p:nvSpPr>
        <p:spPr>
          <a:xfrm>
            <a:off x="1665000" y="3803231"/>
            <a:ext cx="2599500" cy="63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subTitle" idx="2"/>
          </p:nvPr>
        </p:nvSpPr>
        <p:spPr>
          <a:xfrm>
            <a:off x="1665000" y="2556565"/>
            <a:ext cx="2599500" cy="63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subTitle" idx="3"/>
          </p:nvPr>
        </p:nvSpPr>
        <p:spPr>
          <a:xfrm>
            <a:off x="1665000" y="3048175"/>
            <a:ext cx="2599500" cy="4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subTitle" idx="4"/>
          </p:nvPr>
        </p:nvSpPr>
        <p:spPr>
          <a:xfrm>
            <a:off x="1665000" y="4294837"/>
            <a:ext cx="2599500" cy="4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subTitle" idx="5"/>
          </p:nvPr>
        </p:nvSpPr>
        <p:spPr>
          <a:xfrm>
            <a:off x="1665000" y="5049896"/>
            <a:ext cx="2599500" cy="63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subTitle" idx="6"/>
          </p:nvPr>
        </p:nvSpPr>
        <p:spPr>
          <a:xfrm flipH="1">
            <a:off x="1665125" y="5541501"/>
            <a:ext cx="2599500" cy="4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ora"/>
              <a:buNone/>
              <a:defRPr sz="2000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120" name="Google Shape;120;p21"/>
          <p:cNvCxnSpPr/>
          <p:nvPr/>
        </p:nvCxnSpPr>
        <p:spPr>
          <a:xfrm>
            <a:off x="706975" y="712333"/>
            <a:ext cx="77256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121" name="Google Shape;121;p21"/>
          <p:cNvSpPr txBox="1">
            <a:spLocks noGrp="1"/>
          </p:cNvSpPr>
          <p:nvPr>
            <p:ph type="title"/>
          </p:nvPr>
        </p:nvSpPr>
        <p:spPr>
          <a:xfrm>
            <a:off x="713225" y="719333"/>
            <a:ext cx="4112700" cy="115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ra"/>
              <a:buNone/>
              <a:defRPr sz="3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4094784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/>
          <p:nvPr/>
        </p:nvSpPr>
        <p:spPr>
          <a:xfrm>
            <a:off x="0" y="5143600"/>
            <a:ext cx="9144000" cy="17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24" name="Google Shape;124;p22"/>
          <p:cNvSpPr txBox="1">
            <a:spLocks noGrp="1"/>
          </p:cNvSpPr>
          <p:nvPr>
            <p:ph type="subTitle" idx="1"/>
          </p:nvPr>
        </p:nvSpPr>
        <p:spPr>
          <a:xfrm>
            <a:off x="870938" y="5147667"/>
            <a:ext cx="2194800" cy="9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25" name="Google Shape;125;p22"/>
          <p:cNvSpPr txBox="1">
            <a:spLocks noGrp="1"/>
          </p:cNvSpPr>
          <p:nvPr>
            <p:ph type="subTitle" idx="2"/>
          </p:nvPr>
        </p:nvSpPr>
        <p:spPr>
          <a:xfrm>
            <a:off x="3474584" y="5147773"/>
            <a:ext cx="2194800" cy="9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subTitle" idx="3"/>
          </p:nvPr>
        </p:nvSpPr>
        <p:spPr>
          <a:xfrm>
            <a:off x="6078238" y="5147671"/>
            <a:ext cx="2194800" cy="99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subTitle" idx="4"/>
          </p:nvPr>
        </p:nvSpPr>
        <p:spPr>
          <a:xfrm>
            <a:off x="870938" y="4551303"/>
            <a:ext cx="2194800" cy="48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ubTitle" idx="5"/>
          </p:nvPr>
        </p:nvSpPr>
        <p:spPr>
          <a:xfrm>
            <a:off x="3474584" y="4551303"/>
            <a:ext cx="2194800" cy="48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subTitle" idx="6"/>
          </p:nvPr>
        </p:nvSpPr>
        <p:spPr>
          <a:xfrm>
            <a:off x="6078238" y="4551303"/>
            <a:ext cx="2194800" cy="48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130" name="Google Shape;130;p22"/>
          <p:cNvCxnSpPr/>
          <p:nvPr/>
        </p:nvCxnSpPr>
        <p:spPr>
          <a:xfrm>
            <a:off x="706975" y="712333"/>
            <a:ext cx="77256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131" name="Google Shape;131;p22"/>
          <p:cNvSpPr txBox="1">
            <a:spLocks noGrp="1"/>
          </p:cNvSpPr>
          <p:nvPr>
            <p:ph type="title"/>
          </p:nvPr>
        </p:nvSpPr>
        <p:spPr>
          <a:xfrm>
            <a:off x="713225" y="719333"/>
            <a:ext cx="7717500" cy="6376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ra"/>
              <a:buNone/>
              <a:defRPr sz="3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105908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/>
          <p:nvPr/>
        </p:nvSpPr>
        <p:spPr>
          <a:xfrm>
            <a:off x="0" y="0"/>
            <a:ext cx="9144000" cy="179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cxnSp>
        <p:nvCxnSpPr>
          <p:cNvPr id="134" name="Google Shape;134;p23"/>
          <p:cNvCxnSpPr/>
          <p:nvPr/>
        </p:nvCxnSpPr>
        <p:spPr>
          <a:xfrm>
            <a:off x="706975" y="712333"/>
            <a:ext cx="7725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135" name="Google Shape;135;p23"/>
          <p:cNvSpPr txBox="1">
            <a:spLocks noGrp="1"/>
          </p:cNvSpPr>
          <p:nvPr>
            <p:ph type="subTitle" idx="1"/>
          </p:nvPr>
        </p:nvSpPr>
        <p:spPr>
          <a:xfrm>
            <a:off x="1856953" y="5065397"/>
            <a:ext cx="2376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36" name="Google Shape;136;p23"/>
          <p:cNvSpPr txBox="1">
            <a:spLocks noGrp="1"/>
          </p:cNvSpPr>
          <p:nvPr>
            <p:ph type="subTitle" idx="2"/>
          </p:nvPr>
        </p:nvSpPr>
        <p:spPr>
          <a:xfrm>
            <a:off x="5627026" y="2994256"/>
            <a:ext cx="2376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subTitle" idx="3"/>
          </p:nvPr>
        </p:nvSpPr>
        <p:spPr>
          <a:xfrm>
            <a:off x="5627029" y="2540400"/>
            <a:ext cx="2376000" cy="49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ungee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38" name="Google Shape;138;p23"/>
          <p:cNvSpPr txBox="1">
            <a:spLocks noGrp="1"/>
          </p:cNvSpPr>
          <p:nvPr>
            <p:ph type="subTitle" idx="4"/>
          </p:nvPr>
        </p:nvSpPr>
        <p:spPr>
          <a:xfrm>
            <a:off x="1856951" y="4611868"/>
            <a:ext cx="2376000" cy="49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ungee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39" name="Google Shape;139;p23"/>
          <p:cNvSpPr txBox="1">
            <a:spLocks noGrp="1"/>
          </p:cNvSpPr>
          <p:nvPr>
            <p:ph type="subTitle" idx="5"/>
          </p:nvPr>
        </p:nvSpPr>
        <p:spPr>
          <a:xfrm>
            <a:off x="1857045" y="2994403"/>
            <a:ext cx="2376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40" name="Google Shape;140;p23"/>
          <p:cNvSpPr txBox="1">
            <a:spLocks noGrp="1"/>
          </p:cNvSpPr>
          <p:nvPr>
            <p:ph type="subTitle" idx="6"/>
          </p:nvPr>
        </p:nvSpPr>
        <p:spPr>
          <a:xfrm flipH="1">
            <a:off x="1857034" y="2540400"/>
            <a:ext cx="2376000" cy="49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ungee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41" name="Google Shape;141;p23"/>
          <p:cNvSpPr txBox="1">
            <a:spLocks noGrp="1"/>
          </p:cNvSpPr>
          <p:nvPr>
            <p:ph type="subTitle" idx="7"/>
          </p:nvPr>
        </p:nvSpPr>
        <p:spPr>
          <a:xfrm>
            <a:off x="5627073" y="5066228"/>
            <a:ext cx="23760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42" name="Google Shape;142;p23"/>
          <p:cNvSpPr txBox="1">
            <a:spLocks noGrp="1"/>
          </p:cNvSpPr>
          <p:nvPr>
            <p:ph type="subTitle" idx="8"/>
          </p:nvPr>
        </p:nvSpPr>
        <p:spPr>
          <a:xfrm>
            <a:off x="5627071" y="4612709"/>
            <a:ext cx="2376000" cy="49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ungee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ungee"/>
              <a:buNone/>
              <a:defRPr sz="1800">
                <a:solidFill>
                  <a:schemeClr val="dk2"/>
                </a:solidFill>
                <a:latin typeface="Bungee"/>
                <a:ea typeface="Bungee"/>
                <a:cs typeface="Bungee"/>
                <a:sym typeface="Bungee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143" name="Google Shape;143;p23"/>
          <p:cNvCxnSpPr/>
          <p:nvPr/>
        </p:nvCxnSpPr>
        <p:spPr>
          <a:xfrm>
            <a:off x="706975" y="712333"/>
            <a:ext cx="77256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713225" y="719333"/>
            <a:ext cx="7717500" cy="6376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ra"/>
              <a:buNone/>
              <a:defRPr sz="3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7382647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/>
          <p:nvPr/>
        </p:nvSpPr>
        <p:spPr>
          <a:xfrm>
            <a:off x="4574101" y="0"/>
            <a:ext cx="4569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47" name="Google Shape;147;p24"/>
          <p:cNvSpPr txBox="1">
            <a:spLocks noGrp="1"/>
          </p:cNvSpPr>
          <p:nvPr>
            <p:ph type="subTitle" idx="1"/>
          </p:nvPr>
        </p:nvSpPr>
        <p:spPr>
          <a:xfrm>
            <a:off x="1739101" y="5216900"/>
            <a:ext cx="23124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48" name="Google Shape;148;p24"/>
          <p:cNvSpPr txBox="1">
            <a:spLocks noGrp="1"/>
          </p:cNvSpPr>
          <p:nvPr>
            <p:ph type="subTitle" idx="2"/>
          </p:nvPr>
        </p:nvSpPr>
        <p:spPr>
          <a:xfrm>
            <a:off x="5903251" y="2062032"/>
            <a:ext cx="23124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49" name="Google Shape;149;p24"/>
          <p:cNvSpPr txBox="1">
            <a:spLocks noGrp="1"/>
          </p:cNvSpPr>
          <p:nvPr>
            <p:ph type="subTitle" idx="3"/>
          </p:nvPr>
        </p:nvSpPr>
        <p:spPr>
          <a:xfrm>
            <a:off x="5903251" y="1789900"/>
            <a:ext cx="2312400" cy="49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50" name="Google Shape;150;p24"/>
          <p:cNvSpPr txBox="1">
            <a:spLocks noGrp="1"/>
          </p:cNvSpPr>
          <p:nvPr>
            <p:ph type="subTitle" idx="4"/>
          </p:nvPr>
        </p:nvSpPr>
        <p:spPr>
          <a:xfrm>
            <a:off x="1739101" y="4944765"/>
            <a:ext cx="2312400" cy="49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subTitle" idx="5"/>
          </p:nvPr>
        </p:nvSpPr>
        <p:spPr>
          <a:xfrm>
            <a:off x="1739101" y="2062024"/>
            <a:ext cx="23124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subTitle" idx="6"/>
          </p:nvPr>
        </p:nvSpPr>
        <p:spPr>
          <a:xfrm flipH="1">
            <a:off x="1739201" y="1789900"/>
            <a:ext cx="2312400" cy="49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subTitle" idx="7"/>
          </p:nvPr>
        </p:nvSpPr>
        <p:spPr>
          <a:xfrm>
            <a:off x="5903251" y="5216901"/>
            <a:ext cx="23124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subTitle" idx="8"/>
          </p:nvPr>
        </p:nvSpPr>
        <p:spPr>
          <a:xfrm>
            <a:off x="5903251" y="4944785"/>
            <a:ext cx="2312400" cy="49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subTitle" idx="9"/>
          </p:nvPr>
        </p:nvSpPr>
        <p:spPr>
          <a:xfrm>
            <a:off x="1739101" y="3639461"/>
            <a:ext cx="23124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subTitle" idx="13"/>
          </p:nvPr>
        </p:nvSpPr>
        <p:spPr>
          <a:xfrm>
            <a:off x="1739101" y="3367333"/>
            <a:ext cx="2312400" cy="49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subTitle" idx="14"/>
          </p:nvPr>
        </p:nvSpPr>
        <p:spPr>
          <a:xfrm>
            <a:off x="5903251" y="3639467"/>
            <a:ext cx="23124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58" name="Google Shape;158;p24"/>
          <p:cNvSpPr txBox="1">
            <a:spLocks noGrp="1"/>
          </p:cNvSpPr>
          <p:nvPr>
            <p:ph type="subTitle" idx="15"/>
          </p:nvPr>
        </p:nvSpPr>
        <p:spPr>
          <a:xfrm>
            <a:off x="5903251" y="3367343"/>
            <a:ext cx="2312400" cy="49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400"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2000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cxnSp>
        <p:nvCxnSpPr>
          <p:cNvPr id="159" name="Google Shape;159;p24"/>
          <p:cNvCxnSpPr/>
          <p:nvPr/>
        </p:nvCxnSpPr>
        <p:spPr>
          <a:xfrm>
            <a:off x="706975" y="712333"/>
            <a:ext cx="77256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160" name="Google Shape;160;p24"/>
          <p:cNvSpPr txBox="1">
            <a:spLocks noGrp="1"/>
          </p:cNvSpPr>
          <p:nvPr>
            <p:ph type="title"/>
          </p:nvPr>
        </p:nvSpPr>
        <p:spPr>
          <a:xfrm>
            <a:off x="713225" y="719333"/>
            <a:ext cx="7717500" cy="637600"/>
          </a:xfrm>
          <a:prstGeom prst="rect">
            <a:avLst/>
          </a:prstGeom>
        </p:spPr>
        <p:txBody>
          <a:bodyPr spcFirstLastPara="1" wrap="square" lIns="91425" tIns="91425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ra"/>
              <a:buNone/>
              <a:defRPr sz="3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1240041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5"/>
          <p:cNvSpPr/>
          <p:nvPr/>
        </p:nvSpPr>
        <p:spPr>
          <a:xfrm>
            <a:off x="4574100" y="0"/>
            <a:ext cx="4569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63" name="Google Shape;163;p25"/>
          <p:cNvSpPr txBox="1">
            <a:spLocks noGrp="1"/>
          </p:cNvSpPr>
          <p:nvPr>
            <p:ph type="ctrTitle"/>
          </p:nvPr>
        </p:nvSpPr>
        <p:spPr>
          <a:xfrm>
            <a:off x="713225" y="804733"/>
            <a:ext cx="3646500" cy="1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64" name="Google Shape;164;p25"/>
          <p:cNvSpPr txBox="1">
            <a:spLocks noGrp="1"/>
          </p:cNvSpPr>
          <p:nvPr>
            <p:ph type="subTitle" idx="1"/>
          </p:nvPr>
        </p:nvSpPr>
        <p:spPr>
          <a:xfrm>
            <a:off x="713225" y="1893767"/>
            <a:ext cx="2465400" cy="22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165" name="Google Shape;165;p25"/>
          <p:cNvSpPr txBox="1"/>
          <p:nvPr/>
        </p:nvSpPr>
        <p:spPr>
          <a:xfrm flipH="1">
            <a:off x="713225" y="4940233"/>
            <a:ext cx="3905400" cy="8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CREDITS: This presentation template was created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Chivo"/>
                <a:ea typeface="Chivo"/>
                <a:cs typeface="Chivo"/>
                <a:sym typeface="Chivo"/>
                <a:hlinkClick r:id="rId2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, and includes icons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Chivo"/>
                <a:ea typeface="Chivo"/>
                <a:cs typeface="Chivo"/>
                <a:sym typeface="Chivo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en" sz="1200" b="1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 </a:t>
            </a:r>
            <a:r>
              <a:rPr lang="en" sz="12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and infographics &amp; images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Chivo"/>
                <a:ea typeface="Chivo"/>
                <a:cs typeface="Chivo"/>
                <a:sym typeface="Chivo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166" name="Google Shape;166;p25"/>
          <p:cNvSpPr txBox="1">
            <a:spLocks noGrp="1"/>
          </p:cNvSpPr>
          <p:nvPr>
            <p:ph type="ctrTitle" idx="2"/>
          </p:nvPr>
        </p:nvSpPr>
        <p:spPr>
          <a:xfrm>
            <a:off x="705300" y="310800"/>
            <a:ext cx="7725600" cy="25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5206200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/>
          <p:nvPr/>
        </p:nvSpPr>
        <p:spPr>
          <a:xfrm flipH="1">
            <a:off x="0" y="0"/>
            <a:ext cx="9144000" cy="342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169" name="Google Shape;169;p26"/>
          <p:cNvCxnSpPr/>
          <p:nvPr/>
        </p:nvCxnSpPr>
        <p:spPr>
          <a:xfrm>
            <a:off x="706975" y="712333"/>
            <a:ext cx="77256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5112180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/>
          <p:nvPr/>
        </p:nvSpPr>
        <p:spPr>
          <a:xfrm>
            <a:off x="4574101" y="0"/>
            <a:ext cx="4569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cxnSp>
        <p:nvCxnSpPr>
          <p:cNvPr id="172" name="Google Shape;172;p27"/>
          <p:cNvCxnSpPr/>
          <p:nvPr/>
        </p:nvCxnSpPr>
        <p:spPr>
          <a:xfrm>
            <a:off x="706975" y="712333"/>
            <a:ext cx="77256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04164830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39975" y="1664400"/>
            <a:ext cx="7064100" cy="27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040000" y="4401200"/>
            <a:ext cx="7064100" cy="5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6462394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1_Big number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 hasCustomPrompt="1"/>
          </p:nvPr>
        </p:nvSpPr>
        <p:spPr>
          <a:xfrm>
            <a:off x="713225" y="1793817"/>
            <a:ext cx="7717500" cy="21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7" name="Google Shape;67;p11"/>
          <p:cNvSpPr txBox="1">
            <a:spLocks noGrp="1"/>
          </p:cNvSpPr>
          <p:nvPr>
            <p:ph type="subTitle" idx="1"/>
          </p:nvPr>
        </p:nvSpPr>
        <p:spPr>
          <a:xfrm>
            <a:off x="1514325" y="4251531"/>
            <a:ext cx="6120300" cy="5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294175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1_One column 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subTitle" idx="1"/>
          </p:nvPr>
        </p:nvSpPr>
        <p:spPr>
          <a:xfrm>
            <a:off x="2247500" y="1910733"/>
            <a:ext cx="1838100" cy="4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ubTitle" idx="2"/>
          </p:nvPr>
        </p:nvSpPr>
        <p:spPr>
          <a:xfrm>
            <a:off x="2247500" y="2386733"/>
            <a:ext cx="5160300" cy="36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50800" lvl="0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>
                <a:solidFill>
                  <a:srgbClr val="374957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4297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8937452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5"/>
          <p:cNvSpPr txBox="1">
            <a:spLocks noGrp="1"/>
          </p:cNvSpPr>
          <p:nvPr>
            <p:ph type="subTitle" idx="1"/>
          </p:nvPr>
        </p:nvSpPr>
        <p:spPr>
          <a:xfrm>
            <a:off x="4166800" y="1938033"/>
            <a:ext cx="3957600" cy="38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R="3810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407" name="Google Shape;407;p45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45027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1023515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459005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1_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713225" y="589236"/>
            <a:ext cx="3557100" cy="13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latin typeface="Vidaloka"/>
                <a:ea typeface="Vidaloka"/>
                <a:cs typeface="Vidaloka"/>
                <a:sym typeface="Vidaloka"/>
              </a:defRPr>
            </a:lvl1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43608830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4956100" y="3289833"/>
            <a:ext cx="2475300" cy="86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94" name="Google Shape;194;p26"/>
          <p:cNvSpPr txBox="1">
            <a:spLocks noGrp="1"/>
          </p:cNvSpPr>
          <p:nvPr>
            <p:ph type="title" idx="2" hasCustomPrompt="1"/>
          </p:nvPr>
        </p:nvSpPr>
        <p:spPr>
          <a:xfrm>
            <a:off x="4956100" y="1869767"/>
            <a:ext cx="1650900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9pPr>
          </a:lstStyle>
          <a:p>
            <a:r>
              <a:t>xx%</a:t>
            </a:r>
          </a:p>
        </p:txBody>
      </p:sp>
      <p:sp>
        <p:nvSpPr>
          <p:cNvPr id="195" name="Google Shape;195;p26"/>
          <p:cNvSpPr txBox="1">
            <a:spLocks noGrp="1"/>
          </p:cNvSpPr>
          <p:nvPr>
            <p:ph type="subTitle" idx="1"/>
          </p:nvPr>
        </p:nvSpPr>
        <p:spPr>
          <a:xfrm>
            <a:off x="4956100" y="4155033"/>
            <a:ext cx="2475300" cy="8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7713341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="" xmlns:a16="http://schemas.microsoft.com/office/drawing/2014/main" id="{4501FE1B-57D5-4B08-9C91-4B0AEC32C5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1" r="18015" b="18132"/>
          <a:stretch/>
        </p:blipFill>
        <p:spPr>
          <a:xfrm>
            <a:off x="4049" y="0"/>
            <a:ext cx="9139951" cy="68513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28" y="527118"/>
            <a:ext cx="7963946" cy="861391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529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428" y="1599856"/>
            <a:ext cx="7963946" cy="4731026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8" name="Triângulo isósceles 3"/>
          <p:cNvSpPr/>
          <p:nvPr userDrawn="1"/>
        </p:nvSpPr>
        <p:spPr>
          <a:xfrm rot="16200000" flipV="1">
            <a:off x="-3197089" y="3197085"/>
            <a:ext cx="6858002" cy="463827"/>
          </a:xfrm>
          <a:prstGeom prst="rect">
            <a:avLst/>
          </a:prstGeom>
          <a:solidFill>
            <a:srgbClr val="005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="" xmlns:a16="http://schemas.microsoft.com/office/drawing/2014/main" id="{B9F3DF60-8927-47ED-9EBF-50839265D4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5208" t="12592" r="28750" b="46297"/>
          <a:stretch/>
        </p:blipFill>
        <p:spPr>
          <a:xfrm>
            <a:off x="7328087" y="5784120"/>
            <a:ext cx="1584000" cy="79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5751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D3CCFED-00AB-4166-A687-1441ADBD173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4131158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6583680" y="6377939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32883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064523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0"/>
          <p:cNvSpPr txBox="1">
            <a:spLocks noGrp="1"/>
          </p:cNvSpPr>
          <p:nvPr>
            <p:ph type="title"/>
          </p:nvPr>
        </p:nvSpPr>
        <p:spPr>
          <a:xfrm>
            <a:off x="1048350" y="431800"/>
            <a:ext cx="70473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09423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77175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50" y="1536633"/>
            <a:ext cx="77175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512111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9" r:id="rId2"/>
    <p:sldLayoutId id="2147483700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  <p:sldLayoutId id="2147483721" r:id="rId23"/>
    <p:sldLayoutId id="2147483722" r:id="rId24"/>
    <p:sldLayoutId id="2147483723" r:id="rId25"/>
    <p:sldLayoutId id="2147483724" r:id="rId26"/>
    <p:sldLayoutId id="2147483725" r:id="rId27"/>
    <p:sldLayoutId id="2147483726" r:id="rId28"/>
    <p:sldLayoutId id="2147483727" r:id="rId29"/>
    <p:sldLayoutId id="2147483728" r:id="rId30"/>
    <p:sldLayoutId id="2147483729" r:id="rId31"/>
    <p:sldLayoutId id="2147483730" r:id="rId32"/>
    <p:sldLayoutId id="2147483731" r:id="rId33"/>
    <p:sldLayoutId id="2147483732" r:id="rId34"/>
    <p:sldLayoutId id="2147483733" r:id="rId35"/>
    <p:sldLayoutId id="2147483734" r:id="rId36"/>
    <p:sldLayoutId id="2147483735" r:id="rId37"/>
    <p:sldLayoutId id="2147483736" r:id="rId38"/>
    <p:sldLayoutId id="2147483737" r:id="rId39"/>
    <p:sldLayoutId id="2147483738" r:id="rId40"/>
    <p:sldLayoutId id="2147483739" r:id="rId41"/>
    <p:sldLayoutId id="2147483740" r:id="rId42"/>
    <p:sldLayoutId id="2147483741" r:id="rId43"/>
    <p:sldLayoutId id="2147483742" r:id="rId44"/>
    <p:sldLayoutId id="2147483743" r:id="rId45"/>
    <p:sldLayoutId id="2147483744" r:id="rId46"/>
    <p:sldLayoutId id="2147483745" r:id="rId47"/>
    <p:sldLayoutId id="2147483746" r:id="rId48"/>
    <p:sldLayoutId id="2147483747" r:id="rId49"/>
    <p:sldLayoutId id="2147483748" r:id="rId50"/>
    <p:sldLayoutId id="2147483775" r:id="rId51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4"/>
          <p:cNvSpPr txBox="1">
            <a:spLocks noGrp="1"/>
          </p:cNvSpPr>
          <p:nvPr>
            <p:ph type="title"/>
          </p:nvPr>
        </p:nvSpPr>
        <p:spPr>
          <a:xfrm>
            <a:off x="1068100" y="1244600"/>
            <a:ext cx="70473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470" name="Google Shape;470;p54"/>
          <p:cNvSpPr txBox="1">
            <a:spLocks noGrp="1"/>
          </p:cNvSpPr>
          <p:nvPr>
            <p:ph type="body" idx="1"/>
          </p:nvPr>
        </p:nvSpPr>
        <p:spPr>
          <a:xfrm>
            <a:off x="1068100" y="2260600"/>
            <a:ext cx="70473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6698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50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6"/>
          <p:cNvSpPr txBox="1">
            <a:spLocks noGrp="1"/>
          </p:cNvSpPr>
          <p:nvPr>
            <p:ph type="title"/>
          </p:nvPr>
        </p:nvSpPr>
        <p:spPr>
          <a:xfrm>
            <a:off x="1068100" y="1244600"/>
            <a:ext cx="70473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474" name="Google Shape;474;p56"/>
          <p:cNvSpPr txBox="1">
            <a:spLocks noGrp="1"/>
          </p:cNvSpPr>
          <p:nvPr>
            <p:ph type="body" idx="1"/>
          </p:nvPr>
        </p:nvSpPr>
        <p:spPr>
          <a:xfrm>
            <a:off x="1068100" y="2260600"/>
            <a:ext cx="70473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18682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719333"/>
            <a:ext cx="77175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ra"/>
              <a:buNone/>
              <a:defRPr sz="3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536633"/>
            <a:ext cx="77175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Char char="●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Char char="○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Char char="■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Char char="●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Char char="○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Char char="■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Char char="●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Char char="○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hivo"/>
              <a:buChar char="■"/>
              <a:defRPr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89251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2" r:id="rId5"/>
    <p:sldLayoutId id="2147483783" r:id="rId6"/>
    <p:sldLayoutId id="2147483785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5" r:id="rId29"/>
    <p:sldLayoutId id="2147483816" r:id="rId30"/>
    <p:sldLayoutId id="2147483818" r:id="rId31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>
            <a:spLocks noGrp="1"/>
          </p:cNvSpPr>
          <p:nvPr>
            <p:ph type="title"/>
          </p:nvPr>
        </p:nvSpPr>
        <p:spPr>
          <a:xfrm>
            <a:off x="1068100" y="1244600"/>
            <a:ext cx="70473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75" name="Google Shape;175;p28"/>
          <p:cNvSpPr txBox="1">
            <a:spLocks noGrp="1"/>
          </p:cNvSpPr>
          <p:nvPr>
            <p:ph type="body" idx="1"/>
          </p:nvPr>
        </p:nvSpPr>
        <p:spPr>
          <a:xfrm>
            <a:off x="1068100" y="2260600"/>
            <a:ext cx="70473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09664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3" r:id="rId1"/>
    <p:sldLayoutId id="214748381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00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0.emf"/><Relationship Id="rId4" Type="http://schemas.openxmlformats.org/officeDocument/2006/relationships/package" Target="../embeddings/Planilha_do_Microsoft_Excel2.xlsx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0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0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0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00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4.w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00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6.w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0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0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http://www.surgical-tutor.org.uk/pictures/images/hne&amp;p/wilms.jpg" TargetMode="External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0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27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05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7.png"/><Relationship Id="rId7" Type="http://schemas.openxmlformats.org/officeDocument/2006/relationships/image" Target="../media/image67.wmf"/><Relationship Id="rId2" Type="http://schemas.openxmlformats.org/officeDocument/2006/relationships/slideLayout" Target="../slideLayouts/slideLayout100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0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10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00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00.xml"/><Relationship Id="rId4" Type="http://schemas.openxmlformats.org/officeDocument/2006/relationships/hyperlink" Target="https://www.planalto.gov.br/ccivil_03/_ato2023-2026/2026/lei/l15442.htm" TargetMode="Externa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0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96.xml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96.xml"/><Relationship Id="rId5" Type="http://schemas.openxmlformats.org/officeDocument/2006/relationships/image" Target="../media/image116.jpg"/><Relationship Id="rId4" Type="http://schemas.openxmlformats.org/officeDocument/2006/relationships/image" Target="../media/image115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9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121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96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1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m 4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448" y="976748"/>
            <a:ext cx="5216234" cy="5216234"/>
          </a:xfrm>
          <a:prstGeom prst="rect">
            <a:avLst/>
          </a:prstGeom>
        </p:spPr>
      </p:pic>
      <p:cxnSp>
        <p:nvCxnSpPr>
          <p:cNvPr id="34" name="Google Shape;414;p42"/>
          <p:cNvCxnSpPr/>
          <p:nvPr/>
        </p:nvCxnSpPr>
        <p:spPr>
          <a:xfrm>
            <a:off x="2467719" y="669359"/>
            <a:ext cx="4308318" cy="1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38" name="Google Shape;414;p42"/>
          <p:cNvCxnSpPr/>
          <p:nvPr/>
        </p:nvCxnSpPr>
        <p:spPr>
          <a:xfrm>
            <a:off x="1978605" y="1095560"/>
            <a:ext cx="526992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48" name="CaixaDeTexto 47"/>
          <p:cNvSpPr txBox="1"/>
          <p:nvPr/>
        </p:nvSpPr>
        <p:spPr>
          <a:xfrm>
            <a:off x="423690" y="5911684"/>
            <a:ext cx="8572500" cy="80021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600" b="1" dirty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ora" panose="020B0604020202020204" charset="0"/>
                <a:ea typeface="ＭＳ Ｐゴシック" charset="-128"/>
              </a:rPr>
              <a:t>Carlos Magno Bortolini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n-US" sz="1200" b="1" dirty="0" smtClean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ora" panose="020B0604020202020204" charset="0"/>
                <a:ea typeface="ＭＳ Ｐゴシック" charset="-128"/>
              </a:rPr>
              <a:t>Oncologista </a:t>
            </a:r>
            <a:r>
              <a:rPr lang="en-US" sz="1200" b="1" dirty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ora" panose="020B0604020202020204" charset="0"/>
                <a:ea typeface="ＭＳ Ｐゴシック" charset="-128"/>
              </a:rPr>
              <a:t>Pediatra do Núcleo de Trabalho de Onco-Hematologia do HEINSG</a:t>
            </a:r>
          </a:p>
          <a:p>
            <a:pPr eaLnBrk="1" hangingPunct="1">
              <a:defRPr/>
            </a:pPr>
            <a:endParaRPr lang="pt-BR" sz="1200" dirty="0">
              <a:solidFill>
                <a:schemeClr val="tx1">
                  <a:lumMod val="90000"/>
                  <a:lumOff val="10000"/>
                </a:schemeClr>
              </a:solidFill>
              <a:latin typeface="Lora" panose="020B0604020202020204" charset="0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58189" y="262717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/>
              <a:t>DIAGNÓSTICO PRECOCE </a:t>
            </a:r>
            <a:br>
              <a:rPr lang="pt-BR" sz="2800" dirty="0" smtClean="0"/>
            </a:br>
            <a:r>
              <a:rPr lang="pt-BR" sz="2800" dirty="0" smtClean="0"/>
              <a:t>DO CÂNCER INFANTOJUVENIL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80981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/>
          <p:cNvSpPr/>
          <p:nvPr/>
        </p:nvSpPr>
        <p:spPr>
          <a:xfrm>
            <a:off x="0" y="0"/>
            <a:ext cx="9144000" cy="12302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511360" y="244089"/>
            <a:ext cx="4705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O QUE É CÂNCER</a:t>
            </a:r>
            <a:endParaRPr lang="pt-BR" sz="2400" dirty="0"/>
          </a:p>
        </p:txBody>
      </p:sp>
      <p:cxnSp>
        <p:nvCxnSpPr>
          <p:cNvPr id="28" name="Google Shape;414;p42"/>
          <p:cNvCxnSpPr/>
          <p:nvPr/>
        </p:nvCxnSpPr>
        <p:spPr>
          <a:xfrm>
            <a:off x="2457450" y="596092"/>
            <a:ext cx="282439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/>
          <a:srcRect l="8230"/>
          <a:stretch/>
        </p:blipFill>
        <p:spPr>
          <a:xfrm>
            <a:off x="409574" y="3718759"/>
            <a:ext cx="8391525" cy="3139241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114301" y="1884239"/>
            <a:ext cx="9029699" cy="1084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150" dirty="0"/>
              <a:t>É o nome dado a um conjunto de mais de 100 doenças que têm em comum o crescimento desordenado de células, que invadem tecidos e órgãos</a:t>
            </a:r>
          </a:p>
        </p:txBody>
      </p:sp>
    </p:spTree>
    <p:extLst>
      <p:ext uri="{BB962C8B-B14F-4D97-AF65-F5344CB8AC3E}">
        <p14:creationId xmlns:p14="http://schemas.microsoft.com/office/powerpoint/2010/main" val="224201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tângulo 33"/>
          <p:cNvSpPr/>
          <p:nvPr/>
        </p:nvSpPr>
        <p:spPr>
          <a:xfrm>
            <a:off x="0" y="0"/>
            <a:ext cx="9144000" cy="12302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192935" y="171953"/>
            <a:ext cx="6292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DIAGNÓSTICO PRECOCE </a:t>
            </a:r>
            <a:br>
              <a:rPr lang="pt-BR" dirty="0"/>
            </a:br>
            <a:r>
              <a:rPr lang="pt-BR" dirty="0"/>
              <a:t>DO CÂNCER INFANTOJUVENIL</a:t>
            </a:r>
          </a:p>
          <a:p>
            <a:pPr algn="ctr"/>
            <a:endParaRPr lang="pt-BR" dirty="0"/>
          </a:p>
        </p:txBody>
      </p:sp>
      <p:sp>
        <p:nvSpPr>
          <p:cNvPr id="5" name="object 2"/>
          <p:cNvSpPr txBox="1"/>
          <p:nvPr/>
        </p:nvSpPr>
        <p:spPr>
          <a:xfrm>
            <a:off x="2426990" y="3454902"/>
            <a:ext cx="4248150" cy="640715"/>
          </a:xfrm>
          <a:prstGeom prst="rect">
            <a:avLst/>
          </a:prstGeom>
          <a:solidFill>
            <a:srgbClr val="638DC9"/>
          </a:solidFill>
        </p:spPr>
        <p:txBody>
          <a:bodyPr vert="horz" wrap="square" lIns="0" tIns="100330" rIns="0" bIns="0" rtlCol="0">
            <a:spAutoFit/>
          </a:bodyPr>
          <a:lstStyle/>
          <a:p>
            <a:pPr marL="269240" marR="259079" algn="ctr">
              <a:lnSpc>
                <a:spcPct val="100000"/>
              </a:lnSpc>
              <a:spcBef>
                <a:spcPts val="790"/>
              </a:spcBef>
            </a:pPr>
            <a:r>
              <a:rPr sz="1000" spc="75" dirty="0">
                <a:solidFill>
                  <a:srgbClr val="231F20"/>
                </a:solidFill>
                <a:latin typeface="Trebuchet MS"/>
                <a:cs typeface="Trebuchet MS"/>
              </a:rPr>
              <a:t>Em</a:t>
            </a:r>
            <a:r>
              <a:rPr sz="10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países</a:t>
            </a:r>
            <a:r>
              <a:rPr sz="10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0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Trebuchet MS"/>
                <a:cs typeface="Trebuchet MS"/>
              </a:rPr>
              <a:t>alta</a:t>
            </a:r>
            <a:r>
              <a:rPr sz="10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renda,</a:t>
            </a:r>
            <a:r>
              <a:rPr sz="10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231F20"/>
                </a:solidFill>
                <a:latin typeface="Trebuchet MS"/>
                <a:cs typeface="Trebuchet MS"/>
              </a:rPr>
              <a:t>mais</a:t>
            </a:r>
            <a:r>
              <a:rPr sz="1000" b="1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000" b="1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231F20"/>
                </a:solidFill>
                <a:latin typeface="Trebuchet MS"/>
                <a:cs typeface="Trebuchet MS"/>
              </a:rPr>
              <a:t>80%</a:t>
            </a:r>
            <a:r>
              <a:rPr sz="1000" b="1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das</a:t>
            </a:r>
            <a:r>
              <a:rPr sz="10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crianças</a:t>
            </a:r>
            <a:r>
              <a:rPr sz="10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60" dirty="0">
                <a:solidFill>
                  <a:srgbClr val="231F20"/>
                </a:solidFill>
                <a:latin typeface="Trebuchet MS"/>
                <a:cs typeface="Trebuchet MS"/>
              </a:rPr>
              <a:t>com</a:t>
            </a:r>
            <a:r>
              <a:rPr sz="10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câncer </a:t>
            </a:r>
            <a:r>
              <a:rPr sz="1000" spc="50" dirty="0">
                <a:solidFill>
                  <a:srgbClr val="231F20"/>
                </a:solidFill>
                <a:latin typeface="Trebuchet MS"/>
                <a:cs typeface="Trebuchet MS"/>
              </a:rPr>
              <a:t>podem</a:t>
            </a:r>
            <a:r>
              <a:rPr sz="10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ser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curadas.</a:t>
            </a:r>
            <a:r>
              <a:rPr sz="10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Já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60" dirty="0">
                <a:solidFill>
                  <a:srgbClr val="231F20"/>
                </a:solidFill>
                <a:latin typeface="Trebuchet MS"/>
                <a:cs typeface="Trebuchet MS"/>
              </a:rPr>
              <a:t>em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muitos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países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0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baixa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renda,</a:t>
            </a:r>
            <a:r>
              <a:rPr sz="10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231F20"/>
                </a:solidFill>
                <a:latin typeface="Trebuchet MS"/>
                <a:cs typeface="Trebuchet MS"/>
              </a:rPr>
              <a:t>menos</a:t>
            </a:r>
            <a:r>
              <a:rPr sz="1000" b="1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000" b="1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231F20"/>
                </a:solidFill>
                <a:latin typeface="Trebuchet MS"/>
                <a:cs typeface="Trebuchet MS"/>
              </a:rPr>
              <a:t>30%</a:t>
            </a:r>
            <a:r>
              <a:rPr sz="1000" b="1" spc="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são</a:t>
            </a:r>
            <a:r>
              <a:rPr sz="1000" spc="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curadas</a:t>
            </a:r>
            <a:endParaRPr sz="1000">
              <a:latin typeface="Trebuchet MS"/>
              <a:cs typeface="Trebuchet MS"/>
            </a:endParaRPr>
          </a:p>
        </p:txBody>
      </p:sp>
      <p:pic>
        <p:nvPicPr>
          <p:cNvPr id="6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6987" y="2952315"/>
            <a:ext cx="322903" cy="331660"/>
          </a:xfrm>
          <a:prstGeom prst="rect">
            <a:avLst/>
          </a:prstGeom>
        </p:spPr>
      </p:pic>
      <p:grpSp>
        <p:nvGrpSpPr>
          <p:cNvPr id="7" name="object 5"/>
          <p:cNvGrpSpPr/>
          <p:nvPr/>
        </p:nvGrpSpPr>
        <p:grpSpPr>
          <a:xfrm>
            <a:off x="3302413" y="2952312"/>
            <a:ext cx="323215" cy="332105"/>
            <a:chOff x="1415427" y="3218319"/>
            <a:chExt cx="323215" cy="332105"/>
          </a:xfrm>
        </p:grpSpPr>
        <p:sp>
          <p:nvSpPr>
            <p:cNvPr id="8" name="object 6"/>
            <p:cNvSpPr/>
            <p:nvPr/>
          </p:nvSpPr>
          <p:spPr>
            <a:xfrm>
              <a:off x="1415427" y="3218319"/>
              <a:ext cx="323215" cy="332105"/>
            </a:xfrm>
            <a:custGeom>
              <a:avLst/>
              <a:gdLst/>
              <a:ahLst/>
              <a:cxnLst/>
              <a:rect l="l" t="t" r="r" b="b"/>
              <a:pathLst>
                <a:path w="323214" h="332104">
                  <a:moveTo>
                    <a:pt x="245249" y="254012"/>
                  </a:moveTo>
                  <a:lnTo>
                    <a:pt x="77647" y="254012"/>
                  </a:lnTo>
                  <a:lnTo>
                    <a:pt x="47454" y="260124"/>
                  </a:lnTo>
                  <a:lnTo>
                    <a:pt x="22769" y="276782"/>
                  </a:lnTo>
                  <a:lnTo>
                    <a:pt x="6112" y="301466"/>
                  </a:lnTo>
                  <a:lnTo>
                    <a:pt x="0" y="331660"/>
                  </a:lnTo>
                  <a:lnTo>
                    <a:pt x="35318" y="331660"/>
                  </a:lnTo>
                  <a:lnTo>
                    <a:pt x="38651" y="315198"/>
                  </a:lnTo>
                  <a:lnTo>
                    <a:pt x="47734" y="301742"/>
                  </a:lnTo>
                  <a:lnTo>
                    <a:pt x="61191" y="292662"/>
                  </a:lnTo>
                  <a:lnTo>
                    <a:pt x="77647" y="289331"/>
                  </a:lnTo>
                  <a:lnTo>
                    <a:pt x="308608" y="289331"/>
                  </a:lnTo>
                  <a:lnTo>
                    <a:pt x="300139" y="276782"/>
                  </a:lnTo>
                  <a:lnTo>
                    <a:pt x="275450" y="260124"/>
                  </a:lnTo>
                  <a:lnTo>
                    <a:pt x="245249" y="254012"/>
                  </a:lnTo>
                  <a:close/>
                </a:path>
                <a:path w="323214" h="332104">
                  <a:moveTo>
                    <a:pt x="308608" y="289331"/>
                  </a:moveTo>
                  <a:lnTo>
                    <a:pt x="245249" y="289331"/>
                  </a:lnTo>
                  <a:lnTo>
                    <a:pt x="261718" y="292662"/>
                  </a:lnTo>
                  <a:lnTo>
                    <a:pt x="275178" y="301742"/>
                  </a:lnTo>
                  <a:lnTo>
                    <a:pt x="284259" y="315198"/>
                  </a:lnTo>
                  <a:lnTo>
                    <a:pt x="287591" y="331660"/>
                  </a:lnTo>
                  <a:lnTo>
                    <a:pt x="322910" y="331660"/>
                  </a:lnTo>
                  <a:lnTo>
                    <a:pt x="316853" y="301742"/>
                  </a:lnTo>
                  <a:lnTo>
                    <a:pt x="316797" y="301466"/>
                  </a:lnTo>
                  <a:lnTo>
                    <a:pt x="308608" y="289331"/>
                  </a:lnTo>
                  <a:close/>
                </a:path>
                <a:path w="323214" h="332104">
                  <a:moveTo>
                    <a:pt x="161455" y="0"/>
                  </a:moveTo>
                  <a:lnTo>
                    <a:pt x="114431" y="9519"/>
                  </a:lnTo>
                  <a:lnTo>
                    <a:pt x="75987" y="35463"/>
                  </a:lnTo>
                  <a:lnTo>
                    <a:pt x="50044" y="73911"/>
                  </a:lnTo>
                  <a:lnTo>
                    <a:pt x="40525" y="120942"/>
                  </a:lnTo>
                  <a:lnTo>
                    <a:pt x="50044" y="167973"/>
                  </a:lnTo>
                  <a:lnTo>
                    <a:pt x="75987" y="206421"/>
                  </a:lnTo>
                  <a:lnTo>
                    <a:pt x="114431" y="232364"/>
                  </a:lnTo>
                  <a:lnTo>
                    <a:pt x="161455" y="241884"/>
                  </a:lnTo>
                  <a:lnTo>
                    <a:pt x="208484" y="232364"/>
                  </a:lnTo>
                  <a:lnTo>
                    <a:pt x="246713" y="206565"/>
                  </a:lnTo>
                  <a:lnTo>
                    <a:pt x="161455" y="206565"/>
                  </a:lnTo>
                  <a:lnTo>
                    <a:pt x="128163" y="199826"/>
                  </a:lnTo>
                  <a:lnTo>
                    <a:pt x="100947" y="181460"/>
                  </a:lnTo>
                  <a:lnTo>
                    <a:pt x="82582" y="154241"/>
                  </a:lnTo>
                  <a:lnTo>
                    <a:pt x="75844" y="120942"/>
                  </a:lnTo>
                  <a:lnTo>
                    <a:pt x="82582" y="87650"/>
                  </a:lnTo>
                  <a:lnTo>
                    <a:pt x="100947" y="60434"/>
                  </a:lnTo>
                  <a:lnTo>
                    <a:pt x="128163" y="42069"/>
                  </a:lnTo>
                  <a:lnTo>
                    <a:pt x="161455" y="35331"/>
                  </a:lnTo>
                  <a:lnTo>
                    <a:pt x="246732" y="35331"/>
                  </a:lnTo>
                  <a:lnTo>
                    <a:pt x="208484" y="9519"/>
                  </a:lnTo>
                  <a:lnTo>
                    <a:pt x="161455" y="0"/>
                  </a:lnTo>
                  <a:close/>
                </a:path>
                <a:path w="323214" h="332104">
                  <a:moveTo>
                    <a:pt x="246732" y="35331"/>
                  </a:moveTo>
                  <a:lnTo>
                    <a:pt x="161455" y="35331"/>
                  </a:lnTo>
                  <a:lnTo>
                    <a:pt x="194746" y="42069"/>
                  </a:lnTo>
                  <a:lnTo>
                    <a:pt x="221962" y="60434"/>
                  </a:lnTo>
                  <a:lnTo>
                    <a:pt x="240327" y="87650"/>
                  </a:lnTo>
                  <a:lnTo>
                    <a:pt x="247065" y="120942"/>
                  </a:lnTo>
                  <a:lnTo>
                    <a:pt x="240327" y="154241"/>
                  </a:lnTo>
                  <a:lnTo>
                    <a:pt x="221962" y="181460"/>
                  </a:lnTo>
                  <a:lnTo>
                    <a:pt x="194746" y="199826"/>
                  </a:lnTo>
                  <a:lnTo>
                    <a:pt x="161455" y="206565"/>
                  </a:lnTo>
                  <a:lnTo>
                    <a:pt x="246713" y="206565"/>
                  </a:lnTo>
                  <a:lnTo>
                    <a:pt x="246927" y="206421"/>
                  </a:lnTo>
                  <a:lnTo>
                    <a:pt x="272867" y="167973"/>
                  </a:lnTo>
                  <a:lnTo>
                    <a:pt x="282384" y="120942"/>
                  </a:lnTo>
                  <a:lnTo>
                    <a:pt x="272867" y="73911"/>
                  </a:lnTo>
                  <a:lnTo>
                    <a:pt x="246927" y="35463"/>
                  </a:lnTo>
                  <a:lnTo>
                    <a:pt x="246732" y="35331"/>
                  </a:lnTo>
                  <a:close/>
                </a:path>
              </a:pathLst>
            </a:custGeom>
            <a:solidFill>
              <a:srgbClr val="4140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/>
            <p:cNvSpPr/>
            <p:nvPr/>
          </p:nvSpPr>
          <p:spPr>
            <a:xfrm>
              <a:off x="1576882" y="3218319"/>
              <a:ext cx="161925" cy="332105"/>
            </a:xfrm>
            <a:custGeom>
              <a:avLst/>
              <a:gdLst/>
              <a:ahLst/>
              <a:cxnLst/>
              <a:rect l="l" t="t" r="r" b="b"/>
              <a:pathLst>
                <a:path w="161925" h="332104">
                  <a:moveTo>
                    <a:pt x="0" y="0"/>
                  </a:moveTo>
                  <a:lnTo>
                    <a:pt x="0" y="35331"/>
                  </a:lnTo>
                  <a:lnTo>
                    <a:pt x="33291" y="42069"/>
                  </a:lnTo>
                  <a:lnTo>
                    <a:pt x="60507" y="60434"/>
                  </a:lnTo>
                  <a:lnTo>
                    <a:pt x="78872" y="87650"/>
                  </a:lnTo>
                  <a:lnTo>
                    <a:pt x="85610" y="120942"/>
                  </a:lnTo>
                  <a:lnTo>
                    <a:pt x="78872" y="154241"/>
                  </a:lnTo>
                  <a:lnTo>
                    <a:pt x="60507" y="181460"/>
                  </a:lnTo>
                  <a:lnTo>
                    <a:pt x="33291" y="199826"/>
                  </a:lnTo>
                  <a:lnTo>
                    <a:pt x="0" y="206565"/>
                  </a:lnTo>
                  <a:lnTo>
                    <a:pt x="0" y="241884"/>
                  </a:lnTo>
                  <a:lnTo>
                    <a:pt x="47029" y="232364"/>
                  </a:lnTo>
                  <a:lnTo>
                    <a:pt x="85472" y="206421"/>
                  </a:lnTo>
                  <a:lnTo>
                    <a:pt x="111412" y="167973"/>
                  </a:lnTo>
                  <a:lnTo>
                    <a:pt x="120929" y="120942"/>
                  </a:lnTo>
                  <a:lnTo>
                    <a:pt x="111412" y="73911"/>
                  </a:lnTo>
                  <a:lnTo>
                    <a:pt x="85472" y="35463"/>
                  </a:lnTo>
                  <a:lnTo>
                    <a:pt x="47029" y="9519"/>
                  </a:lnTo>
                  <a:lnTo>
                    <a:pt x="0" y="0"/>
                  </a:lnTo>
                  <a:close/>
                </a:path>
                <a:path w="161925" h="332104">
                  <a:moveTo>
                    <a:pt x="83794" y="254012"/>
                  </a:moveTo>
                  <a:lnTo>
                    <a:pt x="0" y="254012"/>
                  </a:lnTo>
                  <a:lnTo>
                    <a:pt x="0" y="289331"/>
                  </a:lnTo>
                  <a:lnTo>
                    <a:pt x="83794" y="289331"/>
                  </a:lnTo>
                  <a:lnTo>
                    <a:pt x="100261" y="292664"/>
                  </a:lnTo>
                  <a:lnTo>
                    <a:pt x="113717" y="301747"/>
                  </a:lnTo>
                  <a:lnTo>
                    <a:pt x="122794" y="315204"/>
                  </a:lnTo>
                  <a:lnTo>
                    <a:pt x="126123" y="331660"/>
                  </a:lnTo>
                  <a:lnTo>
                    <a:pt x="161442" y="331660"/>
                  </a:lnTo>
                  <a:lnTo>
                    <a:pt x="155388" y="301747"/>
                  </a:lnTo>
                  <a:lnTo>
                    <a:pt x="155332" y="301466"/>
                  </a:lnTo>
                  <a:lnTo>
                    <a:pt x="138677" y="276782"/>
                  </a:lnTo>
                  <a:lnTo>
                    <a:pt x="113993" y="260124"/>
                  </a:lnTo>
                  <a:lnTo>
                    <a:pt x="83794" y="254012"/>
                  </a:lnTo>
                  <a:close/>
                </a:path>
              </a:pathLst>
            </a:custGeom>
            <a:solidFill>
              <a:srgbClr val="E32B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/>
            <p:cNvSpPr/>
            <p:nvPr/>
          </p:nvSpPr>
          <p:spPr>
            <a:xfrm>
              <a:off x="1415440" y="3218319"/>
              <a:ext cx="161925" cy="332105"/>
            </a:xfrm>
            <a:custGeom>
              <a:avLst/>
              <a:gdLst/>
              <a:ahLst/>
              <a:cxnLst/>
              <a:rect l="l" t="t" r="r" b="b"/>
              <a:pathLst>
                <a:path w="161925" h="332104">
                  <a:moveTo>
                    <a:pt x="161442" y="0"/>
                  </a:moveTo>
                  <a:lnTo>
                    <a:pt x="114413" y="9519"/>
                  </a:lnTo>
                  <a:lnTo>
                    <a:pt x="75969" y="35463"/>
                  </a:lnTo>
                  <a:lnTo>
                    <a:pt x="50030" y="73911"/>
                  </a:lnTo>
                  <a:lnTo>
                    <a:pt x="40512" y="120942"/>
                  </a:lnTo>
                  <a:lnTo>
                    <a:pt x="50030" y="167973"/>
                  </a:lnTo>
                  <a:lnTo>
                    <a:pt x="75969" y="206421"/>
                  </a:lnTo>
                  <a:lnTo>
                    <a:pt x="114413" y="232364"/>
                  </a:lnTo>
                  <a:lnTo>
                    <a:pt x="161442" y="241884"/>
                  </a:lnTo>
                  <a:lnTo>
                    <a:pt x="161442" y="206565"/>
                  </a:lnTo>
                  <a:lnTo>
                    <a:pt x="128150" y="199826"/>
                  </a:lnTo>
                  <a:lnTo>
                    <a:pt x="100934" y="181460"/>
                  </a:lnTo>
                  <a:lnTo>
                    <a:pt x="82570" y="154241"/>
                  </a:lnTo>
                  <a:lnTo>
                    <a:pt x="75831" y="120942"/>
                  </a:lnTo>
                  <a:lnTo>
                    <a:pt x="82570" y="87650"/>
                  </a:lnTo>
                  <a:lnTo>
                    <a:pt x="100934" y="60434"/>
                  </a:lnTo>
                  <a:lnTo>
                    <a:pt x="128150" y="42069"/>
                  </a:lnTo>
                  <a:lnTo>
                    <a:pt x="161442" y="35331"/>
                  </a:lnTo>
                  <a:lnTo>
                    <a:pt x="161442" y="0"/>
                  </a:lnTo>
                  <a:close/>
                </a:path>
                <a:path w="161925" h="332104">
                  <a:moveTo>
                    <a:pt x="161442" y="254012"/>
                  </a:moveTo>
                  <a:lnTo>
                    <a:pt x="77635" y="254012"/>
                  </a:lnTo>
                  <a:lnTo>
                    <a:pt x="47448" y="260124"/>
                  </a:lnTo>
                  <a:lnTo>
                    <a:pt x="22767" y="276782"/>
                  </a:lnTo>
                  <a:lnTo>
                    <a:pt x="6111" y="301466"/>
                  </a:lnTo>
                  <a:lnTo>
                    <a:pt x="0" y="331660"/>
                  </a:lnTo>
                  <a:lnTo>
                    <a:pt x="35306" y="331660"/>
                  </a:lnTo>
                  <a:lnTo>
                    <a:pt x="38637" y="315204"/>
                  </a:lnTo>
                  <a:lnTo>
                    <a:pt x="47717" y="301747"/>
                  </a:lnTo>
                  <a:lnTo>
                    <a:pt x="61173" y="292664"/>
                  </a:lnTo>
                  <a:lnTo>
                    <a:pt x="77635" y="289331"/>
                  </a:lnTo>
                  <a:lnTo>
                    <a:pt x="161442" y="289331"/>
                  </a:lnTo>
                  <a:lnTo>
                    <a:pt x="161442" y="254012"/>
                  </a:lnTo>
                  <a:close/>
                </a:path>
              </a:pathLst>
            </a:custGeom>
            <a:solidFill>
              <a:srgbClr val="638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77851" y="2952315"/>
            <a:ext cx="322903" cy="331660"/>
          </a:xfrm>
          <a:prstGeom prst="rect">
            <a:avLst/>
          </a:prstGeom>
        </p:spPr>
      </p:pic>
      <p:pic>
        <p:nvPicPr>
          <p:cNvPr id="12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53285" y="2952315"/>
            <a:ext cx="322905" cy="331660"/>
          </a:xfrm>
          <a:prstGeom prst="rect">
            <a:avLst/>
          </a:prstGeom>
        </p:spPr>
      </p:pic>
      <p:pic>
        <p:nvPicPr>
          <p:cNvPr id="13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14368" y="2952315"/>
            <a:ext cx="322903" cy="331660"/>
          </a:xfrm>
          <a:prstGeom prst="rect">
            <a:avLst/>
          </a:prstGeom>
        </p:spPr>
      </p:pic>
      <p:pic>
        <p:nvPicPr>
          <p:cNvPr id="14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64703" y="2952315"/>
            <a:ext cx="322903" cy="331660"/>
          </a:xfrm>
          <a:prstGeom prst="rect">
            <a:avLst/>
          </a:prstGeom>
        </p:spPr>
      </p:pic>
      <p:pic>
        <p:nvPicPr>
          <p:cNvPr id="15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40134" y="2952315"/>
            <a:ext cx="322905" cy="331660"/>
          </a:xfrm>
          <a:prstGeom prst="rect">
            <a:avLst/>
          </a:prstGeom>
        </p:spPr>
      </p:pic>
      <p:pic>
        <p:nvPicPr>
          <p:cNvPr id="16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15567" y="2952315"/>
            <a:ext cx="322903" cy="331660"/>
          </a:xfrm>
          <a:prstGeom prst="rect">
            <a:avLst/>
          </a:prstGeom>
        </p:spPr>
      </p:pic>
      <p:pic>
        <p:nvPicPr>
          <p:cNvPr id="17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91002" y="2952315"/>
            <a:ext cx="322903" cy="331660"/>
          </a:xfrm>
          <a:prstGeom prst="rect">
            <a:avLst/>
          </a:prstGeom>
        </p:spPr>
      </p:pic>
      <p:pic>
        <p:nvPicPr>
          <p:cNvPr id="18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52083" y="2952315"/>
            <a:ext cx="322905" cy="331660"/>
          </a:xfrm>
          <a:prstGeom prst="rect">
            <a:avLst/>
          </a:prstGeom>
        </p:spPr>
      </p:pic>
      <p:sp>
        <p:nvSpPr>
          <p:cNvPr id="19" name="object 17"/>
          <p:cNvSpPr txBox="1"/>
          <p:nvPr/>
        </p:nvSpPr>
        <p:spPr>
          <a:xfrm>
            <a:off x="3430268" y="2646915"/>
            <a:ext cx="22459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FFC628"/>
                </a:solidFill>
                <a:latin typeface="Trebuchet MS"/>
                <a:cs typeface="Trebuchet MS"/>
              </a:rPr>
              <a:t>PAÍSES</a:t>
            </a:r>
            <a:r>
              <a:rPr sz="1100" b="1" spc="40" dirty="0">
                <a:solidFill>
                  <a:srgbClr val="FFC628"/>
                </a:solidFill>
                <a:latin typeface="Trebuchet MS"/>
                <a:cs typeface="Trebuchet MS"/>
              </a:rPr>
              <a:t> </a:t>
            </a:r>
            <a:r>
              <a:rPr sz="1100" b="1" spc="50" dirty="0">
                <a:solidFill>
                  <a:srgbClr val="FFC628"/>
                </a:solidFill>
                <a:latin typeface="Trebuchet MS"/>
                <a:cs typeface="Trebuchet MS"/>
              </a:rPr>
              <a:t>DE</a:t>
            </a:r>
            <a:r>
              <a:rPr sz="1100" b="1" spc="45" dirty="0">
                <a:solidFill>
                  <a:srgbClr val="FFC628"/>
                </a:solidFill>
                <a:latin typeface="Trebuchet MS"/>
                <a:cs typeface="Trebuchet MS"/>
              </a:rPr>
              <a:t> </a:t>
            </a:r>
            <a:r>
              <a:rPr sz="1100" b="1" dirty="0">
                <a:solidFill>
                  <a:srgbClr val="FFC628"/>
                </a:solidFill>
                <a:latin typeface="Trebuchet MS"/>
                <a:cs typeface="Trebuchet MS"/>
              </a:rPr>
              <a:t>BAIXA</a:t>
            </a:r>
            <a:r>
              <a:rPr sz="1100" b="1" spc="-5" dirty="0">
                <a:solidFill>
                  <a:srgbClr val="FFC628"/>
                </a:solidFill>
                <a:latin typeface="Trebuchet MS"/>
                <a:cs typeface="Trebuchet MS"/>
              </a:rPr>
              <a:t> </a:t>
            </a:r>
            <a:r>
              <a:rPr sz="1100" b="1" dirty="0">
                <a:solidFill>
                  <a:srgbClr val="FFC628"/>
                </a:solidFill>
                <a:latin typeface="Trebuchet MS"/>
                <a:cs typeface="Trebuchet MS"/>
              </a:rPr>
              <a:t>E</a:t>
            </a:r>
            <a:r>
              <a:rPr sz="1100" b="1" spc="45" dirty="0">
                <a:solidFill>
                  <a:srgbClr val="FFC628"/>
                </a:solidFill>
                <a:latin typeface="Trebuchet MS"/>
                <a:cs typeface="Trebuchet MS"/>
              </a:rPr>
              <a:t> </a:t>
            </a:r>
            <a:r>
              <a:rPr sz="1100" b="1" spc="55" dirty="0">
                <a:solidFill>
                  <a:srgbClr val="FFC628"/>
                </a:solidFill>
                <a:latin typeface="Trebuchet MS"/>
                <a:cs typeface="Trebuchet MS"/>
              </a:rPr>
              <a:t>MÉDIA</a:t>
            </a:r>
            <a:r>
              <a:rPr sz="1100" b="1" spc="-5" dirty="0">
                <a:solidFill>
                  <a:srgbClr val="FFC628"/>
                </a:solidFill>
                <a:latin typeface="Trebuchet MS"/>
                <a:cs typeface="Trebuchet MS"/>
              </a:rPr>
              <a:t> </a:t>
            </a:r>
            <a:r>
              <a:rPr sz="1100" b="1" spc="30" dirty="0">
                <a:solidFill>
                  <a:srgbClr val="FFC628"/>
                </a:solidFill>
                <a:latin typeface="Trebuchet MS"/>
                <a:cs typeface="Trebuchet MS"/>
              </a:rPr>
              <a:t>RENDA</a:t>
            </a:r>
            <a:endParaRPr sz="1100" dirty="0">
              <a:latin typeface="Trebuchet MS"/>
              <a:cs typeface="Trebuchet MS"/>
            </a:endParaRPr>
          </a:p>
        </p:txBody>
      </p:sp>
      <p:pic>
        <p:nvPicPr>
          <p:cNvPr id="20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26987" y="2116824"/>
            <a:ext cx="322903" cy="331661"/>
          </a:xfrm>
          <a:prstGeom prst="rect">
            <a:avLst/>
          </a:prstGeom>
        </p:spPr>
      </p:pic>
      <p:pic>
        <p:nvPicPr>
          <p:cNvPr id="21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02418" y="2116824"/>
            <a:ext cx="322905" cy="331661"/>
          </a:xfrm>
          <a:prstGeom prst="rect">
            <a:avLst/>
          </a:prstGeom>
        </p:spPr>
      </p:pic>
      <p:pic>
        <p:nvPicPr>
          <p:cNvPr id="22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177851" y="2116824"/>
            <a:ext cx="322903" cy="331661"/>
          </a:xfrm>
          <a:prstGeom prst="rect">
            <a:avLst/>
          </a:prstGeom>
        </p:spPr>
      </p:pic>
      <p:pic>
        <p:nvPicPr>
          <p:cNvPr id="23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53285" y="2116824"/>
            <a:ext cx="322905" cy="331661"/>
          </a:xfrm>
          <a:prstGeom prst="rect">
            <a:avLst/>
          </a:prstGeom>
        </p:spPr>
      </p:pic>
      <p:pic>
        <p:nvPicPr>
          <p:cNvPr id="24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914368" y="2116824"/>
            <a:ext cx="322903" cy="331661"/>
          </a:xfrm>
          <a:prstGeom prst="rect">
            <a:avLst/>
          </a:prstGeom>
        </p:spPr>
      </p:pic>
      <p:pic>
        <p:nvPicPr>
          <p:cNvPr id="25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64703" y="2116824"/>
            <a:ext cx="322903" cy="331661"/>
          </a:xfrm>
          <a:prstGeom prst="rect">
            <a:avLst/>
          </a:prstGeom>
        </p:spPr>
      </p:pic>
      <p:pic>
        <p:nvPicPr>
          <p:cNvPr id="26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40134" y="2116824"/>
            <a:ext cx="322905" cy="331661"/>
          </a:xfrm>
          <a:prstGeom prst="rect">
            <a:avLst/>
          </a:prstGeom>
        </p:spPr>
      </p:pic>
      <p:pic>
        <p:nvPicPr>
          <p:cNvPr id="27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15567" y="2116824"/>
            <a:ext cx="322903" cy="331661"/>
          </a:xfrm>
          <a:prstGeom prst="rect">
            <a:avLst/>
          </a:prstGeom>
        </p:spPr>
      </p:pic>
      <p:pic>
        <p:nvPicPr>
          <p:cNvPr id="28" name="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91002" y="2116824"/>
            <a:ext cx="322903" cy="331661"/>
          </a:xfrm>
          <a:prstGeom prst="rect">
            <a:avLst/>
          </a:prstGeom>
        </p:spPr>
      </p:pic>
      <p:pic>
        <p:nvPicPr>
          <p:cNvPr id="29" name="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52083" y="2116824"/>
            <a:ext cx="322905" cy="331661"/>
          </a:xfrm>
          <a:prstGeom prst="rect">
            <a:avLst/>
          </a:prstGeom>
        </p:spPr>
      </p:pic>
      <p:sp>
        <p:nvSpPr>
          <p:cNvPr id="30" name="object 28"/>
          <p:cNvSpPr txBox="1"/>
          <p:nvPr/>
        </p:nvSpPr>
        <p:spPr>
          <a:xfrm>
            <a:off x="4622985" y="4781811"/>
            <a:ext cx="2052320" cy="640715"/>
          </a:xfrm>
          <a:prstGeom prst="rect">
            <a:avLst/>
          </a:prstGeom>
          <a:solidFill>
            <a:srgbClr val="FFC628"/>
          </a:solidFill>
        </p:spPr>
        <p:txBody>
          <a:bodyPr vert="horz" wrap="square" lIns="0" tIns="100330" rIns="0" bIns="0" rtlCol="0">
            <a:spAutoFit/>
          </a:bodyPr>
          <a:lstStyle/>
          <a:p>
            <a:pPr marL="130175" marR="122555" indent="247015">
              <a:lnSpc>
                <a:spcPct val="100000"/>
              </a:lnSpc>
              <a:spcBef>
                <a:spcPts val="790"/>
              </a:spcBef>
            </a:pPr>
            <a:r>
              <a:rPr sz="1000" spc="70" dirty="0">
                <a:solidFill>
                  <a:srgbClr val="231F20"/>
                </a:solidFill>
                <a:latin typeface="Trebuchet MS"/>
                <a:cs typeface="Trebuchet MS"/>
              </a:rPr>
              <a:t>O</a:t>
            </a:r>
            <a:r>
              <a:rPr sz="10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câncer</a:t>
            </a:r>
            <a:r>
              <a:rPr sz="10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é a </a:t>
            </a:r>
            <a:r>
              <a:rPr sz="1000" b="1" spc="40" dirty="0">
                <a:solidFill>
                  <a:srgbClr val="231F20"/>
                </a:solidFill>
                <a:latin typeface="Trebuchet MS"/>
                <a:cs typeface="Trebuchet MS"/>
              </a:rPr>
              <a:t>segunda </a:t>
            </a:r>
            <a:r>
              <a:rPr sz="1000" b="1" dirty="0">
                <a:solidFill>
                  <a:srgbClr val="231F20"/>
                </a:solidFill>
                <a:latin typeface="Trebuchet MS"/>
                <a:cs typeface="Trebuchet MS"/>
              </a:rPr>
              <a:t>maior</a:t>
            </a:r>
            <a:r>
              <a:rPr sz="1000" b="1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231F20"/>
                </a:solidFill>
                <a:latin typeface="Trebuchet MS"/>
                <a:cs typeface="Trebuchet MS"/>
              </a:rPr>
              <a:t>causa</a:t>
            </a:r>
            <a:r>
              <a:rPr sz="1000" b="1" spc="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000" spc="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hospitalização</a:t>
            </a:r>
            <a:endParaRPr sz="1000">
              <a:latin typeface="Trebuchet MS"/>
              <a:cs typeface="Trebuchet MS"/>
            </a:endParaRPr>
          </a:p>
          <a:p>
            <a:pPr marL="226060">
              <a:lnSpc>
                <a:spcPct val="100000"/>
              </a:lnSpc>
            </a:pP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0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crianças</a:t>
            </a:r>
            <a:r>
              <a:rPr sz="10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0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adolescentes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1" name="object 29"/>
          <p:cNvSpPr txBox="1"/>
          <p:nvPr/>
        </p:nvSpPr>
        <p:spPr>
          <a:xfrm>
            <a:off x="2431485" y="4781811"/>
            <a:ext cx="2047875" cy="640715"/>
          </a:xfrm>
          <a:prstGeom prst="rect">
            <a:avLst/>
          </a:prstGeom>
          <a:solidFill>
            <a:srgbClr val="FFC628"/>
          </a:solidFill>
        </p:spPr>
        <p:txBody>
          <a:bodyPr vert="horz" wrap="square" lIns="0" tIns="100330" rIns="0" bIns="0" rtlCol="0">
            <a:spAutoFit/>
          </a:bodyPr>
          <a:lstStyle/>
          <a:p>
            <a:pPr marL="134620" marR="127000" algn="ctr">
              <a:lnSpc>
                <a:spcPct val="100000"/>
              </a:lnSpc>
              <a:spcBef>
                <a:spcPts val="790"/>
              </a:spcBef>
            </a:pPr>
            <a:r>
              <a:rPr sz="1000" spc="70" dirty="0">
                <a:solidFill>
                  <a:srgbClr val="231F20"/>
                </a:solidFill>
                <a:latin typeface="Trebuchet MS"/>
                <a:cs typeface="Trebuchet MS"/>
              </a:rPr>
              <a:t>O</a:t>
            </a:r>
            <a:r>
              <a:rPr sz="10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câncer</a:t>
            </a: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é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a</a:t>
            </a:r>
            <a:r>
              <a:rPr sz="10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231F20"/>
                </a:solidFill>
                <a:latin typeface="Trebuchet MS"/>
                <a:cs typeface="Trebuchet MS"/>
              </a:rPr>
              <a:t>primeira</a:t>
            </a:r>
            <a:r>
              <a:rPr sz="1000" b="1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Trebuchet MS"/>
                <a:cs typeface="Trebuchet MS"/>
              </a:rPr>
              <a:t>causa</a:t>
            </a:r>
            <a:r>
              <a:rPr sz="1000" b="1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0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Trebuchet MS"/>
                <a:cs typeface="Trebuchet MS"/>
              </a:rPr>
              <a:t>morte,</a:t>
            </a:r>
            <a:r>
              <a:rPr sz="10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por</a:t>
            </a:r>
            <a:r>
              <a:rPr sz="10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doença,</a:t>
            </a:r>
            <a:r>
              <a:rPr sz="10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na</a:t>
            </a:r>
            <a:r>
              <a:rPr sz="10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Trebuchet MS"/>
                <a:cs typeface="Trebuchet MS"/>
              </a:rPr>
              <a:t>faixa </a:t>
            </a:r>
            <a:r>
              <a:rPr sz="1000" spc="-25" dirty="0">
                <a:solidFill>
                  <a:srgbClr val="231F20"/>
                </a:solidFill>
                <a:latin typeface="Trebuchet MS"/>
                <a:cs typeface="Trebuchet MS"/>
              </a:rPr>
              <a:t>etária</a:t>
            </a:r>
            <a:r>
              <a:rPr sz="10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0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spc="-100" dirty="0">
                <a:solidFill>
                  <a:srgbClr val="231F20"/>
                </a:solidFill>
                <a:latin typeface="Trebuchet MS"/>
                <a:cs typeface="Trebuchet MS"/>
              </a:rPr>
              <a:t>1</a:t>
            </a:r>
            <a:r>
              <a:rPr sz="1000" b="1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231F20"/>
                </a:solidFill>
                <a:latin typeface="Trebuchet MS"/>
                <a:cs typeface="Trebuchet MS"/>
              </a:rPr>
              <a:t>a</a:t>
            </a:r>
            <a:r>
              <a:rPr sz="1000" b="1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spc="-50" dirty="0">
                <a:solidFill>
                  <a:srgbClr val="231F20"/>
                </a:solidFill>
                <a:latin typeface="Trebuchet MS"/>
                <a:cs typeface="Trebuchet MS"/>
              </a:rPr>
              <a:t>19</a:t>
            </a:r>
            <a:r>
              <a:rPr sz="1000" b="1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spc="-20" dirty="0">
                <a:solidFill>
                  <a:srgbClr val="231F20"/>
                </a:solidFill>
                <a:latin typeface="Trebuchet MS"/>
                <a:cs typeface="Trebuchet MS"/>
              </a:rPr>
              <a:t>anos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2" name="object 30"/>
          <p:cNvSpPr txBox="1"/>
          <p:nvPr/>
        </p:nvSpPr>
        <p:spPr>
          <a:xfrm>
            <a:off x="2426990" y="4194563"/>
            <a:ext cx="4248150" cy="488315"/>
          </a:xfrm>
          <a:prstGeom prst="rect">
            <a:avLst/>
          </a:prstGeom>
          <a:solidFill>
            <a:srgbClr val="FFC628"/>
          </a:solidFill>
        </p:spPr>
        <p:txBody>
          <a:bodyPr vert="horz" wrap="square" lIns="0" tIns="100330" rIns="0" bIns="0" rtlCol="0">
            <a:spAutoFit/>
          </a:bodyPr>
          <a:lstStyle/>
          <a:p>
            <a:pPr marL="990600" marR="444500" indent="-535940">
              <a:lnSpc>
                <a:spcPct val="100000"/>
              </a:lnSpc>
              <a:spcBef>
                <a:spcPts val="790"/>
              </a:spcBef>
            </a:pP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Atualmente,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no</a:t>
            </a:r>
            <a:r>
              <a:rPr sz="10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Trebuchet MS"/>
                <a:cs typeface="Trebuchet MS"/>
              </a:rPr>
              <a:t>Brasil,</a:t>
            </a:r>
            <a:r>
              <a:rPr sz="10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a</a:t>
            </a:r>
            <a:r>
              <a:rPr sz="10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chance</a:t>
            </a:r>
            <a:r>
              <a:rPr sz="10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média</a:t>
            </a:r>
            <a:r>
              <a:rPr sz="10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cura</a:t>
            </a:r>
            <a:r>
              <a:rPr sz="10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55" dirty="0">
                <a:solidFill>
                  <a:srgbClr val="231F20"/>
                </a:solidFill>
                <a:latin typeface="Trebuchet MS"/>
                <a:cs typeface="Trebuchet MS"/>
              </a:rPr>
              <a:t>do</a:t>
            </a:r>
            <a:r>
              <a:rPr sz="10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câncer </a:t>
            </a:r>
            <a:r>
              <a:rPr sz="1000" spc="60" dirty="0">
                <a:solidFill>
                  <a:srgbClr val="231F20"/>
                </a:solidFill>
                <a:latin typeface="Trebuchet MS"/>
                <a:cs typeface="Trebuchet MS"/>
              </a:rPr>
              <a:t>em</a:t>
            </a:r>
            <a:r>
              <a:rPr sz="10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spc="20" dirty="0">
                <a:solidFill>
                  <a:srgbClr val="231F20"/>
                </a:solidFill>
                <a:latin typeface="Trebuchet MS"/>
                <a:cs typeface="Trebuchet MS"/>
              </a:rPr>
              <a:t>crianças</a:t>
            </a:r>
            <a:r>
              <a:rPr sz="1000" b="1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spc="20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000" b="1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spc="20" dirty="0">
                <a:solidFill>
                  <a:srgbClr val="231F20"/>
                </a:solidFill>
                <a:latin typeface="Trebuchet MS"/>
                <a:cs typeface="Trebuchet MS"/>
              </a:rPr>
              <a:t>adolescentes</a:t>
            </a:r>
            <a:r>
              <a:rPr sz="1000" b="1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spc="20" dirty="0">
                <a:solidFill>
                  <a:srgbClr val="231F20"/>
                </a:solidFill>
                <a:latin typeface="Trebuchet MS"/>
                <a:cs typeface="Trebuchet MS"/>
              </a:rPr>
              <a:t>é</a:t>
            </a:r>
            <a:r>
              <a:rPr sz="1000" b="1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spc="2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000" b="1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spc="-25" dirty="0">
                <a:solidFill>
                  <a:srgbClr val="231F20"/>
                </a:solidFill>
                <a:latin typeface="Trebuchet MS"/>
                <a:cs typeface="Trebuchet MS"/>
              </a:rPr>
              <a:t>64%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3" name="Retângulo 32"/>
          <p:cNvSpPr/>
          <p:nvPr/>
        </p:nvSpPr>
        <p:spPr>
          <a:xfrm>
            <a:off x="3640037" y="1864421"/>
            <a:ext cx="17309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lang="pt-BR" sz="1100" b="1" dirty="0" smtClean="0">
                <a:solidFill>
                  <a:srgbClr val="FFC628"/>
                </a:solidFill>
                <a:latin typeface="Trebuchet MS"/>
                <a:cs typeface="Trebuchet MS"/>
              </a:rPr>
              <a:t>PAÍSES</a:t>
            </a:r>
            <a:r>
              <a:rPr lang="pt-BR" sz="1100" b="1" spc="40" dirty="0" smtClean="0">
                <a:solidFill>
                  <a:srgbClr val="FFC628"/>
                </a:solidFill>
                <a:latin typeface="Trebuchet MS"/>
                <a:cs typeface="Trebuchet MS"/>
              </a:rPr>
              <a:t> </a:t>
            </a:r>
            <a:r>
              <a:rPr lang="pt-BR" sz="1100" b="1" spc="50" dirty="0" smtClean="0">
                <a:solidFill>
                  <a:srgbClr val="FFC628"/>
                </a:solidFill>
                <a:latin typeface="Trebuchet MS"/>
                <a:cs typeface="Trebuchet MS"/>
              </a:rPr>
              <a:t>DE</a:t>
            </a:r>
            <a:r>
              <a:rPr lang="pt-BR" sz="1100" b="1" dirty="0" smtClean="0">
                <a:solidFill>
                  <a:srgbClr val="FFC628"/>
                </a:solidFill>
                <a:latin typeface="Trebuchet MS"/>
                <a:cs typeface="Trebuchet MS"/>
              </a:rPr>
              <a:t> </a:t>
            </a:r>
            <a:r>
              <a:rPr lang="pt-BR" sz="1100" b="1" spc="-30" dirty="0" smtClean="0">
                <a:solidFill>
                  <a:srgbClr val="FFC628"/>
                </a:solidFill>
                <a:latin typeface="Trebuchet MS"/>
                <a:cs typeface="Trebuchet MS"/>
              </a:rPr>
              <a:t>ALTA</a:t>
            </a:r>
            <a:r>
              <a:rPr lang="pt-BR" sz="1100" b="1" spc="-5" dirty="0" smtClean="0">
                <a:solidFill>
                  <a:srgbClr val="FFC628"/>
                </a:solidFill>
                <a:latin typeface="Trebuchet MS"/>
                <a:cs typeface="Trebuchet MS"/>
              </a:rPr>
              <a:t> </a:t>
            </a:r>
            <a:r>
              <a:rPr lang="pt-BR" sz="1100" b="1" spc="30" dirty="0" smtClean="0">
                <a:solidFill>
                  <a:srgbClr val="FFC628"/>
                </a:solidFill>
                <a:latin typeface="Trebuchet MS"/>
                <a:cs typeface="Trebuchet MS"/>
              </a:rPr>
              <a:t>RENDA</a:t>
            </a:r>
            <a:endParaRPr lang="pt-BR" sz="1100" dirty="0">
              <a:latin typeface="Trebuchet MS"/>
              <a:cs typeface="Trebuchet MS"/>
            </a:endParaRPr>
          </a:p>
        </p:txBody>
      </p:sp>
      <p:cxnSp>
        <p:nvCxnSpPr>
          <p:cNvPr id="36" name="Google Shape;414;p42"/>
          <p:cNvCxnSpPr/>
          <p:nvPr/>
        </p:nvCxnSpPr>
        <p:spPr>
          <a:xfrm>
            <a:off x="2588438" y="714574"/>
            <a:ext cx="3417505" cy="2666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37" name="Google Shape;414;p42"/>
          <p:cNvCxnSpPr/>
          <p:nvPr/>
        </p:nvCxnSpPr>
        <p:spPr>
          <a:xfrm>
            <a:off x="2843008" y="437640"/>
            <a:ext cx="2972275" cy="11247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91310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11334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082EC881-CB37-4EC7-823B-3FA5A3BFB698}"/>
              </a:ext>
            </a:extLst>
          </p:cNvPr>
          <p:cNvSpPr txBox="1"/>
          <p:nvPr/>
        </p:nvSpPr>
        <p:spPr>
          <a:xfrm>
            <a:off x="898413" y="1260078"/>
            <a:ext cx="699867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pt-BR" dirty="0"/>
              <a:t>A  incidência do  câncer infantojuvenil  é  estável.</a:t>
            </a:r>
          </a:p>
          <a:p>
            <a:pPr marL="171450" indent="-171450">
              <a:buFontTx/>
              <a:buChar char="-"/>
            </a:pPr>
            <a:r>
              <a:rPr lang="pt-BR" dirty="0"/>
              <a:t>O  câncer infantojuvenil é  diferente do  adulto e  deve  ser  estudado separadamente.</a:t>
            </a:r>
          </a:p>
          <a:p>
            <a:pPr marL="171450" indent="-171450">
              <a:buFontTx/>
              <a:buChar char="-"/>
            </a:pPr>
            <a:r>
              <a:rPr lang="pt-BR" dirty="0"/>
              <a:t>A idade padronizada  para  tratamento nos  centros de  referências  é  de 0 a 19   anos.</a:t>
            </a:r>
          </a:p>
          <a:p>
            <a:pPr marL="171450" indent="-171450">
              <a:buFontTx/>
              <a:buChar char="-"/>
            </a:pPr>
            <a:r>
              <a:rPr lang="pt-BR" dirty="0"/>
              <a:t>Estima-se   que  um  grande  número de pacientes não cheguem aos centros de  tratamento.</a:t>
            </a:r>
          </a:p>
          <a:p>
            <a:pPr marL="171450" indent="-171450">
              <a:buFontTx/>
              <a:buChar char="-"/>
            </a:pPr>
            <a:r>
              <a:rPr lang="pt-BR" dirty="0"/>
              <a:t>O câncer nesta idade é  curável -  Países  desenvolvidos  acima de </a:t>
            </a:r>
            <a:r>
              <a:rPr lang="pt-BR" dirty="0" smtClean="0"/>
              <a:t>84%.</a:t>
            </a:r>
            <a:endParaRPr lang="pt-BR" dirty="0"/>
          </a:p>
          <a:p>
            <a:r>
              <a:rPr lang="pt-BR" dirty="0"/>
              <a:t>                                                               Brasil – entre </a:t>
            </a:r>
            <a:r>
              <a:rPr lang="pt-BR" dirty="0" smtClean="0"/>
              <a:t>64 </a:t>
            </a:r>
            <a:r>
              <a:rPr lang="pt-BR" dirty="0"/>
              <a:t>a 70%</a:t>
            </a:r>
          </a:p>
          <a:p>
            <a:pPr marL="171450" indent="-171450">
              <a:buFontTx/>
              <a:buChar char="-"/>
            </a:pPr>
            <a:r>
              <a:rPr lang="pt-BR" dirty="0"/>
              <a:t>O  tratamento é   multidisciplinar.</a:t>
            </a:r>
          </a:p>
          <a:p>
            <a:pPr marL="171450" indent="-171450">
              <a:buFontTx/>
              <a:buChar char="-"/>
            </a:pPr>
            <a:r>
              <a:rPr lang="pt-BR" dirty="0"/>
              <a:t>Melhora dos índices de  cura  depende do diagnóstico precoce e melhoria das condições de  tratamento.</a:t>
            </a:r>
          </a:p>
          <a:p>
            <a:pPr marL="171450" indent="-171450">
              <a:buFontTx/>
              <a:buChar char="-"/>
            </a:pPr>
            <a:r>
              <a:rPr lang="pt-BR" dirty="0"/>
              <a:t>O pequeno  número  em  relação  aos  adultos, dificulta  os  estudos   com  novas  tecnologias.</a:t>
            </a:r>
          </a:p>
          <a:p>
            <a:pPr marL="171450" indent="-171450">
              <a:buFontTx/>
              <a:buChar char="-"/>
            </a:pPr>
            <a:r>
              <a:rPr lang="pt-BR" dirty="0"/>
              <a:t>Os  índices de cura tem aumentado.</a:t>
            </a:r>
          </a:p>
          <a:p>
            <a:pPr marL="171450" indent="-171450">
              <a:buFontTx/>
              <a:buChar char="-"/>
            </a:pPr>
            <a:r>
              <a:rPr lang="pt-BR" dirty="0"/>
              <a:t>O tratamento visa  a  quantidade de  vida,  não esquecendo a qualidade e vida.</a:t>
            </a:r>
          </a:p>
          <a:p>
            <a:r>
              <a:rPr lang="pt-BR" dirty="0"/>
              <a:t>                                                               </a:t>
            </a:r>
          </a:p>
        </p:txBody>
      </p:sp>
      <p:cxnSp>
        <p:nvCxnSpPr>
          <p:cNvPr id="6" name="Google Shape;414;p42"/>
          <p:cNvCxnSpPr/>
          <p:nvPr/>
        </p:nvCxnSpPr>
        <p:spPr>
          <a:xfrm>
            <a:off x="1115816" y="701587"/>
            <a:ext cx="6797979" cy="17652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07F14676-182A-4AC7-A8C6-89ACC9ADB062}"/>
              </a:ext>
            </a:extLst>
          </p:cNvPr>
          <p:cNvSpPr txBox="1">
            <a:spLocks/>
          </p:cNvSpPr>
          <p:nvPr/>
        </p:nvSpPr>
        <p:spPr>
          <a:xfrm>
            <a:off x="-490451" y="250680"/>
            <a:ext cx="9143999" cy="138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Vidaloka"/>
              <a:buNone/>
              <a:defRPr sz="6500" b="0" i="0" u="none" strike="noStrike" cap="none" spc="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1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1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1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1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1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1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1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1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pt-BR" sz="2800" b="1" kern="0" dirty="0" smtClean="0">
                <a:latin typeface="Lora" panose="020B0604020202020204" charset="0"/>
                <a:ea typeface="Calibri Light" panose="020F0302020204030204" pitchFamily="34" charset="0"/>
                <a:cs typeface="Calibri Light" panose="020F0302020204030204" pitchFamily="34" charset="0"/>
              </a:rPr>
              <a:t>                Epidemiologia Do Câncer Infantojuvenil </a:t>
            </a:r>
            <a:br>
              <a:rPr lang="pt-BR" sz="2800" b="1" kern="0" dirty="0" smtClean="0">
                <a:latin typeface="Lora" panose="020B060402020202020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pt-BR" sz="2800" b="1" kern="0" dirty="0" smtClean="0">
                <a:latin typeface="Lora" panose="020B0604020202020204" charset="0"/>
                <a:ea typeface="Calibri Light" panose="020F0302020204030204" pitchFamily="34" charset="0"/>
                <a:cs typeface="Calibri Light" panose="020F0302020204030204" pitchFamily="34" charset="0"/>
              </a:rPr>
              <a:t>              - Panorama</a:t>
            </a:r>
            <a:endParaRPr lang="pt-BR" sz="2800" kern="0" dirty="0">
              <a:latin typeface="Lora" panose="020B060402020202020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89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11906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="" xmlns:a16="http://schemas.microsoft.com/office/drawing/2014/main" id="{13C84444-3FB6-43DD-B35C-CE8A542811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27" t="30566" r="29902" b="27952"/>
          <a:stretch/>
        </p:blipFill>
        <p:spPr>
          <a:xfrm>
            <a:off x="981196" y="1909157"/>
            <a:ext cx="6923617" cy="3991412"/>
          </a:xfrm>
          <a:prstGeom prst="rect">
            <a:avLst/>
          </a:prstGeom>
        </p:spPr>
      </p:pic>
      <p:cxnSp>
        <p:nvCxnSpPr>
          <p:cNvPr id="5" name="Google Shape;414;p42"/>
          <p:cNvCxnSpPr/>
          <p:nvPr/>
        </p:nvCxnSpPr>
        <p:spPr>
          <a:xfrm>
            <a:off x="741888" y="711200"/>
            <a:ext cx="7660134" cy="17477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07F14676-182A-4AC7-A8C6-89ACC9ADB062}"/>
              </a:ext>
            </a:extLst>
          </p:cNvPr>
          <p:cNvSpPr txBox="1">
            <a:spLocks/>
          </p:cNvSpPr>
          <p:nvPr/>
        </p:nvSpPr>
        <p:spPr>
          <a:xfrm>
            <a:off x="-249382" y="211133"/>
            <a:ext cx="9651077" cy="1159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Vidaloka"/>
              <a:buNone/>
              <a:defRPr sz="12000" b="0" i="0" u="none" strike="noStrike" cap="none" spc="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R="0" lvl="1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1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1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1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1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1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1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1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1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3200" b="1" kern="0" dirty="0" smtClean="0">
                <a:solidFill>
                  <a:schemeClr val="tx1"/>
                </a:solidFill>
              </a:rPr>
              <a:t>Epidemiologia do Câncer Infantojuvenil </a:t>
            </a:r>
            <a:br>
              <a:rPr lang="pt-BR" sz="3200" b="1" kern="0" dirty="0" smtClean="0">
                <a:solidFill>
                  <a:schemeClr val="tx1"/>
                </a:solidFill>
              </a:rPr>
            </a:br>
            <a:endParaRPr lang="pt-BR" sz="32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30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ixaDeTexto 12">
            <a:extLst>
              <a:ext uri="{FF2B5EF4-FFF2-40B4-BE49-F238E27FC236}">
                <a16:creationId xmlns="" xmlns:a16="http://schemas.microsoft.com/office/drawing/2014/main" id="{A8E459A3-36D9-4EEB-9F69-E23EE06AB747}"/>
              </a:ext>
            </a:extLst>
          </p:cNvPr>
          <p:cNvSpPr txBox="1"/>
          <p:nvPr/>
        </p:nvSpPr>
        <p:spPr>
          <a:xfrm>
            <a:off x="415641" y="287139"/>
            <a:ext cx="83172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i="0" u="none" strike="noStrike" dirty="0">
                <a:effectLst/>
                <a:latin typeface="Calibri" panose="020F0502020204030204" pitchFamily="34" charset="0"/>
              </a:rPr>
              <a:t>EPIDEMIOLOGIA DO  CÂNCER  </a:t>
            </a:r>
            <a:r>
              <a:rPr lang="pt-BR" sz="3000" b="1" i="0" u="none" strike="noStrike" dirty="0" smtClean="0">
                <a:effectLst/>
                <a:latin typeface="Calibri" panose="020F0502020204030204" pitchFamily="34" charset="0"/>
              </a:rPr>
              <a:t>INFANTOJUVENIL</a:t>
            </a:r>
            <a:endParaRPr lang="pt-BR" sz="3000" b="1" dirty="0"/>
          </a:p>
          <a:p>
            <a:pPr algn="ctr"/>
            <a:endParaRPr lang="pt-BR" sz="3000" dirty="0"/>
          </a:p>
        </p:txBody>
      </p:sp>
      <p:pic>
        <p:nvPicPr>
          <p:cNvPr id="14" name="Imagem 13">
            <a:extLst>
              <a:ext uri="{FF2B5EF4-FFF2-40B4-BE49-F238E27FC236}">
                <a16:creationId xmlns="" xmlns:a16="http://schemas.microsoft.com/office/drawing/2014/main" id="{C374AB4B-8074-4819-A675-3477C3025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208" y="1045793"/>
            <a:ext cx="7735350" cy="529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68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ubtítulo 6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ubtítulo 8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Subtítulo 9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Subtítulo 11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3" name="Subtítulo 12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7F14676-182A-4AC7-A8C6-89ACC9ADB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60" y="331405"/>
            <a:ext cx="8123205" cy="920781"/>
          </a:xfrm>
        </p:spPr>
        <p:txBody>
          <a:bodyPr>
            <a:noAutofit/>
          </a:bodyPr>
          <a:lstStyle/>
          <a:p>
            <a:r>
              <a:rPr lang="pt-BR" sz="3100" b="1" dirty="0"/>
              <a:t>Epidemiologia do Câncer Infantojuvenil </a:t>
            </a:r>
            <a:br>
              <a:rPr lang="pt-BR" sz="3100" b="1" dirty="0"/>
            </a:br>
            <a:r>
              <a:rPr lang="pt-BR" sz="3100" b="1" dirty="0"/>
              <a:t>  </a:t>
            </a:r>
            <a:endParaRPr lang="pt-BR" sz="3100" dirty="0"/>
          </a:p>
        </p:txBody>
      </p:sp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32D1F74C-3EE9-4E01-89C8-7C615A6F89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94" t="32309" r="26961" b="19585"/>
          <a:stretch/>
        </p:blipFill>
        <p:spPr>
          <a:xfrm>
            <a:off x="943271" y="2187400"/>
            <a:ext cx="7059801" cy="4001037"/>
          </a:xfrm>
          <a:prstGeom prst="rect">
            <a:avLst/>
          </a:prstGeom>
        </p:spPr>
      </p:pic>
      <p:sp>
        <p:nvSpPr>
          <p:cNvPr id="14" name="Retângulo 13"/>
          <p:cNvSpPr/>
          <p:nvPr/>
        </p:nvSpPr>
        <p:spPr>
          <a:xfrm>
            <a:off x="260079" y="1368896"/>
            <a:ext cx="3852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/>
              <a:t>- IDADES DE  MAIOR INCIDÊNCIA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502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9144000" cy="13203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 descr="Tabela&#10;&#10;Descrição gerada automaticamente com confiança baixa">
            <a:extLst>
              <a:ext uri="{FF2B5EF4-FFF2-40B4-BE49-F238E27FC236}">
                <a16:creationId xmlns="" xmlns:a16="http://schemas.microsoft.com/office/drawing/2014/main" id="{5ACB238E-EFCA-420A-B685-82309584C9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5301"/>
          <a:stretch/>
        </p:blipFill>
        <p:spPr bwMode="auto">
          <a:xfrm>
            <a:off x="546180" y="2510444"/>
            <a:ext cx="7964941" cy="3507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822958" y="2110334"/>
            <a:ext cx="6999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rgbClr val="5796B0"/>
                </a:solidFill>
                <a:latin typeface="Comic Sans MS" panose="030F0702030302020204" pitchFamily="66" charset="0"/>
              </a:rPr>
              <a:t>INCIDÊNCIA DE CÂNCER ADULTO NO BRASIL</a:t>
            </a:r>
            <a:endParaRPr lang="pt-BR" sz="2000" dirty="0">
              <a:solidFill>
                <a:srgbClr val="5796B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6" name="Google Shape;414;p42"/>
          <p:cNvCxnSpPr/>
          <p:nvPr/>
        </p:nvCxnSpPr>
        <p:spPr>
          <a:xfrm>
            <a:off x="751235" y="692062"/>
            <a:ext cx="7584291" cy="17652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4334FC06-729A-471C-AD6B-B816C84ACE06}"/>
              </a:ext>
            </a:extLst>
          </p:cNvPr>
          <p:cNvSpPr txBox="1"/>
          <p:nvPr/>
        </p:nvSpPr>
        <p:spPr>
          <a:xfrm>
            <a:off x="648159" y="243169"/>
            <a:ext cx="78629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Epidemiologia do Câncer Infantojuvenil </a:t>
            </a:r>
            <a:br>
              <a:rPr lang="pt-BR" sz="32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</a:br>
            <a:endParaRPr lang="pt-BR" sz="32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44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9144000" cy="13114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193" name="Imagem 92" descr="Gráfico&#10;&#10;Descrição gerada automaticamente">
            <a:extLst>
              <a:ext uri="{FF2B5EF4-FFF2-40B4-BE49-F238E27FC236}">
                <a16:creationId xmlns="" xmlns:a16="http://schemas.microsoft.com/office/drawing/2014/main" id="{319FD471-A32B-4A44-8D71-BBA4243F02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9"/>
          <a:stretch/>
        </p:blipFill>
        <p:spPr bwMode="auto">
          <a:xfrm>
            <a:off x="589576" y="2302624"/>
            <a:ext cx="7964798" cy="3591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ACBD521-52BB-417D-BBF1-B66065577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4376" y="1402583"/>
            <a:ext cx="59794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39336" y="1858475"/>
            <a:ext cx="6999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rgbClr val="5796B0"/>
                </a:solidFill>
                <a:latin typeface="Comic Sans MS" panose="030F0702030302020204" pitchFamily="66" charset="0"/>
              </a:rPr>
              <a:t>INCIDÊNCIA DE CÂNCER ADULTO NO BRASIL</a:t>
            </a:r>
            <a:endParaRPr lang="pt-BR" sz="2000" dirty="0">
              <a:solidFill>
                <a:srgbClr val="5796B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7" name="Google Shape;414;p42"/>
          <p:cNvCxnSpPr/>
          <p:nvPr/>
        </p:nvCxnSpPr>
        <p:spPr>
          <a:xfrm>
            <a:off x="751413" y="853987"/>
            <a:ext cx="7660134" cy="17652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7F14676-182A-4AC7-A8C6-89ACC9ADB0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63575" y="879193"/>
            <a:ext cx="9004300" cy="638175"/>
          </a:xfrm>
        </p:spPr>
        <p:txBody>
          <a:bodyPr>
            <a:noAutofit/>
          </a:bodyPr>
          <a:lstStyle/>
          <a:p>
            <a:r>
              <a:rPr lang="pt-BR" sz="3200" b="1" dirty="0"/>
              <a:t>Epidemiologia do Câncer Infantojuvenil </a:t>
            </a:r>
            <a:br>
              <a:rPr lang="pt-BR" sz="3200" b="1" dirty="0"/>
            </a:b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52557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7F14676-182A-4AC7-A8C6-89ACC9ADB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35" y="332510"/>
            <a:ext cx="9145670" cy="816606"/>
          </a:xfrm>
        </p:spPr>
        <p:txBody>
          <a:bodyPr>
            <a:noAutofit/>
          </a:bodyPr>
          <a:lstStyle/>
          <a:p>
            <a:r>
              <a:rPr lang="pt-BR" sz="3200" b="1" dirty="0"/>
              <a:t>Epidemiologia do Câncer Infantojuvenil </a:t>
            </a:r>
            <a:br>
              <a:rPr lang="pt-BR" sz="3200" b="1" dirty="0"/>
            </a:br>
            <a:endParaRPr lang="pt-BR" sz="2400" dirty="0"/>
          </a:p>
        </p:txBody>
      </p:sp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9C2C486E-2A02-4267-8502-63857DB5FE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63" t="21678" r="29608" b="11046"/>
          <a:stretch/>
        </p:blipFill>
        <p:spPr>
          <a:xfrm>
            <a:off x="623455" y="1214005"/>
            <a:ext cx="4814046" cy="475148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6F214D76-3DA1-4ABB-A488-E04267A29812}"/>
              </a:ext>
            </a:extLst>
          </p:cNvPr>
          <p:cNvSpPr txBox="1"/>
          <p:nvPr/>
        </p:nvSpPr>
        <p:spPr>
          <a:xfrm>
            <a:off x="257695" y="5965487"/>
            <a:ext cx="699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</a:rPr>
              <a:t>Espirito Santo= Homens= 4.070/ Mulheres= 3.120 = 7.190 casos/ano</a:t>
            </a:r>
          </a:p>
        </p:txBody>
      </p:sp>
    </p:spTree>
    <p:extLst>
      <p:ext uri="{BB962C8B-B14F-4D97-AF65-F5344CB8AC3E}">
        <p14:creationId xmlns:p14="http://schemas.microsoft.com/office/powerpoint/2010/main" val="207130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>
            <a:hlinkClick r:id="" action="ppaction://ole?verb=0"/>
            <a:extLst>
              <a:ext uri="{FF2B5EF4-FFF2-40B4-BE49-F238E27FC236}">
                <a16:creationId xmlns="" xmlns:a16="http://schemas.microsoft.com/office/drawing/2014/main" id="{3B200780-EAEE-4EF0-85BA-1099F4BC74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9893717"/>
              </p:ext>
            </p:extLst>
          </p:nvPr>
        </p:nvGraphicFramePr>
        <p:xfrm>
          <a:off x="315884" y="2644215"/>
          <a:ext cx="4869519" cy="3028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tângulo 7"/>
          <p:cNvSpPr/>
          <p:nvPr/>
        </p:nvSpPr>
        <p:spPr>
          <a:xfrm>
            <a:off x="315884" y="2120190"/>
            <a:ext cx="78970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sz="2400" b="1" dirty="0" smtClean="0">
                <a:latin typeface="Lora" panose="020B0604020202020204"/>
              </a:rPr>
              <a:t>-</a:t>
            </a:r>
            <a:r>
              <a:rPr lang="pt-BR" altLang="pt-BR" b="1" dirty="0" smtClean="0">
                <a:latin typeface="Lora" panose="020B0604020202020204"/>
              </a:rPr>
              <a:t>INCIDENCIA NO  ESPIRITO SANTO  -</a:t>
            </a:r>
            <a:br>
              <a:rPr lang="pt-BR" altLang="pt-BR" b="1" dirty="0" smtClean="0">
                <a:latin typeface="Lora" panose="020B0604020202020204"/>
              </a:rPr>
            </a:br>
            <a:endParaRPr lang="pt-BR" dirty="0">
              <a:latin typeface="Lora" panose="020B0604020202020204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="" xmlns:a16="http://schemas.microsoft.com/office/drawing/2014/main" id="{1262715D-8867-4938-A5E3-6248A98E7C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96847" y="927675"/>
            <a:ext cx="8347648" cy="637600"/>
          </a:xfrm>
        </p:spPr>
        <p:txBody>
          <a:bodyPr>
            <a:noAutofit/>
          </a:bodyPr>
          <a:lstStyle/>
          <a:p>
            <a:pPr eaLnBrk="1" hangingPunct="1"/>
            <a:r>
              <a:rPr lang="pt-BR" altLang="pt-BR" sz="2602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EPIDEMIOLOGIA </a:t>
            </a:r>
            <a:r>
              <a:rPr lang="pt-BR" altLang="pt-BR" sz="2602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DO CÂNCER INFANTOJUVENIL</a:t>
            </a:r>
            <a:r>
              <a:rPr lang="pt-BR" altLang="pt-BR" sz="2602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/>
            </a:r>
            <a:br>
              <a:rPr lang="pt-BR" altLang="pt-BR" sz="2602" b="1" dirty="0">
                <a:solidFill>
                  <a:schemeClr val="tx1">
                    <a:lumMod val="90000"/>
                    <a:lumOff val="10000"/>
                  </a:schemeClr>
                </a:solidFill>
              </a:rPr>
            </a:br>
            <a:r>
              <a:rPr lang="pt-BR" altLang="pt-BR" sz="2602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/>
            </a:r>
            <a:br>
              <a:rPr lang="pt-BR" altLang="pt-BR" sz="2602" b="1" dirty="0">
                <a:solidFill>
                  <a:schemeClr val="tx1">
                    <a:lumMod val="90000"/>
                    <a:lumOff val="10000"/>
                  </a:schemeClr>
                </a:solidFill>
              </a:rPr>
            </a:br>
            <a:endParaRPr lang="pt-BR" altLang="pt-BR" sz="2602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410E7DDA-5E07-4ADF-ACA4-C4C6FE67DFF4}"/>
              </a:ext>
            </a:extLst>
          </p:cNvPr>
          <p:cNvSpPr txBox="1"/>
          <p:nvPr/>
        </p:nvSpPr>
        <p:spPr>
          <a:xfrm>
            <a:off x="1961803" y="5211171"/>
            <a:ext cx="5960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FF0000"/>
                </a:solidFill>
              </a:rPr>
              <a:t>CA INFANTIL</a:t>
            </a:r>
          </a:p>
          <a:p>
            <a:r>
              <a:rPr lang="pt-BR" sz="1200" b="1" dirty="0">
                <a:solidFill>
                  <a:srgbClr val="FF0000"/>
                </a:solidFill>
              </a:rPr>
              <a:t>ESPIRITO SANTO – 140 – 210 CASOS /</a:t>
            </a:r>
            <a:r>
              <a:rPr lang="pt-BR" sz="1200" b="1" dirty="0" smtClean="0">
                <a:solidFill>
                  <a:srgbClr val="FF0000"/>
                </a:solidFill>
              </a:rPr>
              <a:t>ANO</a:t>
            </a:r>
            <a:endParaRPr lang="pt-BR" sz="1200" b="1" dirty="0">
              <a:solidFill>
                <a:srgbClr val="FF0000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6F214D76-3DA1-4ABB-A488-E04267A29812}"/>
              </a:ext>
            </a:extLst>
          </p:cNvPr>
          <p:cNvSpPr txBox="1"/>
          <p:nvPr/>
        </p:nvSpPr>
        <p:spPr>
          <a:xfrm>
            <a:off x="4470508" y="3314459"/>
            <a:ext cx="4166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solidFill>
                  <a:srgbClr val="FF0000"/>
                </a:solidFill>
              </a:rPr>
              <a:t>CA ADULTO</a:t>
            </a:r>
            <a:br>
              <a:rPr lang="pt-BR" sz="1200" b="1" dirty="0" smtClean="0">
                <a:solidFill>
                  <a:srgbClr val="FF0000"/>
                </a:solidFill>
              </a:rPr>
            </a:br>
            <a:r>
              <a:rPr lang="pt-BR" sz="1200" b="1" dirty="0" smtClean="0">
                <a:solidFill>
                  <a:srgbClr val="FF0000"/>
                </a:solidFill>
              </a:rPr>
              <a:t>Espirito </a:t>
            </a:r>
            <a:r>
              <a:rPr lang="pt-BR" sz="1200" b="1" dirty="0">
                <a:solidFill>
                  <a:srgbClr val="FF0000"/>
                </a:solidFill>
              </a:rPr>
              <a:t>Santo= Homens= 4.070/ Mulheres= 3.120 = 7.190 casos/ano</a:t>
            </a:r>
          </a:p>
        </p:txBody>
      </p:sp>
    </p:spTree>
    <p:extLst>
      <p:ext uri="{BB962C8B-B14F-4D97-AF65-F5344CB8AC3E}">
        <p14:creationId xmlns:p14="http://schemas.microsoft.com/office/powerpoint/2010/main" val="39752272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&#10;&#10;Descrição gerada automaticamente">
            <a:extLst>
              <a:ext uri="{FF2B5EF4-FFF2-40B4-BE49-F238E27FC236}">
                <a16:creationId xmlns="" xmlns:a16="http://schemas.microsoft.com/office/drawing/2014/main" id="{5B56667F-6B10-49E5-914B-73C3802812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94" t="34801" r="1021" b="10310"/>
          <a:stretch/>
        </p:blipFill>
        <p:spPr>
          <a:xfrm>
            <a:off x="748145" y="1812891"/>
            <a:ext cx="7749084" cy="263016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54FB29ED-3DB8-4141-BDFB-C814E95F397A}"/>
              </a:ext>
            </a:extLst>
          </p:cNvPr>
          <p:cNvSpPr txBox="1"/>
          <p:nvPr/>
        </p:nvSpPr>
        <p:spPr>
          <a:xfrm>
            <a:off x="617597" y="278081"/>
            <a:ext cx="879595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100" i="0" strike="noStrike" dirty="0">
                <a:effectLst/>
                <a:latin typeface="Calibri" panose="020F0502020204030204" pitchFamily="34" charset="0"/>
              </a:rPr>
              <a:t>EPIDEMIOLOGIA DO  CÂNCER  </a:t>
            </a:r>
            <a:r>
              <a:rPr lang="pt-BR" sz="3100" i="0" strike="noStrike" dirty="0" smtClean="0">
                <a:effectLst/>
                <a:latin typeface="Calibri" panose="020F0502020204030204" pitchFamily="34" charset="0"/>
              </a:rPr>
              <a:t>INFANTOJUVENIL</a:t>
            </a:r>
            <a:r>
              <a:rPr lang="pt-BR" sz="3100" i="0" strike="noStrike" dirty="0">
                <a:effectLst/>
                <a:latin typeface="Calibri" panose="020F0502020204030204" pitchFamily="34" charset="0"/>
              </a:rPr>
              <a:t/>
            </a:r>
            <a:br>
              <a:rPr lang="pt-BR" sz="3100" i="0" strike="noStrike" dirty="0">
                <a:effectLst/>
                <a:latin typeface="Calibri" panose="020F0502020204030204" pitchFamily="34" charset="0"/>
              </a:rPr>
            </a:br>
            <a:endParaRPr lang="pt-BR" sz="3100" dirty="0"/>
          </a:p>
        </p:txBody>
      </p:sp>
      <p:pic>
        <p:nvPicPr>
          <p:cNvPr id="4" name="Picture 1">
            <a:extLst>
              <a:ext uri="{FF2B5EF4-FFF2-40B4-BE49-F238E27FC236}">
                <a16:creationId xmlns="" xmlns:a16="http://schemas.microsoft.com/office/drawing/2014/main" id="{94662FF0-1DA6-4201-B742-13BE49F1FB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9" t="32796" r="31672" b="30265"/>
          <a:stretch/>
        </p:blipFill>
        <p:spPr bwMode="auto">
          <a:xfrm>
            <a:off x="2384188" y="4811473"/>
            <a:ext cx="3294112" cy="175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1172A944-4523-448D-9031-9417ADA7DC74}"/>
              </a:ext>
            </a:extLst>
          </p:cNvPr>
          <p:cNvSpPr txBox="1"/>
          <p:nvPr/>
        </p:nvSpPr>
        <p:spPr>
          <a:xfrm>
            <a:off x="2384188" y="4332746"/>
            <a:ext cx="3379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ASTROCITOMA – BENIGNO?</a:t>
            </a:r>
          </a:p>
        </p:txBody>
      </p:sp>
    </p:spTree>
    <p:extLst>
      <p:ext uri="{BB962C8B-B14F-4D97-AF65-F5344CB8AC3E}">
        <p14:creationId xmlns:p14="http://schemas.microsoft.com/office/powerpoint/2010/main" val="168957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9144000" cy="11373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59D692A-C040-4257-A569-B8A94BA4C1C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22325" y="773113"/>
            <a:ext cx="8321675" cy="957262"/>
          </a:xfrm>
        </p:spPr>
        <p:txBody>
          <a:bodyPr>
            <a:noAutofit/>
          </a:bodyPr>
          <a:lstStyle/>
          <a:p>
            <a:pPr algn="l" fontAlgn="b"/>
            <a:r>
              <a:rPr lang="pt-BR" sz="305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EPIDEMIOLOGIA DO  CÂNCER  </a:t>
            </a:r>
            <a:r>
              <a:rPr lang="pt-BR" sz="3050" i="0" u="none" strike="noStrike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INFANTOJUVENIL</a:t>
            </a:r>
            <a:r>
              <a:rPr lang="pt-BR" sz="305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/>
            </a:r>
            <a:br>
              <a:rPr lang="pt-BR" sz="305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r>
              <a:rPr lang="pt-BR" sz="305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/>
            </a:r>
            <a:br>
              <a:rPr lang="pt-BR" sz="305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r>
              <a:rPr lang="pt-BR" sz="3050" i="0" u="none" strike="noStrike" dirty="0">
                <a:solidFill>
                  <a:schemeClr val="accent3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    </a:t>
            </a:r>
          </a:p>
        </p:txBody>
      </p:sp>
      <p:graphicFrame>
        <p:nvGraphicFramePr>
          <p:cNvPr id="6" name="Objeto 5">
            <a:extLst>
              <a:ext uri="{FF2B5EF4-FFF2-40B4-BE49-F238E27FC236}">
                <a16:creationId xmlns="" xmlns:a16="http://schemas.microsoft.com/office/drawing/2014/main" id="{51214E04-89AA-44A4-B987-09276E6710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1251418"/>
              </p:ext>
            </p:extLst>
          </p:nvPr>
        </p:nvGraphicFramePr>
        <p:xfrm>
          <a:off x="9985952" y="4995661"/>
          <a:ext cx="1225550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Worksheet" r:id="rId4" imgW="1225513" imgH="374613" progId="Excel.Sheet.12">
                  <p:embed/>
                </p:oleObj>
              </mc:Choice>
              <mc:Fallback>
                <p:oleObj name="Worksheet" r:id="rId4" imgW="1225513" imgH="37461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85952" y="4995661"/>
                        <a:ext cx="1225550" cy="37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60436831-2B39-45C9-879E-8E7548A38795}"/>
              </a:ext>
            </a:extLst>
          </p:cNvPr>
          <p:cNvSpPr txBox="1"/>
          <p:nvPr/>
        </p:nvSpPr>
        <p:spPr>
          <a:xfrm>
            <a:off x="573579" y="5579116"/>
            <a:ext cx="1674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Ref. INCA</a:t>
            </a:r>
          </a:p>
        </p:txBody>
      </p:sp>
      <p:graphicFrame>
        <p:nvGraphicFramePr>
          <p:cNvPr id="13" name="Tabela 12">
            <a:extLst>
              <a:ext uri="{FF2B5EF4-FFF2-40B4-BE49-F238E27FC236}">
                <a16:creationId xmlns="" xmlns:a16="http://schemas.microsoft.com/office/drawing/2014/main" id="{AC8D1C0A-38F6-4DB7-8458-624A2E8A0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177339"/>
              </p:ext>
            </p:extLst>
          </p:nvPr>
        </p:nvGraphicFramePr>
        <p:xfrm>
          <a:off x="418212" y="1137340"/>
          <a:ext cx="6628624" cy="4297407"/>
        </p:xfrm>
        <a:graphic>
          <a:graphicData uri="http://schemas.openxmlformats.org/drawingml/2006/table">
            <a:tbl>
              <a:tblPr/>
              <a:tblGrid>
                <a:gridCol w="2212975">
                  <a:extLst>
                    <a:ext uri="{9D8B030D-6E8A-4147-A177-3AD203B41FA5}">
                      <a16:colId xmlns="" xmlns:a16="http://schemas.microsoft.com/office/drawing/2014/main" val="3510674913"/>
                    </a:ext>
                  </a:extLst>
                </a:gridCol>
                <a:gridCol w="2041525">
                  <a:extLst>
                    <a:ext uri="{9D8B030D-6E8A-4147-A177-3AD203B41FA5}">
                      <a16:colId xmlns="" xmlns:a16="http://schemas.microsoft.com/office/drawing/2014/main" val="749029344"/>
                    </a:ext>
                  </a:extLst>
                </a:gridCol>
                <a:gridCol w="2374124">
                  <a:extLst>
                    <a:ext uri="{9D8B030D-6E8A-4147-A177-3AD203B41FA5}">
                      <a16:colId xmlns="" xmlns:a16="http://schemas.microsoft.com/office/drawing/2014/main" val="3112679349"/>
                    </a:ext>
                  </a:extLst>
                </a:gridCol>
              </a:tblGrid>
              <a:tr h="478625">
                <a:tc gridSpan="3">
                  <a:txBody>
                    <a:bodyPr/>
                    <a:lstStyle/>
                    <a:p>
                      <a:pPr algn="l" fontAlgn="b"/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75526342"/>
                  </a:ext>
                </a:extLst>
              </a:tr>
              <a:tr h="356046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92672657"/>
                  </a:ext>
                </a:extLst>
              </a:tr>
              <a:tr h="37679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Franklin Gothic Demi" panose="020B0703020102020204" pitchFamily="34" charset="0"/>
                        </a:rPr>
                        <a:t>CRIANÇA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Franklin Gothic Demi" panose="020B0703020102020204" pitchFamily="34" charset="0"/>
                        </a:rPr>
                        <a:t>DIFERENÇA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Demi" panose="020B0703020102020204" pitchFamily="34" charset="0"/>
                        </a:rPr>
                        <a:t>ADULTO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44836226"/>
                  </a:ext>
                </a:extLst>
              </a:tr>
              <a:tr h="29532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Franklin Gothic Demi" panose="020B0703020102020204" pitchFamily="34" charset="0"/>
                        </a:rPr>
                        <a:t>DURANTE PERIODO FETAL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Franklin Gothic Demi" panose="020B0703020102020204" pitchFamily="34" charset="0"/>
                        </a:rPr>
                        <a:t>MUTAÇÃO GENÉTICA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Demi" panose="020B0703020102020204" pitchFamily="34" charset="0"/>
                        </a:rPr>
                        <a:t>ACÚMULO DURANTE A VIDA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27732743"/>
                  </a:ext>
                </a:extLst>
              </a:tr>
              <a:tr h="29532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Franklin Gothic Demi" panose="020B0703020102020204" pitchFamily="34" charset="0"/>
                        </a:rPr>
                        <a:t>RARO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Franklin Gothic Demi" panose="020B0703020102020204" pitchFamily="34" charset="0"/>
                        </a:rPr>
                        <a:t>INCIDENCIA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Demi" panose="020B0703020102020204" pitchFamily="34" charset="0"/>
                        </a:rPr>
                        <a:t>COMUM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74627364"/>
                  </a:ext>
                </a:extLst>
              </a:tr>
              <a:tr h="29532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Franklin Gothic Demi" panose="020B0703020102020204" pitchFamily="34" charset="0"/>
                        </a:rPr>
                        <a:t>INTRINSECOS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FF0000"/>
                          </a:solidFill>
                          <a:effectLst/>
                          <a:latin typeface="Franklin Gothic Demi" panose="020B0703020102020204" pitchFamily="34" charset="0"/>
                        </a:rPr>
                        <a:t>CAUSAS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Demi" panose="020B0703020102020204" pitchFamily="34" charset="0"/>
                        </a:rPr>
                        <a:t>ESTILO VIDA/AMBIENTE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88006211"/>
                  </a:ext>
                </a:extLst>
              </a:tr>
              <a:tr h="29532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B050"/>
                          </a:solidFill>
                          <a:effectLst/>
                          <a:latin typeface="Franklin Gothic Demi" panose="020B0703020102020204" pitchFamily="34" charset="0"/>
                        </a:rPr>
                        <a:t>LEUCEMIAS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FF0000"/>
                          </a:solidFill>
                          <a:effectLst/>
                          <a:latin typeface="Franklin Gothic Demi" panose="020B0703020102020204" pitchFamily="34" charset="0"/>
                        </a:rPr>
                        <a:t>LOCALIZAÇÃO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Demi" panose="020B0703020102020204" pitchFamily="34" charset="0"/>
                        </a:rPr>
                        <a:t>PULMÃO / MAMA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22066261"/>
                  </a:ext>
                </a:extLst>
              </a:tr>
              <a:tr h="29532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Franklin Gothic Demi" panose="020B0703020102020204" pitchFamily="34" charset="0"/>
                        </a:rPr>
                        <a:t>EMBRIONÁRIA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Franklin Gothic Demi" panose="020B0703020102020204" pitchFamily="34" charset="0"/>
                        </a:rPr>
                        <a:t>HISTOLOGIA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Demi" panose="020B0703020102020204" pitchFamily="34" charset="0"/>
                        </a:rPr>
                        <a:t>CARCINOMAS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07157825"/>
                  </a:ext>
                </a:extLst>
              </a:tr>
              <a:tr h="29380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B050"/>
                          </a:solidFill>
                          <a:effectLst/>
                          <a:latin typeface="Franklin Gothic Demi" panose="020B0703020102020204" pitchFamily="34" charset="0"/>
                        </a:rPr>
                        <a:t>METASTASES FREQUENTES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FF0000"/>
                          </a:solidFill>
                          <a:effectLst/>
                          <a:latin typeface="Franklin Gothic Demi" panose="020B0703020102020204" pitchFamily="34" charset="0"/>
                        </a:rPr>
                        <a:t>AGRESSIVIDADE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Demi" panose="020B0703020102020204" pitchFamily="34" charset="0"/>
                        </a:rPr>
                        <a:t>LOCALIZADO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63026674"/>
                  </a:ext>
                </a:extLst>
              </a:tr>
              <a:tr h="29532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Franklin Gothic Demi" panose="020B0703020102020204" pitchFamily="34" charset="0"/>
                        </a:rPr>
                        <a:t>MAIOR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FF0000"/>
                          </a:solidFill>
                          <a:effectLst/>
                          <a:latin typeface="Franklin Gothic Demi" panose="020B0703020102020204" pitchFamily="34" charset="0"/>
                        </a:rPr>
                        <a:t>RESPOSTA TERAPÊUTICA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Demi" panose="020B0703020102020204" pitchFamily="34" charset="0"/>
                        </a:rPr>
                        <a:t>MENOR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41853878"/>
                  </a:ext>
                </a:extLst>
              </a:tr>
              <a:tr h="33753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Franklin Gothic Demi" panose="020B0703020102020204" pitchFamily="34" charset="0"/>
                        </a:rPr>
                        <a:t>MELHOR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Franklin Gothic Demi" panose="020B0703020102020204" pitchFamily="34" charset="0"/>
                        </a:rPr>
                        <a:t>PROGNOSTICO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Demi" panose="020B0703020102020204" pitchFamily="34" charset="0"/>
                        </a:rPr>
                        <a:t>RESERVADO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83366798"/>
                  </a:ext>
                </a:extLst>
              </a:tr>
              <a:tr h="29532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      </a:t>
                      </a:r>
                    </a:p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Franklin Gothic Heavy" panose="020B0903020102020204" pitchFamily="34" charset="0"/>
                        </a:rPr>
                        <a:t>POLIQUIMIOTERAPIA</a:t>
                      </a:r>
                      <a:r>
                        <a:rPr lang="pt-BR" sz="1400" b="0" i="0" u="none" strike="noStrike" dirty="0">
                          <a:solidFill>
                            <a:srgbClr val="00558F"/>
                          </a:solidFill>
                          <a:effectLst/>
                          <a:latin typeface="Franklin Gothic Heavy" panose="020B0903020102020204" pitchFamily="34" charset="0"/>
                        </a:rPr>
                        <a:t> </a:t>
                      </a:r>
                      <a:r>
                        <a:rPr lang="pt-BR" sz="1400" b="1" i="0" u="none" strike="noStrike" dirty="0">
                          <a:solidFill>
                            <a:srgbClr val="00558F"/>
                          </a:solidFill>
                          <a:effectLst/>
                          <a:latin typeface="Franklin Gothic Heavy" panose="020B0903020102020204" pitchFamily="34" charset="0"/>
                        </a:rPr>
                        <a:t> 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Franklin Gothic Heavy" panose="020B0903020102020204" pitchFamily="34" charset="0"/>
                        </a:rPr>
                        <a:t>               </a:t>
                      </a:r>
                      <a:r>
                        <a:rPr lang="pt-BR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Franklin Gothic Heavy" panose="020B0903020102020204" pitchFamily="34" charset="0"/>
                        </a:rPr>
                        <a:t>TRATAMENTO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 dirty="0">
                          <a:solidFill>
                            <a:schemeClr val="accent1"/>
                          </a:solidFill>
                          <a:effectLst/>
                          <a:latin typeface="Franklin Gothic Heavy" panose="020B0903020102020204" pitchFamily="34" charset="0"/>
                        </a:rPr>
                        <a:t>             </a:t>
                      </a:r>
                      <a:r>
                        <a:rPr lang="pt-BR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Heavy" panose="020B0903020102020204" pitchFamily="34" charset="0"/>
                        </a:rPr>
                        <a:t>MONOTERAPIA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87599753"/>
                  </a:ext>
                </a:extLst>
              </a:tr>
              <a:tr h="295322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10738691"/>
                  </a:ext>
                </a:extLst>
              </a:tr>
            </a:tbl>
          </a:graphicData>
        </a:graphic>
      </p:graphicFrame>
      <p:cxnSp>
        <p:nvCxnSpPr>
          <p:cNvPr id="15" name="Conector reto 14"/>
          <p:cNvCxnSpPr/>
          <p:nvPr/>
        </p:nvCxnSpPr>
        <p:spPr>
          <a:xfrm flipV="1">
            <a:off x="511660" y="1829249"/>
            <a:ext cx="3197827" cy="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ângulo 9"/>
          <p:cNvSpPr/>
          <p:nvPr/>
        </p:nvSpPr>
        <p:spPr>
          <a:xfrm>
            <a:off x="418212" y="1466375"/>
            <a:ext cx="3357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i="0" u="none" strike="noStrike" dirty="0" smtClean="0">
                <a:effectLst/>
                <a:latin typeface="Calibri" panose="020F0502020204030204" pitchFamily="34" charset="0"/>
              </a:rPr>
              <a:t> DIFERENÇAS DO ADULTO</a:t>
            </a:r>
            <a:endParaRPr lang="pt-BR" sz="2400" dirty="0"/>
          </a:p>
        </p:txBody>
      </p:sp>
      <p:cxnSp>
        <p:nvCxnSpPr>
          <p:cNvPr id="8" name="Google Shape;414;p42"/>
          <p:cNvCxnSpPr/>
          <p:nvPr/>
        </p:nvCxnSpPr>
        <p:spPr>
          <a:xfrm>
            <a:off x="922685" y="637712"/>
            <a:ext cx="7584291" cy="17477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7326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-97263"/>
            <a:ext cx="9144000" cy="1000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45762" name="Group 2">
            <a:extLst>
              <a:ext uri="{FF2B5EF4-FFF2-40B4-BE49-F238E27FC236}">
                <a16:creationId xmlns="" xmlns:a16="http://schemas.microsoft.com/office/drawing/2014/main" id="{6543A854-7FC0-457D-8996-DF92C925ABC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42988" y="1312393"/>
          <a:ext cx="6869112" cy="4740273"/>
        </p:xfrm>
        <a:graphic>
          <a:graphicData uri="http://schemas.openxmlformats.org/drawingml/2006/table">
            <a:tbl>
              <a:tblPr/>
              <a:tblGrid>
                <a:gridCol w="35636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0547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7693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TEMPO MÉDIO DE TRATAMENTO DE ALGUMAS NEOPLASIAS PEDIÁTRICAS</a:t>
                      </a:r>
                    </a:p>
                  </a:txBody>
                  <a:tcPr marL="91448" marR="91448" marT="45726" marB="45726" anchor="ctr" horzOverflow="overflow">
                    <a:lnL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37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Leucemias</a:t>
                      </a:r>
                    </a:p>
                  </a:txBody>
                  <a:tcPr marL="91448" marR="91448" marT="45726" marB="45726" horzOverflow="overflow">
                    <a:lnL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anos</a:t>
                      </a:r>
                    </a:p>
                  </a:txBody>
                  <a:tcPr marL="91448" marR="91448" marT="45726" marB="45726" horzOverflow="overflow">
                    <a:lnL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07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Linfomas</a:t>
                      </a:r>
                    </a:p>
                  </a:txBody>
                  <a:tcPr marL="91448" marR="91448" marT="45726" marB="45726" horzOverflow="overflow">
                    <a:lnL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 meses – 2 anos</a:t>
                      </a:r>
                    </a:p>
                  </a:txBody>
                  <a:tcPr marL="91448" marR="91448" marT="45726" marB="45726" horzOverflow="overflow">
                    <a:lnL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91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Tu SNC</a:t>
                      </a:r>
                    </a:p>
                  </a:txBody>
                  <a:tcPr marL="91448" marR="91448" marT="45726" marB="45726" horzOverflow="overflow">
                    <a:lnL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ano</a:t>
                      </a:r>
                    </a:p>
                  </a:txBody>
                  <a:tcPr marL="91448" marR="91448" marT="45726" marB="45726" horzOverflow="overflow">
                    <a:lnL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907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Neuroblastoma</a:t>
                      </a:r>
                    </a:p>
                  </a:txBody>
                  <a:tcPr marL="91448" marR="91448" marT="45726" marB="45726" horzOverflow="overflow">
                    <a:lnL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 meses</a:t>
                      </a:r>
                    </a:p>
                  </a:txBody>
                  <a:tcPr marL="91448" marR="91448" marT="45726" marB="45726" horzOverflow="overflow">
                    <a:lnL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75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Nefroblastomas</a:t>
                      </a:r>
                    </a:p>
                  </a:txBody>
                  <a:tcPr marL="91448" marR="91448" marT="45726" marB="45726" horzOverflow="overflow">
                    <a:lnL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 meses</a:t>
                      </a:r>
                    </a:p>
                  </a:txBody>
                  <a:tcPr marL="91448" marR="91448" marT="45726" marB="45726" horzOverflow="overflow">
                    <a:lnL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907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Sarcomas</a:t>
                      </a:r>
                    </a:p>
                  </a:txBody>
                  <a:tcPr marL="91448" marR="91448" marT="45726" marB="45726" horzOverflow="overflow">
                    <a:lnL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ano</a:t>
                      </a:r>
                    </a:p>
                  </a:txBody>
                  <a:tcPr marL="91448" marR="91448" marT="45726" marB="45726" horzOverflow="overflow">
                    <a:lnL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907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Leucemia Mieloide Crônica</a:t>
                      </a:r>
                    </a:p>
                  </a:txBody>
                  <a:tcPr marL="91448" marR="91448" marT="45726" marB="45726" horzOverflow="overflow">
                    <a:lnL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Sem tempo determinado</a:t>
                      </a:r>
                    </a:p>
                  </a:txBody>
                  <a:tcPr marL="91448" marR="91448" marT="45726" marB="45726" horzOverflow="overflow">
                    <a:lnL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046BB22D-D23A-40D5-8F11-7B41E6F39E5A}"/>
              </a:ext>
            </a:extLst>
          </p:cNvPr>
          <p:cNvSpPr txBox="1"/>
          <p:nvPr/>
        </p:nvSpPr>
        <p:spPr>
          <a:xfrm>
            <a:off x="620299" y="121953"/>
            <a:ext cx="9745249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80" i="0" u="none" strike="noStrike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 panose="020F0502020204030204" pitchFamily="34" charset="0"/>
              </a:rPr>
              <a:t>EPIDEMIOLOGIA DO  CÂNCER  </a:t>
            </a:r>
            <a:r>
              <a:rPr lang="pt-BR" sz="3080" i="0" u="none" strike="noStrike" dirty="0" smtClean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" panose="020F0502020204030204" pitchFamily="34" charset="0"/>
              </a:rPr>
              <a:t>INFANTOJUVENIL</a:t>
            </a:r>
            <a:endParaRPr lang="pt-BR" sz="308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cxnSp>
        <p:nvCxnSpPr>
          <p:cNvPr id="5" name="Google Shape;414;p42"/>
          <p:cNvCxnSpPr/>
          <p:nvPr/>
        </p:nvCxnSpPr>
        <p:spPr>
          <a:xfrm>
            <a:off x="675213" y="568237"/>
            <a:ext cx="7660134" cy="17652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3948243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Picture 1">
            <a:extLst>
              <a:ext uri="{FF2B5EF4-FFF2-40B4-BE49-F238E27FC236}">
                <a16:creationId xmlns="" xmlns:a16="http://schemas.microsoft.com/office/drawing/2014/main" id="{B7078B63-8B1E-4A1C-88F4-20F797DA35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9" t="16729" r="24252" b="9075"/>
          <a:stretch/>
        </p:blipFill>
        <p:spPr bwMode="auto">
          <a:xfrm>
            <a:off x="133004" y="2123541"/>
            <a:ext cx="6508422" cy="375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Google Shape;414;p42"/>
          <p:cNvCxnSpPr/>
          <p:nvPr/>
        </p:nvCxnSpPr>
        <p:spPr>
          <a:xfrm>
            <a:off x="678480" y="711112"/>
            <a:ext cx="6720151" cy="17652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F87B591A-2900-49AE-A709-5149822A7EFD}"/>
              </a:ext>
            </a:extLst>
          </p:cNvPr>
          <p:cNvSpPr txBox="1"/>
          <p:nvPr/>
        </p:nvSpPr>
        <p:spPr>
          <a:xfrm>
            <a:off x="606830" y="306402"/>
            <a:ext cx="926986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Epidemiologia do Câncer Infantojuvenil</a:t>
            </a:r>
          </a:p>
          <a:p>
            <a:r>
              <a:rPr lang="pt-BR" sz="2400" b="1" dirty="0"/>
              <a:t> - Sobrevida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78647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0" y="0"/>
            <a:ext cx="9144000" cy="11408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 descr="Gráfico&#10;&#10;Descrição gerada automaticamente">
            <a:extLst>
              <a:ext uri="{FF2B5EF4-FFF2-40B4-BE49-F238E27FC236}">
                <a16:creationId xmlns="" xmlns:a16="http://schemas.microsoft.com/office/drawing/2014/main" id="{89819F4E-0D79-44CE-8963-511885C99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484" y="1205750"/>
            <a:ext cx="6330408" cy="4745386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6409113" y="1711213"/>
            <a:ext cx="640079" cy="332509"/>
          </a:xfrm>
          <a:prstGeom prst="rect">
            <a:avLst/>
          </a:prstGeom>
          <a:solidFill>
            <a:srgbClr val="FCD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6" name="Google Shape;414;p42"/>
          <p:cNvCxnSpPr/>
          <p:nvPr/>
        </p:nvCxnSpPr>
        <p:spPr>
          <a:xfrm>
            <a:off x="2762786" y="1056647"/>
            <a:ext cx="3421409" cy="17652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3" name="CaixaDeTexto 2"/>
          <p:cNvSpPr txBox="1"/>
          <p:nvPr/>
        </p:nvSpPr>
        <p:spPr>
          <a:xfrm>
            <a:off x="2693324" y="771471"/>
            <a:ext cx="4995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NEFROBLASTOMA (T- WILMS)</a:t>
            </a:r>
            <a:endParaRPr lang="pt-BR" dirty="0"/>
          </a:p>
        </p:txBody>
      </p:sp>
      <p:cxnSp>
        <p:nvCxnSpPr>
          <p:cNvPr id="9" name="Google Shape;414;p42"/>
          <p:cNvCxnSpPr/>
          <p:nvPr/>
        </p:nvCxnSpPr>
        <p:spPr>
          <a:xfrm>
            <a:off x="456138" y="596812"/>
            <a:ext cx="7660134" cy="17652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7F14676-182A-4AC7-A8C6-89ACC9ADB0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1000" y="99403"/>
            <a:ext cx="9486900" cy="1041400"/>
          </a:xfrm>
        </p:spPr>
        <p:txBody>
          <a:bodyPr>
            <a:normAutofit/>
          </a:bodyPr>
          <a:lstStyle/>
          <a:p>
            <a:r>
              <a:rPr lang="pt-BR" sz="3200" b="1" dirty="0"/>
              <a:t>Epidemiologia do Câncer Infantojuvenil </a:t>
            </a:r>
            <a:br>
              <a:rPr lang="pt-BR" sz="3200" b="1" dirty="0"/>
            </a:b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20920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7F14676-182A-4AC7-A8C6-89ACC9ADB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205" y="91443"/>
            <a:ext cx="10075025" cy="1183863"/>
          </a:xfrm>
        </p:spPr>
        <p:txBody>
          <a:bodyPr>
            <a:normAutofit fontScale="90000"/>
          </a:bodyPr>
          <a:lstStyle/>
          <a:p>
            <a:r>
              <a:rPr lang="pt-BR" sz="3600" b="1" dirty="0"/>
              <a:t>Epidemiologia do Câncer Infantojuvenil </a:t>
            </a:r>
            <a:br>
              <a:rPr lang="pt-BR" sz="3600" b="1" dirty="0"/>
            </a:br>
            <a:r>
              <a:rPr lang="pt-BR" sz="3600" b="1" dirty="0"/>
              <a:t>   -  </a:t>
            </a:r>
            <a:r>
              <a:rPr lang="pt-BR" sz="2800" b="1" dirty="0"/>
              <a:t>Fatores de Riscos de Câncer na População</a:t>
            </a:r>
            <a:endParaRPr lang="pt-BR" sz="2800" dirty="0"/>
          </a:p>
        </p:txBody>
      </p:sp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B8BF3516-2FFF-429D-9CEB-F26E229039A2}"/>
              </a:ext>
            </a:extLst>
          </p:cNvPr>
          <p:cNvSpPr txBox="1"/>
          <p:nvPr/>
        </p:nvSpPr>
        <p:spPr>
          <a:xfrm>
            <a:off x="194198" y="1336702"/>
            <a:ext cx="362015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Lora" panose="020B0604020202020204" charset="0"/>
              </a:rPr>
              <a:t>RISCO</a:t>
            </a:r>
          </a:p>
          <a:p>
            <a:r>
              <a:rPr lang="pt-BR" sz="1600" dirty="0">
                <a:latin typeface="Lora" panose="020B0604020202020204" charset="0"/>
              </a:rPr>
              <a:t>- CONDIÇÕES SOCIAIS</a:t>
            </a:r>
          </a:p>
          <a:p>
            <a:r>
              <a:rPr lang="pt-BR" sz="1600" dirty="0">
                <a:latin typeface="Lora" panose="020B0604020202020204" charset="0"/>
              </a:rPr>
              <a:t>- AMBIENTE</a:t>
            </a:r>
          </a:p>
          <a:p>
            <a:r>
              <a:rPr lang="pt-BR" sz="1600" dirty="0" smtClean="0">
                <a:latin typeface="Lora" panose="020B0604020202020204" charset="0"/>
              </a:rPr>
              <a:t>- </a:t>
            </a:r>
            <a:r>
              <a:rPr lang="pt-BR" sz="1600" dirty="0">
                <a:latin typeface="Lora" panose="020B0604020202020204" charset="0"/>
              </a:rPr>
              <a:t>CARACERISTICAS BIOLOGICAS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7AB9467E-2920-403F-82C6-C932500BD830}"/>
              </a:ext>
            </a:extLst>
          </p:cNvPr>
          <p:cNvSpPr txBox="1"/>
          <p:nvPr/>
        </p:nvSpPr>
        <p:spPr>
          <a:xfrm>
            <a:off x="194198" y="4613838"/>
            <a:ext cx="276831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Lora" panose="020B0604020202020204" charset="0"/>
              </a:rPr>
              <a:t>PROTEÇÃO</a:t>
            </a:r>
          </a:p>
          <a:p>
            <a:r>
              <a:rPr lang="pt-BR" sz="1400" dirty="0">
                <a:latin typeface="Lora" panose="020B0604020202020204" charset="0"/>
              </a:rPr>
              <a:t>- CONSUMO  DE  FRUTAS, LEGUMES,VERDURAS,CEREAIS INTEGRAIS.</a:t>
            </a:r>
          </a:p>
          <a:p>
            <a:r>
              <a:rPr lang="pt-BR" sz="1400" dirty="0">
                <a:latin typeface="Lora" panose="020B0604020202020204" charset="0"/>
              </a:rPr>
              <a:t>- ATIVIDADE FÍSICA</a:t>
            </a:r>
          </a:p>
          <a:p>
            <a:r>
              <a:rPr lang="pt-BR" sz="1400" dirty="0">
                <a:latin typeface="Lora" panose="020B0604020202020204" charset="0"/>
              </a:rPr>
              <a:t>- AMAMENTAÇÃO</a:t>
            </a:r>
          </a:p>
          <a:p>
            <a:r>
              <a:rPr lang="pt-BR" sz="1400" dirty="0">
                <a:latin typeface="Lora" panose="020B0604020202020204" charset="0"/>
              </a:rPr>
              <a:t>- ALIMENTOS IN NATURA,  MINIMAMENTE PROCESSADOS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="" xmlns:a16="http://schemas.microsoft.com/office/drawing/2014/main" id="{55541B57-14DF-47D8-860C-E555ACA85141}"/>
              </a:ext>
            </a:extLst>
          </p:cNvPr>
          <p:cNvSpPr txBox="1"/>
          <p:nvPr/>
        </p:nvSpPr>
        <p:spPr>
          <a:xfrm>
            <a:off x="194198" y="3029314"/>
            <a:ext cx="78778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Lora" panose="020B0604020202020204" charset="0"/>
              </a:rPr>
              <a:t>NEM  SEMPRE  A  EXPOSIÇÃO  A UM  FATOR DE RISCO É  DETERMINANTE PARA O  DESENVOLVIMENTO DE UM CÂNCER -  </a:t>
            </a:r>
            <a:r>
              <a:rPr lang="pt-BR" sz="1400" b="1" dirty="0">
                <a:latin typeface="Lora" panose="020B0604020202020204" charset="0"/>
              </a:rPr>
              <a:t>MULTIFATORIAL.</a:t>
            </a:r>
          </a:p>
          <a:p>
            <a:r>
              <a:rPr lang="pt-BR" sz="1400" dirty="0" smtClean="0">
                <a:latin typeface="Lora" panose="020B0604020202020204" charset="0"/>
              </a:rPr>
              <a:t>NOS  </a:t>
            </a:r>
            <a:r>
              <a:rPr lang="pt-BR" sz="1400" dirty="0">
                <a:latin typeface="Lora" panose="020B0604020202020204" charset="0"/>
              </a:rPr>
              <a:t>ADULTOS, AS MANIFESTAÇÕES  DO CÂNCER  APARECEM  ANOS APÓS A  EXPOSIÇÃO AO </a:t>
            </a:r>
            <a:r>
              <a:rPr lang="pt-BR" sz="1400" dirty="0" smtClean="0">
                <a:latin typeface="Lora" panose="020B0604020202020204" charset="0"/>
              </a:rPr>
              <a:t>RISCO</a:t>
            </a:r>
            <a:endParaRPr lang="pt-BR" sz="1400" dirty="0">
              <a:latin typeface="Lora" panose="020B0604020202020204" charset="0"/>
            </a:endParaRPr>
          </a:p>
          <a:p>
            <a:r>
              <a:rPr lang="pt-BR" sz="1400" dirty="0" smtClean="0">
                <a:latin typeface="Lora" panose="020B0604020202020204" charset="0"/>
              </a:rPr>
              <a:t> EX:RADIAÇÕES </a:t>
            </a:r>
            <a:r>
              <a:rPr lang="pt-BR" sz="1400" dirty="0">
                <a:latin typeface="Lora" panose="020B0604020202020204" charset="0"/>
              </a:rPr>
              <a:t>IONIZANTES, EXPOSIÇÃO CONTÍNUA AO  SOL, TABAGISMO, </a:t>
            </a:r>
            <a:r>
              <a:rPr lang="pt-BR" sz="1400" dirty="0" smtClean="0">
                <a:latin typeface="Lora" panose="020B0604020202020204" charset="0"/>
              </a:rPr>
              <a:t>ETC.</a:t>
            </a:r>
            <a:endParaRPr lang="pt-BR" sz="1400" dirty="0">
              <a:latin typeface="Lora" panose="020B0604020202020204" charset="0"/>
            </a:endParaRPr>
          </a:p>
          <a:p>
            <a:endParaRPr lang="pt-BR" sz="1200" dirty="0">
              <a:latin typeface="Lora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3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0"/>
            <a:ext cx="9144000" cy="11669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86CC7192-ADE6-4C35-806B-A5187F28BD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564" t="39833" r="33316" b="31006"/>
          <a:stretch/>
        </p:blipFill>
        <p:spPr>
          <a:xfrm>
            <a:off x="93832" y="2369820"/>
            <a:ext cx="4216400" cy="322172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5370" y="1881975"/>
            <a:ext cx="2826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latin typeface="Bahnschrift" panose="020B0502040204020203" pitchFamily="34" charset="0"/>
              </a:rPr>
              <a:t>CAUSAS EM ADULTO</a:t>
            </a:r>
            <a:endParaRPr lang="pt-BR" sz="2000" dirty="0">
              <a:latin typeface="Bahnschrift" panose="020B0502040204020203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86CC7192-ADE6-4C35-806B-A5187F28BD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564" t="69765" r="33316" b="27783"/>
          <a:stretch/>
        </p:blipFill>
        <p:spPr>
          <a:xfrm>
            <a:off x="471368" y="5323070"/>
            <a:ext cx="4216400" cy="27093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4661038" y="1876649"/>
            <a:ext cx="330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latin typeface="Bahnschrift" panose="020B0502040204020203" pitchFamily="34" charset="0"/>
              </a:rPr>
              <a:t>CAUSAS EM CRIANÇAS</a:t>
            </a:r>
            <a:endParaRPr lang="pt-BR" sz="2000" dirty="0">
              <a:latin typeface="Bahnschrift" panose="020B0502040204020203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/>
          <a:srcRect t="1213"/>
          <a:stretch/>
        </p:blipFill>
        <p:spPr>
          <a:xfrm>
            <a:off x="4310232" y="2529840"/>
            <a:ext cx="3260372" cy="2665961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4528034" y="3454514"/>
            <a:ext cx="1079093" cy="37842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1700" b="1" dirty="0" smtClean="0">
                <a:solidFill>
                  <a:srgbClr val="04957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Externas</a:t>
            </a:r>
            <a:endParaRPr lang="pt-BR" sz="1700" b="1" dirty="0">
              <a:solidFill>
                <a:srgbClr val="04957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6279841" y="4087638"/>
            <a:ext cx="1089884" cy="35394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pt-BR" sz="1700" b="1" dirty="0" smtClean="0">
                <a:solidFill>
                  <a:srgbClr val="04957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Internas</a:t>
            </a:r>
            <a:endParaRPr lang="pt-BR" sz="1700" b="1" dirty="0">
              <a:solidFill>
                <a:srgbClr val="04957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cxnSp>
        <p:nvCxnSpPr>
          <p:cNvPr id="19" name="Google Shape;414;p42"/>
          <p:cNvCxnSpPr/>
          <p:nvPr/>
        </p:nvCxnSpPr>
        <p:spPr>
          <a:xfrm>
            <a:off x="332313" y="606948"/>
            <a:ext cx="7635325" cy="27177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7F14676-182A-4AC7-A8C6-89ACC9ADB0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5113" y="636588"/>
            <a:ext cx="9078912" cy="636587"/>
          </a:xfrm>
        </p:spPr>
        <p:txBody>
          <a:bodyPr>
            <a:normAutofit fontScale="90000"/>
          </a:bodyPr>
          <a:lstStyle/>
          <a:p>
            <a:r>
              <a:rPr lang="pt-BR" sz="3600" b="1" dirty="0"/>
              <a:t>Epidemiologia do Câncer Infantojuvenil </a:t>
            </a:r>
            <a:br>
              <a:rPr lang="pt-BR" sz="3600" b="1" dirty="0"/>
            </a:b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85970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7F14676-182A-4AC7-A8C6-89ACC9ADB0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51795"/>
            <a:ext cx="8372475" cy="638175"/>
          </a:xfrm>
        </p:spPr>
        <p:txBody>
          <a:bodyPr>
            <a:noAutofit/>
          </a:bodyPr>
          <a:lstStyle/>
          <a:p>
            <a:r>
              <a:rPr lang="pt-BR" sz="3200" b="1" dirty="0"/>
              <a:t>Epidemiologia do Câncer Infantojuvenil </a:t>
            </a:r>
            <a:br>
              <a:rPr lang="pt-BR" sz="3200" b="1" dirty="0"/>
            </a:br>
            <a:endParaRPr lang="pt-BR" sz="2000" dirty="0"/>
          </a:p>
        </p:txBody>
      </p:sp>
      <p:sp>
        <p:nvSpPr>
          <p:cNvPr id="4" name="CaixaDeTexto 3">
            <a:extLst>
              <a:ext uri="{FF2B5EF4-FFF2-40B4-BE49-F238E27FC236}">
                <a16:creationId xmlns="" xmlns:a16="http://schemas.microsoft.com/office/drawing/2014/main" id="{FD129E3A-A1C3-4A4E-AD2D-02DDC0FE05B6}"/>
              </a:ext>
            </a:extLst>
          </p:cNvPr>
          <p:cNvSpPr txBox="1"/>
          <p:nvPr/>
        </p:nvSpPr>
        <p:spPr>
          <a:xfrm>
            <a:off x="0" y="1090927"/>
            <a:ext cx="9144000" cy="5716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1200" b="1" dirty="0">
                <a:latin typeface="Lora" panose="020B0604020202020204" charset="0"/>
              </a:rPr>
              <a:t>FUMO</a:t>
            </a:r>
            <a:r>
              <a:rPr lang="pt-BR" sz="1200" dirty="0">
                <a:latin typeface="Lora" panose="020B0604020202020204" charset="0"/>
              </a:rPr>
              <a:t> -  CA PULMÃO(90%), OROF,ESOFAGO, LARINGE, ORAL, BEXIGA, PÂNCREAS, UTERO, COLO, LMA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pt-BR" sz="1200" b="1" dirty="0">
                <a:latin typeface="Lora" panose="020B0604020202020204" charset="0"/>
              </a:rPr>
              <a:t>ÁLCOOL </a:t>
            </a:r>
            <a:r>
              <a:rPr lang="pt-BR" sz="1200" dirty="0">
                <a:latin typeface="Lora" panose="020B0604020202020204" charset="0"/>
              </a:rPr>
              <a:t>– BÔCA, OROFARINGE, LARINGE(+FUMO), ESÔF,FIGADO,INTESTINO, MAMA POS MENOPAUSA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pt-BR" sz="1200" b="1" dirty="0">
                <a:latin typeface="Lora" panose="020B0604020202020204" charset="0"/>
              </a:rPr>
              <a:t>EXPOSIÇÃO SOLAR </a:t>
            </a:r>
            <a:r>
              <a:rPr lang="pt-BR" sz="1200" dirty="0">
                <a:latin typeface="Lora" panose="020B0604020202020204" charset="0"/>
              </a:rPr>
              <a:t>-  CA PELE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pt-BR" sz="1200" b="1" dirty="0">
                <a:latin typeface="Lora" panose="020B0604020202020204" charset="0"/>
              </a:rPr>
              <a:t>OCUPACIONAIS</a:t>
            </a:r>
            <a:r>
              <a:rPr lang="pt-BR" sz="1200" dirty="0">
                <a:latin typeface="Lora" panose="020B0604020202020204" charset="0"/>
              </a:rPr>
              <a:t> – 2 A 4% DOS CÂNCERES</a:t>
            </a:r>
          </a:p>
          <a:p>
            <a:pPr>
              <a:lnSpc>
                <a:spcPct val="150000"/>
              </a:lnSpc>
            </a:pPr>
            <a:r>
              <a:rPr lang="pt-BR" sz="1200" dirty="0">
                <a:latin typeface="Lora" panose="020B0604020202020204" charset="0"/>
              </a:rPr>
              <a:t>              - </a:t>
            </a:r>
            <a:r>
              <a:rPr lang="pt-BR" sz="1200" b="1" dirty="0">
                <a:latin typeface="Lora" panose="020B0604020202020204" charset="0"/>
              </a:rPr>
              <a:t>AMIANTO</a:t>
            </a:r>
            <a:r>
              <a:rPr lang="pt-BR" sz="1200" dirty="0">
                <a:latin typeface="Lora" panose="020B0604020202020204" charset="0"/>
              </a:rPr>
              <a:t>(ASBESTO), </a:t>
            </a:r>
            <a:r>
              <a:rPr lang="pt-BR" sz="1200" b="1" dirty="0">
                <a:latin typeface="Lora" panose="020B0604020202020204" charset="0"/>
              </a:rPr>
              <a:t>MESOTELIOMA</a:t>
            </a:r>
            <a:r>
              <a:rPr lang="pt-BR" sz="1200" dirty="0">
                <a:latin typeface="Lora" panose="020B0604020202020204" charset="0"/>
              </a:rPr>
              <a:t>, </a:t>
            </a:r>
            <a:r>
              <a:rPr lang="pt-BR" sz="1200" b="1" dirty="0">
                <a:latin typeface="Lora" panose="020B0604020202020204" charset="0"/>
              </a:rPr>
              <a:t>PULMÃO</a:t>
            </a:r>
            <a:r>
              <a:rPr lang="pt-BR" sz="1200" dirty="0">
                <a:latin typeface="Lora" panose="020B0604020202020204" charset="0"/>
              </a:rPr>
              <a:t>, </a:t>
            </a:r>
            <a:r>
              <a:rPr lang="pt-BR" sz="1200" b="1" dirty="0">
                <a:latin typeface="Lora" panose="020B0604020202020204" charset="0"/>
              </a:rPr>
              <a:t>LARINGE</a:t>
            </a:r>
            <a:r>
              <a:rPr lang="pt-BR" sz="1200" dirty="0">
                <a:latin typeface="Lora" panose="020B0604020202020204" charset="0"/>
              </a:rPr>
              <a:t>, </a:t>
            </a:r>
            <a:r>
              <a:rPr lang="pt-BR" sz="1200" b="1" dirty="0">
                <a:latin typeface="Lora" panose="020B0604020202020204" charset="0"/>
              </a:rPr>
              <a:t>OVÁRIO</a:t>
            </a:r>
            <a:r>
              <a:rPr lang="pt-BR" sz="1200" dirty="0" smtClean="0">
                <a:latin typeface="Lora" panose="020B0604020202020204" charset="0"/>
              </a:rPr>
              <a:t>.</a:t>
            </a:r>
            <a:endParaRPr lang="pt-BR" sz="1200" dirty="0">
              <a:latin typeface="Lora" panose="020B0604020202020204" charset="0"/>
            </a:endParaRPr>
          </a:p>
          <a:p>
            <a:pPr>
              <a:lnSpc>
                <a:spcPct val="150000"/>
              </a:lnSpc>
            </a:pPr>
            <a:r>
              <a:rPr lang="pt-BR" sz="1200" dirty="0">
                <a:latin typeface="Lora" panose="020B0604020202020204" charset="0"/>
              </a:rPr>
              <a:t>              - </a:t>
            </a:r>
            <a:r>
              <a:rPr lang="pt-BR" sz="1200" b="1" dirty="0">
                <a:latin typeface="Lora" panose="020B0604020202020204" charset="0"/>
              </a:rPr>
              <a:t>FORMALDEIDO</a:t>
            </a:r>
            <a:r>
              <a:rPr lang="pt-BR" sz="1200" dirty="0">
                <a:latin typeface="Lora" panose="020B0604020202020204" charset="0"/>
              </a:rPr>
              <a:t>- </a:t>
            </a:r>
            <a:r>
              <a:rPr lang="pt-BR" sz="1200" b="1" dirty="0">
                <a:latin typeface="Lora" panose="020B0604020202020204" charset="0"/>
              </a:rPr>
              <a:t>CA BEXIGA</a:t>
            </a:r>
          </a:p>
          <a:p>
            <a:pPr>
              <a:lnSpc>
                <a:spcPct val="150000"/>
              </a:lnSpc>
            </a:pPr>
            <a:r>
              <a:rPr lang="pt-BR" sz="1200" dirty="0">
                <a:latin typeface="Lora" panose="020B0604020202020204" charset="0"/>
              </a:rPr>
              <a:t>              - </a:t>
            </a:r>
            <a:r>
              <a:rPr lang="pt-BR" sz="1200" b="1" dirty="0">
                <a:latin typeface="Lora" panose="020B0604020202020204" charset="0"/>
              </a:rPr>
              <a:t>PÓ MADEIRA </a:t>
            </a:r>
            <a:r>
              <a:rPr lang="pt-BR" sz="1200" dirty="0">
                <a:latin typeface="Lora" panose="020B0604020202020204" charset="0"/>
              </a:rPr>
              <a:t>E </a:t>
            </a:r>
            <a:r>
              <a:rPr lang="pt-BR" sz="1200" b="1" dirty="0">
                <a:latin typeface="Lora" panose="020B0604020202020204" charset="0"/>
              </a:rPr>
              <a:t>COURO</a:t>
            </a:r>
            <a:r>
              <a:rPr lang="pt-BR" sz="1200" dirty="0">
                <a:latin typeface="Lora" panose="020B0604020202020204" charset="0"/>
              </a:rPr>
              <a:t> -  </a:t>
            </a:r>
            <a:r>
              <a:rPr lang="pt-BR" sz="1200" b="1" dirty="0">
                <a:latin typeface="Lora" panose="020B0604020202020204" charset="0"/>
              </a:rPr>
              <a:t>CA NASAL </a:t>
            </a:r>
            <a:r>
              <a:rPr lang="pt-BR" sz="1200" dirty="0">
                <a:latin typeface="Lora" panose="020B0604020202020204" charset="0"/>
              </a:rPr>
              <a:t>E </a:t>
            </a:r>
            <a:r>
              <a:rPr lang="pt-BR" sz="1200" b="1" dirty="0">
                <a:latin typeface="Lora" panose="020B0604020202020204" charset="0"/>
              </a:rPr>
              <a:t>PARA NASAL</a:t>
            </a:r>
          </a:p>
          <a:p>
            <a:pPr>
              <a:lnSpc>
                <a:spcPct val="150000"/>
              </a:lnSpc>
            </a:pPr>
            <a:r>
              <a:rPr lang="pt-BR" sz="1200" dirty="0">
                <a:latin typeface="Lora" panose="020B0604020202020204" charset="0"/>
              </a:rPr>
              <a:t>              - </a:t>
            </a:r>
            <a:r>
              <a:rPr lang="pt-BR" sz="1200" b="1" dirty="0">
                <a:latin typeface="Lora" panose="020B0604020202020204" charset="0"/>
              </a:rPr>
              <a:t>METAIS PESADOS </a:t>
            </a:r>
            <a:r>
              <a:rPr lang="pt-BR" sz="1200" dirty="0">
                <a:latin typeface="Lora" panose="020B0604020202020204" charset="0"/>
              </a:rPr>
              <a:t>– </a:t>
            </a:r>
            <a:r>
              <a:rPr lang="pt-BR" sz="1200" b="1" dirty="0">
                <a:latin typeface="Lora" panose="020B0604020202020204" charset="0"/>
              </a:rPr>
              <a:t>CÁDMIO</a:t>
            </a:r>
            <a:r>
              <a:rPr lang="pt-BR" sz="1200" dirty="0">
                <a:latin typeface="Lora" panose="020B0604020202020204" charset="0"/>
              </a:rPr>
              <a:t>, </a:t>
            </a:r>
            <a:r>
              <a:rPr lang="pt-BR" sz="1200" b="1" dirty="0">
                <a:latin typeface="Lora" panose="020B0604020202020204" charset="0"/>
              </a:rPr>
              <a:t>BERÍLIO</a:t>
            </a:r>
            <a:r>
              <a:rPr lang="pt-BR" sz="1200" dirty="0">
                <a:latin typeface="Lora" panose="020B0604020202020204" charset="0"/>
              </a:rPr>
              <a:t>,</a:t>
            </a:r>
            <a:r>
              <a:rPr lang="pt-BR" sz="1200" b="1" dirty="0">
                <a:latin typeface="Lora" panose="020B0604020202020204" charset="0"/>
              </a:rPr>
              <a:t>CROMO</a:t>
            </a:r>
            <a:r>
              <a:rPr lang="pt-BR" sz="1200" dirty="0">
                <a:latin typeface="Lora" panose="020B0604020202020204" charset="0"/>
              </a:rPr>
              <a:t>, </a:t>
            </a:r>
            <a:r>
              <a:rPr lang="pt-BR" sz="1200" b="1" dirty="0">
                <a:latin typeface="Lora" panose="020B0604020202020204" charset="0"/>
              </a:rPr>
              <a:t>NÍQUEL </a:t>
            </a:r>
            <a:r>
              <a:rPr lang="pt-BR" sz="1200" dirty="0">
                <a:latin typeface="Lora" panose="020B0604020202020204" charset="0"/>
              </a:rPr>
              <a:t>– </a:t>
            </a:r>
            <a:r>
              <a:rPr lang="pt-BR" sz="1200" b="1" dirty="0">
                <a:latin typeface="Lora" panose="020B0604020202020204" charset="0"/>
              </a:rPr>
              <a:t>CA PULMÃO</a:t>
            </a:r>
          </a:p>
          <a:p>
            <a:pPr>
              <a:lnSpc>
                <a:spcPct val="150000"/>
              </a:lnSpc>
            </a:pPr>
            <a:r>
              <a:rPr lang="pt-BR" sz="1200" dirty="0">
                <a:latin typeface="Lora" panose="020B0604020202020204" charset="0"/>
              </a:rPr>
              <a:t>              - </a:t>
            </a:r>
            <a:r>
              <a:rPr lang="pt-BR" sz="1200" b="1" dirty="0">
                <a:latin typeface="Lora" panose="020B0604020202020204" charset="0"/>
              </a:rPr>
              <a:t>FUNDIÇÃO DE FERRO E AÇO </a:t>
            </a:r>
            <a:r>
              <a:rPr lang="pt-BR" sz="1200" dirty="0">
                <a:latin typeface="Lora" panose="020B0604020202020204" charset="0"/>
              </a:rPr>
              <a:t>– </a:t>
            </a:r>
            <a:r>
              <a:rPr lang="pt-BR" sz="1200" b="1" dirty="0">
                <a:latin typeface="Lora" panose="020B0604020202020204" charset="0"/>
              </a:rPr>
              <a:t>CA PULMÃO</a:t>
            </a:r>
          </a:p>
          <a:p>
            <a:pPr>
              <a:lnSpc>
                <a:spcPct val="150000"/>
              </a:lnSpc>
            </a:pPr>
            <a:r>
              <a:rPr lang="pt-BR" sz="1200" dirty="0">
                <a:latin typeface="Lora" panose="020B0604020202020204" charset="0"/>
              </a:rPr>
              <a:t>              - </a:t>
            </a:r>
            <a:r>
              <a:rPr lang="pt-BR" sz="1200" b="1" dirty="0">
                <a:latin typeface="Lora" panose="020B0604020202020204" charset="0"/>
              </a:rPr>
              <a:t>INDUSTRIA DE BORRACHA </a:t>
            </a:r>
            <a:r>
              <a:rPr lang="pt-BR" sz="1200" dirty="0">
                <a:latin typeface="Lora" panose="020B0604020202020204" charset="0"/>
              </a:rPr>
              <a:t>– </a:t>
            </a:r>
            <a:r>
              <a:rPr lang="pt-BR" sz="1200" b="1" dirty="0">
                <a:latin typeface="Lora" panose="020B0604020202020204" charset="0"/>
              </a:rPr>
              <a:t>LEUCEMIA</a:t>
            </a:r>
            <a:r>
              <a:rPr lang="pt-BR" sz="1200" dirty="0">
                <a:latin typeface="Lora" panose="020B0604020202020204" charset="0"/>
              </a:rPr>
              <a:t>,</a:t>
            </a:r>
            <a:r>
              <a:rPr lang="pt-BR" sz="1200" b="1" dirty="0">
                <a:latin typeface="Lora" panose="020B0604020202020204" charset="0"/>
              </a:rPr>
              <a:t>CA PULMÃO</a:t>
            </a:r>
            <a:r>
              <a:rPr lang="pt-BR" sz="1200" dirty="0">
                <a:latin typeface="Lora" panose="020B0604020202020204" charset="0"/>
              </a:rPr>
              <a:t>, </a:t>
            </a:r>
            <a:r>
              <a:rPr lang="pt-BR" sz="1200" b="1" dirty="0">
                <a:latin typeface="Lora" panose="020B0604020202020204" charset="0"/>
              </a:rPr>
              <a:t>ESTÔMAGO</a:t>
            </a:r>
            <a:r>
              <a:rPr lang="pt-BR" sz="1200" dirty="0">
                <a:latin typeface="Lora" panose="020B0604020202020204" charset="0"/>
              </a:rPr>
              <a:t>, </a:t>
            </a:r>
            <a:r>
              <a:rPr lang="pt-BR" sz="1200" b="1" dirty="0">
                <a:latin typeface="Lora" panose="020B0604020202020204" charset="0"/>
              </a:rPr>
              <a:t>BEXIGA LINFOMA</a:t>
            </a:r>
          </a:p>
          <a:p>
            <a:pPr>
              <a:lnSpc>
                <a:spcPct val="150000"/>
              </a:lnSpc>
            </a:pPr>
            <a:r>
              <a:rPr lang="pt-BR" sz="1200" dirty="0">
                <a:latin typeface="Lora" panose="020B0604020202020204" charset="0"/>
              </a:rPr>
              <a:t>              - </a:t>
            </a:r>
            <a:r>
              <a:rPr lang="pt-BR" sz="1200" b="1" dirty="0">
                <a:latin typeface="Lora" panose="020B0604020202020204" charset="0"/>
              </a:rPr>
              <a:t>PRODUÇÃO DE COQUE </a:t>
            </a:r>
            <a:r>
              <a:rPr lang="pt-BR" sz="1200" dirty="0">
                <a:latin typeface="Lora" panose="020B0604020202020204" charset="0"/>
              </a:rPr>
              <a:t>–DE  FERRO ROCHA EM FERRO METAL) – PULMÃO</a:t>
            </a:r>
          </a:p>
          <a:p>
            <a:pPr>
              <a:lnSpc>
                <a:spcPct val="150000"/>
              </a:lnSpc>
            </a:pPr>
            <a:r>
              <a:rPr lang="pt-BR" sz="1200" b="1" dirty="0">
                <a:latin typeface="Lora" panose="020B0604020202020204" charset="0"/>
              </a:rPr>
              <a:t>              - IND. ALUMÍNIO </a:t>
            </a:r>
            <a:r>
              <a:rPr lang="pt-BR" sz="1200" dirty="0">
                <a:latin typeface="Lora" panose="020B0604020202020204" charset="0"/>
              </a:rPr>
              <a:t>–</a:t>
            </a:r>
            <a:r>
              <a:rPr lang="pt-BR" sz="1200" b="1" dirty="0">
                <a:latin typeface="Lora" panose="020B0604020202020204" charset="0"/>
              </a:rPr>
              <a:t> CA PULMÃO </a:t>
            </a:r>
            <a:r>
              <a:rPr lang="pt-BR" sz="1200" dirty="0">
                <a:latin typeface="Lora" panose="020B0604020202020204" charset="0"/>
              </a:rPr>
              <a:t>E</a:t>
            </a:r>
            <a:r>
              <a:rPr lang="pt-BR" sz="1200" b="1" dirty="0">
                <a:latin typeface="Lora" panose="020B0604020202020204" charset="0"/>
              </a:rPr>
              <a:t> BEXIGA</a:t>
            </a:r>
          </a:p>
          <a:p>
            <a:pPr>
              <a:lnSpc>
                <a:spcPct val="150000"/>
              </a:lnSpc>
            </a:pPr>
            <a:r>
              <a:rPr lang="pt-BR" sz="1200" dirty="0">
                <a:latin typeface="Lora" panose="020B0604020202020204" charset="0"/>
              </a:rPr>
              <a:t>              - </a:t>
            </a:r>
            <a:r>
              <a:rPr lang="pt-BR" sz="1200" b="1" dirty="0">
                <a:latin typeface="Lora" panose="020B0604020202020204" charset="0"/>
              </a:rPr>
              <a:t>BENZENO</a:t>
            </a:r>
            <a:r>
              <a:rPr lang="pt-BR" sz="1200" dirty="0">
                <a:latin typeface="Lora" panose="020B0604020202020204" charset="0"/>
              </a:rPr>
              <a:t> -  </a:t>
            </a:r>
            <a:r>
              <a:rPr lang="pt-BR" sz="1200" b="1" dirty="0">
                <a:latin typeface="Lora" panose="020B0604020202020204" charset="0"/>
              </a:rPr>
              <a:t>COMBUSTIVEIS(PROXIMIDADES</a:t>
            </a:r>
            <a:r>
              <a:rPr lang="pt-BR" sz="1200" dirty="0">
                <a:latin typeface="Lora" panose="020B0604020202020204" charset="0"/>
              </a:rPr>
              <a:t>) – </a:t>
            </a:r>
            <a:r>
              <a:rPr lang="pt-BR" sz="1200" b="1" dirty="0">
                <a:latin typeface="Lora" panose="020B0604020202020204" charset="0"/>
              </a:rPr>
              <a:t>LMA</a:t>
            </a:r>
            <a:r>
              <a:rPr lang="pt-BR" sz="1200" dirty="0">
                <a:latin typeface="Lora" panose="020B0604020202020204" charset="0"/>
              </a:rPr>
              <a:t>, </a:t>
            </a:r>
            <a:r>
              <a:rPr lang="pt-BR" sz="1200" b="1" dirty="0">
                <a:latin typeface="Lora" panose="020B0604020202020204" charset="0"/>
              </a:rPr>
              <a:t>LLA</a:t>
            </a:r>
            <a:r>
              <a:rPr lang="pt-BR" sz="1200" dirty="0">
                <a:latin typeface="Lora" panose="020B0604020202020204" charset="0"/>
              </a:rPr>
              <a:t>, </a:t>
            </a:r>
            <a:r>
              <a:rPr lang="pt-BR" sz="1200" b="1" dirty="0">
                <a:latin typeface="Lora" panose="020B0604020202020204" charset="0"/>
              </a:rPr>
              <a:t>LINFOMAS</a:t>
            </a:r>
          </a:p>
          <a:p>
            <a:pPr>
              <a:lnSpc>
                <a:spcPct val="150000"/>
              </a:lnSpc>
            </a:pPr>
            <a:r>
              <a:rPr lang="pt-BR" sz="1200" dirty="0">
                <a:latin typeface="Lora" panose="020B0604020202020204" charset="0"/>
              </a:rPr>
              <a:t>              - </a:t>
            </a:r>
            <a:r>
              <a:rPr lang="pt-BR" sz="1200" b="1" dirty="0">
                <a:latin typeface="Lora" panose="020B0604020202020204" charset="0"/>
              </a:rPr>
              <a:t>IND</a:t>
            </a:r>
            <a:r>
              <a:rPr lang="pt-BR" sz="1200" dirty="0">
                <a:latin typeface="Lora" panose="020B0604020202020204" charset="0"/>
              </a:rPr>
              <a:t>. </a:t>
            </a:r>
            <a:r>
              <a:rPr lang="pt-BR" sz="1200" b="1" dirty="0">
                <a:latin typeface="Lora" panose="020B0604020202020204" charset="0"/>
              </a:rPr>
              <a:t>TINTAS</a:t>
            </a:r>
            <a:r>
              <a:rPr lang="pt-BR" sz="1200" dirty="0">
                <a:latin typeface="Lora" panose="020B0604020202020204" charset="0"/>
              </a:rPr>
              <a:t> E </a:t>
            </a:r>
            <a:r>
              <a:rPr lang="pt-BR" sz="1200" b="1" dirty="0">
                <a:latin typeface="Lora" panose="020B0604020202020204" charset="0"/>
              </a:rPr>
              <a:t>PINTORES</a:t>
            </a:r>
            <a:r>
              <a:rPr lang="pt-BR" sz="1200" dirty="0">
                <a:latin typeface="Lora" panose="020B0604020202020204" charset="0"/>
              </a:rPr>
              <a:t> -  </a:t>
            </a:r>
            <a:r>
              <a:rPr lang="pt-BR" sz="1200" b="1" dirty="0">
                <a:latin typeface="Lora" panose="020B0604020202020204" charset="0"/>
              </a:rPr>
              <a:t>CA</a:t>
            </a:r>
            <a:r>
              <a:rPr lang="pt-BR" sz="1200" dirty="0">
                <a:latin typeface="Lora" panose="020B0604020202020204" charset="0"/>
              </a:rPr>
              <a:t> </a:t>
            </a:r>
            <a:r>
              <a:rPr lang="pt-BR" sz="1200" b="1" dirty="0">
                <a:latin typeface="Lora" panose="020B0604020202020204" charset="0"/>
              </a:rPr>
              <a:t>PULMÃO</a:t>
            </a:r>
            <a:r>
              <a:rPr lang="pt-BR" sz="1200" dirty="0">
                <a:latin typeface="Lora" panose="020B0604020202020204" charset="0"/>
              </a:rPr>
              <a:t>, </a:t>
            </a:r>
            <a:r>
              <a:rPr lang="pt-BR" sz="1200" b="1" dirty="0">
                <a:latin typeface="Lora" panose="020B0604020202020204" charset="0"/>
              </a:rPr>
              <a:t>BEXIGA</a:t>
            </a:r>
            <a:r>
              <a:rPr lang="pt-BR" sz="1200" dirty="0">
                <a:latin typeface="Lora" panose="020B0604020202020204" charset="0"/>
              </a:rPr>
              <a:t>, </a:t>
            </a:r>
            <a:r>
              <a:rPr lang="pt-BR" sz="1200" b="1" dirty="0">
                <a:latin typeface="Lora" panose="020B0604020202020204" charset="0"/>
              </a:rPr>
              <a:t>MESOTELIOMA</a:t>
            </a:r>
          </a:p>
          <a:p>
            <a:pPr>
              <a:lnSpc>
                <a:spcPct val="150000"/>
              </a:lnSpc>
            </a:pPr>
            <a:r>
              <a:rPr lang="pt-BR" sz="1200" dirty="0">
                <a:latin typeface="Lora" panose="020B0604020202020204" charset="0"/>
              </a:rPr>
              <a:t>              - </a:t>
            </a:r>
            <a:r>
              <a:rPr lang="pt-BR" sz="1200" b="1" dirty="0">
                <a:latin typeface="Lora" panose="020B0604020202020204" charset="0"/>
              </a:rPr>
              <a:t>SÍLICA</a:t>
            </a:r>
            <a:r>
              <a:rPr lang="pt-BR" sz="1200" dirty="0">
                <a:latin typeface="Lora" panose="020B0604020202020204" charset="0"/>
              </a:rPr>
              <a:t> – </a:t>
            </a:r>
            <a:r>
              <a:rPr lang="pt-BR" sz="1200" b="1" dirty="0">
                <a:latin typeface="Lora" panose="020B0604020202020204" charset="0"/>
              </a:rPr>
              <a:t>CA</a:t>
            </a:r>
            <a:r>
              <a:rPr lang="pt-BR" sz="1200" dirty="0">
                <a:latin typeface="Lora" panose="020B0604020202020204" charset="0"/>
              </a:rPr>
              <a:t> </a:t>
            </a:r>
            <a:r>
              <a:rPr lang="pt-BR" sz="1200" b="1" dirty="0">
                <a:latin typeface="Lora" panose="020B0604020202020204" charset="0"/>
              </a:rPr>
              <a:t>PULMÃO</a:t>
            </a:r>
            <a:r>
              <a:rPr lang="pt-BR" sz="1200" dirty="0">
                <a:latin typeface="Lora" panose="020B0604020202020204" charset="0"/>
              </a:rPr>
              <a:t>, </a:t>
            </a:r>
            <a:r>
              <a:rPr lang="pt-BR" sz="1200" b="1" dirty="0">
                <a:latin typeface="Lora" panose="020B0604020202020204" charset="0"/>
              </a:rPr>
              <a:t>ESTOMAGO</a:t>
            </a:r>
            <a:r>
              <a:rPr lang="pt-BR" sz="1200" dirty="0">
                <a:latin typeface="Lora" panose="020B0604020202020204" charset="0"/>
              </a:rPr>
              <a:t>, </a:t>
            </a:r>
            <a:r>
              <a:rPr lang="pt-BR" sz="1200" b="1" dirty="0">
                <a:latin typeface="Lora" panose="020B0604020202020204" charset="0"/>
              </a:rPr>
              <a:t>ESÔFAGO</a:t>
            </a:r>
            <a:r>
              <a:rPr lang="pt-BR" sz="1200" dirty="0">
                <a:latin typeface="Lora" panose="020B0604020202020204" charset="0"/>
              </a:rPr>
              <a:t>, </a:t>
            </a:r>
            <a:r>
              <a:rPr lang="pt-BR" sz="1200" b="1" dirty="0">
                <a:latin typeface="Lora" panose="020B0604020202020204" charset="0"/>
              </a:rPr>
              <a:t>FÍGADO</a:t>
            </a:r>
            <a:r>
              <a:rPr lang="pt-BR" sz="1200" dirty="0">
                <a:latin typeface="Lora" panose="020B0604020202020204" charset="0"/>
              </a:rPr>
              <a:t>, </a:t>
            </a:r>
            <a:r>
              <a:rPr lang="pt-BR" sz="1200" b="1" dirty="0">
                <a:latin typeface="Lora" panose="020B0604020202020204" charset="0"/>
              </a:rPr>
              <a:t>PÂNCREAS</a:t>
            </a:r>
            <a:r>
              <a:rPr lang="pt-BR" sz="1200" dirty="0">
                <a:latin typeface="Lora" panose="020B0604020202020204" charset="0"/>
              </a:rPr>
              <a:t>, </a:t>
            </a:r>
            <a:r>
              <a:rPr lang="pt-BR" sz="1200" b="1" dirty="0">
                <a:latin typeface="Lora" panose="020B0604020202020204" charset="0"/>
              </a:rPr>
              <a:t>RINS</a:t>
            </a:r>
            <a:r>
              <a:rPr lang="pt-BR" sz="1200" dirty="0">
                <a:latin typeface="Lora" panose="020B0604020202020204" charset="0"/>
              </a:rPr>
              <a:t>, </a:t>
            </a:r>
            <a:r>
              <a:rPr lang="pt-BR" sz="1200" b="1" dirty="0">
                <a:latin typeface="Lora" panose="020B0604020202020204" charset="0"/>
              </a:rPr>
              <a:t>INTESTINO</a:t>
            </a:r>
            <a:r>
              <a:rPr lang="pt-BR" sz="1200" dirty="0">
                <a:latin typeface="Lora" panose="020B060402020202020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pt-BR" sz="1200" dirty="0">
                <a:latin typeface="Lora" panose="020B0604020202020204" charset="0"/>
              </a:rPr>
              <a:t>              - LENHA (FOGÃO) –HIDROCARBONETOS – CA </a:t>
            </a:r>
            <a:r>
              <a:rPr lang="pt-BR" sz="1200" dirty="0" smtClean="0">
                <a:latin typeface="Lora" panose="020B0604020202020204" charset="0"/>
              </a:rPr>
              <a:t>PULMÃO</a:t>
            </a:r>
            <a:endParaRPr lang="pt-BR" sz="1400" dirty="0">
              <a:latin typeface="Lora" panose="020B060402020202020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pt-BR" sz="1300" b="1" dirty="0">
                <a:latin typeface="Lora" panose="020B0604020202020204" charset="0"/>
              </a:rPr>
              <a:t>ENVELHECIMENTO NATURAL- </a:t>
            </a:r>
            <a:r>
              <a:rPr lang="pt-BR" sz="1300" dirty="0">
                <a:latin typeface="Lora" panose="020B0604020202020204" charset="0"/>
              </a:rPr>
              <a:t>MÚLTIPLAS  EXPOSIÇÕES  ACUMULADAS DURANTE A  VIDA</a:t>
            </a:r>
          </a:p>
          <a:p>
            <a:pPr marL="285750" indent="-285750">
              <a:buFontTx/>
              <a:buChar char="-"/>
            </a:pPr>
            <a:r>
              <a:rPr lang="pt-BR" sz="1300" b="1" dirty="0">
                <a:latin typeface="Lora" panose="020B0604020202020204" charset="0"/>
              </a:rPr>
              <a:t>SEDENTARISMO/OBESIDADE –</a:t>
            </a:r>
            <a:r>
              <a:rPr lang="pt-BR" sz="1300" dirty="0">
                <a:latin typeface="Lora" panose="020B0604020202020204" charset="0"/>
              </a:rPr>
              <a:t> ANORMALIDADE NA SECREÇÃO HORMONAL, RESITENCIA INSULINA</a:t>
            </a:r>
          </a:p>
          <a:p>
            <a:r>
              <a:rPr lang="pt-BR" sz="1300" b="1" dirty="0">
                <a:latin typeface="Lora" panose="020B0604020202020204" charset="0"/>
              </a:rPr>
              <a:t>                    ( 12%)                                 </a:t>
            </a:r>
            <a:r>
              <a:rPr lang="pt-BR" sz="1300" dirty="0">
                <a:latin typeface="Lora" panose="020B0604020202020204" charset="0"/>
              </a:rPr>
              <a:t>RESPOSTA INFLAMATÓRIA AUMENTADA. -  ESOFAGO,          </a:t>
            </a:r>
          </a:p>
          <a:p>
            <a:r>
              <a:rPr lang="pt-BR" sz="1300" dirty="0">
                <a:latin typeface="Lora" panose="020B0604020202020204" charset="0"/>
              </a:rPr>
              <a:t>                                                                 ESTÔMAGO,PÂNCREAS,VESICULA,FÍGADO, COLON, RETO,</a:t>
            </a:r>
          </a:p>
          <a:p>
            <a:r>
              <a:rPr lang="pt-BR" sz="1300" dirty="0">
                <a:latin typeface="Lora" panose="020B0604020202020204" charset="0"/>
              </a:rPr>
              <a:t>                                                                 RINS, PRÓSTATA, MAMA(HOMEM)</a:t>
            </a:r>
          </a:p>
          <a:p>
            <a:endParaRPr lang="pt-BR" sz="1200" dirty="0">
              <a:latin typeface="Lora" panose="020B0604020202020204" charset="0"/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357446" y="628305"/>
            <a:ext cx="55353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/>
              <a:t>-</a:t>
            </a:r>
            <a:r>
              <a:rPr lang="pt-BR" sz="1600" b="1" dirty="0" smtClean="0"/>
              <a:t> ETIOLOGIA  - CAUSAS EXTERNAS (AMBIENTAIS)</a:t>
            </a:r>
            <a:endParaRPr lang="pt-BR" sz="1600" dirty="0"/>
          </a:p>
        </p:txBody>
      </p:sp>
      <p:cxnSp>
        <p:nvCxnSpPr>
          <p:cNvPr id="6" name="Google Shape;414;p42"/>
          <p:cNvCxnSpPr/>
          <p:nvPr/>
        </p:nvCxnSpPr>
        <p:spPr>
          <a:xfrm>
            <a:off x="132110" y="615862"/>
            <a:ext cx="7584291" cy="17652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40945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7F14676-182A-4AC7-A8C6-89ACC9ADB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830" y="-16621"/>
            <a:ext cx="10216343" cy="1581377"/>
          </a:xfrm>
        </p:spPr>
        <p:txBody>
          <a:bodyPr>
            <a:normAutofit/>
          </a:bodyPr>
          <a:lstStyle/>
          <a:p>
            <a:r>
              <a:rPr lang="pt-BR" sz="3200" b="1" dirty="0"/>
              <a:t>Epidemiologia do Câncer Infantojuvenil </a:t>
            </a:r>
            <a:br>
              <a:rPr lang="pt-BR" sz="3200" b="1" dirty="0"/>
            </a:br>
            <a:r>
              <a:rPr lang="pt-BR" sz="2400" dirty="0"/>
              <a:t>  </a:t>
            </a:r>
            <a:r>
              <a:rPr lang="pt-BR" sz="2000" b="1" dirty="0"/>
              <a:t>- ETIOLOGIA </a:t>
            </a:r>
            <a:r>
              <a:rPr lang="pt-BR" sz="3200" b="1" dirty="0"/>
              <a:t>- </a:t>
            </a:r>
            <a:r>
              <a:rPr lang="pt-BR" sz="2000" b="1" dirty="0"/>
              <a:t>CAUSAS EXTERNAS ( AMBIENTAIS)</a:t>
            </a:r>
            <a:br>
              <a:rPr lang="pt-BR" sz="2000" b="1" dirty="0"/>
            </a:br>
            <a:endParaRPr lang="pt-BR" sz="2000" dirty="0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F50DAA4B-D0A9-42FD-9319-BC89E5A92748}"/>
              </a:ext>
            </a:extLst>
          </p:cNvPr>
          <p:cNvSpPr txBox="1"/>
          <p:nvPr/>
        </p:nvSpPr>
        <p:spPr>
          <a:xfrm>
            <a:off x="186266" y="1299723"/>
            <a:ext cx="914399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1400" b="1" dirty="0">
                <a:latin typeface="Lora" panose="020B0604020202020204" charset="0"/>
              </a:rPr>
              <a:t>POLUIÇÃO  AMBIENTAL </a:t>
            </a:r>
            <a:r>
              <a:rPr lang="pt-BR" sz="1400" dirty="0">
                <a:latin typeface="Lora" panose="020B0604020202020204" charset="0"/>
              </a:rPr>
              <a:t>– (1 A 4%) AR, SOLO,AGUA – CA PULMÃO</a:t>
            </a:r>
          </a:p>
          <a:p>
            <a:pPr marL="285750" indent="-285750">
              <a:buFontTx/>
              <a:buChar char="-"/>
            </a:pPr>
            <a:r>
              <a:rPr lang="pt-BR" sz="1400" b="1" dirty="0">
                <a:latin typeface="Lora" panose="020B0604020202020204" charset="0"/>
              </a:rPr>
              <a:t>RADIAÇÕES</a:t>
            </a:r>
            <a:r>
              <a:rPr lang="pt-BR" sz="1400" dirty="0">
                <a:latin typeface="Lora" panose="020B0604020202020204" charset="0"/>
              </a:rPr>
              <a:t> – BOMBA  ATÔMICA, RADIAÇÕES – BOMBA ATÔMICA, RADIAÇÕES TERAPÊUTICAS, 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Lora" panose="020B0604020202020204" charset="0"/>
              </a:rPr>
              <a:t>                           RADIAÇÕES  DIAGNOSTICAS – LEUCEMIAS E  OUTRAS</a:t>
            </a:r>
          </a:p>
          <a:p>
            <a:pPr marL="285750" indent="-285750">
              <a:buFontTx/>
              <a:buChar char="-"/>
            </a:pPr>
            <a:r>
              <a:rPr lang="pt-BR" sz="1400" b="1" dirty="0">
                <a:latin typeface="Lora" panose="020B0604020202020204" charset="0"/>
              </a:rPr>
              <a:t>MEDICAMENTOSO</a:t>
            </a:r>
            <a:r>
              <a:rPr lang="pt-BR" sz="1400" dirty="0">
                <a:latin typeface="Lora" panose="020B0604020202020204" charset="0"/>
              </a:rPr>
              <a:t> – QUIMIOTERAPICOS – CICLOFOSFAMIDA, IFOSFAMIDA, TENIPOSIDO(VM26)</a:t>
            </a:r>
          </a:p>
          <a:p>
            <a:r>
              <a:rPr lang="pt-BR" sz="1400" dirty="0">
                <a:latin typeface="Lora" panose="020B0604020202020204" charset="0"/>
              </a:rPr>
              <a:t>                                              </a:t>
            </a:r>
            <a:r>
              <a:rPr lang="pt-BR" sz="1400" dirty="0" smtClean="0">
                <a:latin typeface="Lora" panose="020B0604020202020204" charset="0"/>
              </a:rPr>
              <a:t>  </a:t>
            </a:r>
            <a:r>
              <a:rPr lang="pt-BR" sz="1400" dirty="0">
                <a:latin typeface="Lora" panose="020B0604020202020204" charset="0"/>
              </a:rPr>
              <a:t>(DOSES LIMITES) – OSTEOSSARCOMA, LEUCEMIAS</a:t>
            </a:r>
          </a:p>
          <a:p>
            <a:r>
              <a:rPr lang="pt-BR" sz="1400" dirty="0" smtClean="0">
                <a:latin typeface="Lora" panose="020B0604020202020204" charset="0"/>
              </a:rPr>
              <a:t>DIETILESTILBESTROL </a:t>
            </a:r>
            <a:r>
              <a:rPr lang="pt-BR" sz="1400" dirty="0">
                <a:latin typeface="Lora" panose="020B0604020202020204" charset="0"/>
              </a:rPr>
              <a:t>NA GRAVIDEZ – SARCOMA BOTRIÓIDE UTERO </a:t>
            </a:r>
            <a:r>
              <a:rPr lang="pt-BR" sz="1400" dirty="0" smtClean="0">
                <a:latin typeface="Lora" panose="020B0604020202020204" charset="0"/>
              </a:rPr>
              <a:t>E VAGINA NO LACTENTE</a:t>
            </a:r>
            <a:br>
              <a:rPr lang="pt-BR" sz="1400" dirty="0" smtClean="0">
                <a:latin typeface="Lora" panose="020B0604020202020204" charset="0"/>
              </a:rPr>
            </a:br>
            <a:endParaRPr lang="pt-BR" sz="1400" dirty="0" smtClean="0">
              <a:latin typeface="Lora" panose="020B0604020202020204" charset="0"/>
            </a:endParaRPr>
          </a:p>
          <a:p>
            <a:r>
              <a:rPr lang="pt-BR" sz="1400" b="1" dirty="0" smtClean="0">
                <a:latin typeface="Lora" panose="020B0604020202020204" charset="0"/>
              </a:rPr>
              <a:t>ALIMENTOS </a:t>
            </a:r>
            <a:r>
              <a:rPr lang="pt-BR" sz="1400" dirty="0" smtClean="0">
                <a:latin typeface="Lora" panose="020B0604020202020204" charset="0"/>
              </a:rPr>
              <a:t>DEVEM SER:</a:t>
            </a:r>
            <a:br>
              <a:rPr lang="pt-BR" sz="1400" dirty="0" smtClean="0">
                <a:latin typeface="Lora" panose="020B0604020202020204" charset="0"/>
              </a:rPr>
            </a:br>
            <a:r>
              <a:rPr lang="pt-BR" sz="1400" dirty="0" smtClean="0">
                <a:latin typeface="Lora" panose="020B0604020202020204" charset="0"/>
              </a:rPr>
              <a:t>- IN </a:t>
            </a:r>
            <a:r>
              <a:rPr lang="pt-BR" sz="1400" dirty="0">
                <a:latin typeface="Lora" panose="020B0604020202020204" charset="0"/>
              </a:rPr>
              <a:t>NATURA </a:t>
            </a:r>
            <a:r>
              <a:rPr lang="pt-BR" sz="1400" dirty="0" smtClean="0">
                <a:latin typeface="Lora" panose="020B0604020202020204" charset="0"/>
              </a:rPr>
              <a:t/>
            </a:r>
            <a:br>
              <a:rPr lang="pt-BR" sz="1400" dirty="0" smtClean="0">
                <a:latin typeface="Lora" panose="020B0604020202020204" charset="0"/>
              </a:rPr>
            </a:br>
            <a:r>
              <a:rPr lang="pt-BR" sz="1400" dirty="0" smtClean="0">
                <a:latin typeface="Lora" panose="020B0604020202020204" charset="0"/>
              </a:rPr>
              <a:t>- MINIMAMENTE  </a:t>
            </a:r>
            <a:r>
              <a:rPr lang="pt-BR" sz="1400" dirty="0">
                <a:latin typeface="Lora" panose="020B0604020202020204" charset="0"/>
              </a:rPr>
              <a:t>PROCESSADO</a:t>
            </a:r>
          </a:p>
          <a:p>
            <a:r>
              <a:rPr lang="pt-BR" sz="1400" dirty="0" smtClean="0">
                <a:latin typeface="Lora" panose="020B0604020202020204" charset="0"/>
              </a:rPr>
              <a:t>                                       </a:t>
            </a:r>
            <a:endParaRPr lang="pt-BR" sz="1400" dirty="0">
              <a:latin typeface="Lora" panose="020B0604020202020204" charset="0"/>
            </a:endParaRPr>
          </a:p>
          <a:p>
            <a:pPr marL="285750" indent="-285750">
              <a:buFontTx/>
              <a:buChar char="-"/>
            </a:pPr>
            <a:endParaRPr lang="pt-BR" sz="1400" dirty="0">
              <a:latin typeface="Lora" panose="020B0604020202020204" charset="0"/>
            </a:endParaRPr>
          </a:p>
          <a:p>
            <a:pPr marL="285750" indent="-285750">
              <a:buFontTx/>
              <a:buChar char="-"/>
            </a:pPr>
            <a:endParaRPr lang="pt-BR" sz="1400" dirty="0">
              <a:latin typeface="Lora" panose="020B060402020202020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64005" y="4140417"/>
            <a:ext cx="743157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latin typeface="Lora" panose="020B0604020202020204" charset="0"/>
              </a:rPr>
              <a:t>RISCOS</a:t>
            </a:r>
            <a:r>
              <a:rPr lang="pt-BR" sz="1400" dirty="0" smtClean="0">
                <a:latin typeface="Lora" panose="020B0604020202020204" charset="0"/>
              </a:rPr>
              <a:t>:</a:t>
            </a:r>
            <a:br>
              <a:rPr lang="pt-BR" sz="1400" dirty="0" smtClean="0">
                <a:latin typeface="Lora" panose="020B0604020202020204" charset="0"/>
              </a:rPr>
            </a:br>
            <a:r>
              <a:rPr lang="pt-BR" sz="1400" dirty="0" smtClean="0">
                <a:latin typeface="Lora" panose="020B0604020202020204" charset="0"/>
              </a:rPr>
              <a:t>- ALIMENTOS ULTRAPROCESSADOS </a:t>
            </a:r>
            <a:br>
              <a:rPr lang="pt-BR" sz="1400" dirty="0" smtClean="0">
                <a:latin typeface="Lora" panose="020B0604020202020204" charset="0"/>
              </a:rPr>
            </a:br>
            <a:r>
              <a:rPr lang="pt-BR" sz="1400" dirty="0" smtClean="0">
                <a:latin typeface="Lora" panose="020B0604020202020204" charset="0"/>
              </a:rPr>
              <a:t>- EXTRAIDOS DE ALIMENTOS – ACUCAR DA CANA, OLEO DA SOJA, </a:t>
            </a:r>
            <a:br>
              <a:rPr lang="pt-BR" sz="1400" dirty="0" smtClean="0">
                <a:latin typeface="Lora" panose="020B0604020202020204" charset="0"/>
              </a:rPr>
            </a:br>
            <a:r>
              <a:rPr lang="pt-BR" sz="1400" dirty="0" smtClean="0">
                <a:latin typeface="Lora" panose="020B0604020202020204" charset="0"/>
              </a:rPr>
              <a:t>- PROTEINAS PROCESSADAS DERIVADAS DE  SEUS CONSTITUINTES</a:t>
            </a:r>
            <a:br>
              <a:rPr lang="pt-BR" sz="1400" dirty="0" smtClean="0">
                <a:latin typeface="Lora" panose="020B0604020202020204" charset="0"/>
              </a:rPr>
            </a:br>
            <a:r>
              <a:rPr lang="pt-BR" sz="1400" dirty="0" smtClean="0">
                <a:latin typeface="Lora" panose="020B0604020202020204" charset="0"/>
              </a:rPr>
              <a:t>- GORDURAS HIDROGENADAS </a:t>
            </a:r>
            <a:br>
              <a:rPr lang="pt-BR" sz="1400" dirty="0" smtClean="0">
                <a:latin typeface="Lora" panose="020B0604020202020204" charset="0"/>
              </a:rPr>
            </a:br>
            <a:r>
              <a:rPr lang="pt-BR" sz="1400" dirty="0" smtClean="0">
                <a:latin typeface="Lora" panose="020B0604020202020204" charset="0"/>
              </a:rPr>
              <a:t>-AMIDO MODIFICADO DE LABORATÓRIO </a:t>
            </a:r>
            <a:br>
              <a:rPr lang="pt-BR" sz="1400" dirty="0" smtClean="0">
                <a:latin typeface="Lora" panose="020B0604020202020204" charset="0"/>
              </a:rPr>
            </a:br>
            <a:r>
              <a:rPr lang="pt-BR" sz="1400" dirty="0" smtClean="0">
                <a:latin typeface="Lora" panose="020B0604020202020204" charset="0"/>
              </a:rPr>
              <a:t>- CONSERVANTES, </a:t>
            </a:r>
            <a:br>
              <a:rPr lang="pt-BR" sz="1400" dirty="0" smtClean="0">
                <a:latin typeface="Lora" panose="020B0604020202020204" charset="0"/>
              </a:rPr>
            </a:br>
            <a:r>
              <a:rPr lang="pt-BR" sz="1400" dirty="0" smtClean="0">
                <a:latin typeface="Lora" panose="020B0604020202020204" charset="0"/>
              </a:rPr>
              <a:t>- AROMATIZANTES</a:t>
            </a:r>
            <a:br>
              <a:rPr lang="pt-BR" sz="1400" dirty="0" smtClean="0">
                <a:latin typeface="Lora" panose="020B0604020202020204" charset="0"/>
              </a:rPr>
            </a:br>
            <a:r>
              <a:rPr lang="pt-BR" sz="1400" dirty="0" smtClean="0">
                <a:latin typeface="Lora" panose="020B0604020202020204" charset="0"/>
              </a:rPr>
              <a:t>- REALÇADORES DE SABOR</a:t>
            </a:r>
            <a:br>
              <a:rPr lang="pt-BR" sz="1400" dirty="0" smtClean="0">
                <a:latin typeface="Lora" panose="020B0604020202020204" charset="0"/>
              </a:rPr>
            </a:br>
            <a:r>
              <a:rPr lang="pt-BR" sz="1400" dirty="0" smtClean="0">
                <a:latin typeface="Lora" panose="020B0604020202020204" charset="0"/>
              </a:rPr>
              <a:t>- CORANTES</a:t>
            </a:r>
          </a:p>
          <a:p>
            <a:endParaRPr lang="pt-BR" sz="1400" dirty="0"/>
          </a:p>
        </p:txBody>
      </p:sp>
      <p:sp>
        <p:nvSpPr>
          <p:cNvPr id="6" name="Retângulo 5"/>
          <p:cNvSpPr/>
          <p:nvPr/>
        </p:nvSpPr>
        <p:spPr>
          <a:xfrm>
            <a:off x="3784599" y="2746273"/>
            <a:ext cx="4572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400" b="1" dirty="0" smtClean="0">
                <a:latin typeface="Lora" panose="020B0604020202020204" charset="0"/>
              </a:rPr>
              <a:t>OUTROS</a:t>
            </a:r>
            <a:r>
              <a:rPr lang="pt-BR" sz="1400" dirty="0" smtClean="0">
                <a:latin typeface="Lora" panose="020B0604020202020204" charset="0"/>
              </a:rPr>
              <a:t>: BISCOITOS RECHEADOS</a:t>
            </a:r>
            <a:br>
              <a:rPr lang="pt-BR" sz="1400" dirty="0" smtClean="0">
                <a:latin typeface="Lora" panose="020B0604020202020204" charset="0"/>
              </a:rPr>
            </a:br>
            <a:r>
              <a:rPr lang="pt-BR" sz="1400" dirty="0" smtClean="0">
                <a:latin typeface="Lora" panose="020B0604020202020204" charset="0"/>
              </a:rPr>
              <a:t>- ACHOCOLATADOS</a:t>
            </a:r>
            <a:br>
              <a:rPr lang="pt-BR" sz="1400" dirty="0" smtClean="0">
                <a:latin typeface="Lora" panose="020B0604020202020204" charset="0"/>
              </a:rPr>
            </a:br>
            <a:r>
              <a:rPr lang="pt-BR" sz="1400" dirty="0" smtClean="0">
                <a:latin typeface="Lora" panose="020B0604020202020204" charset="0"/>
              </a:rPr>
              <a:t>- SALGADINHOS EM             </a:t>
            </a:r>
          </a:p>
          <a:p>
            <a:r>
              <a:rPr lang="pt-BR" sz="1400" dirty="0" smtClean="0">
                <a:latin typeface="Lora" panose="020B0604020202020204" charset="0"/>
              </a:rPr>
              <a:t>- PACOTES</a:t>
            </a:r>
            <a:br>
              <a:rPr lang="pt-BR" sz="1400" dirty="0" smtClean="0">
                <a:latin typeface="Lora" panose="020B0604020202020204" charset="0"/>
              </a:rPr>
            </a:br>
            <a:r>
              <a:rPr lang="pt-BR" sz="1400" dirty="0" smtClean="0">
                <a:latin typeface="Lora" panose="020B0604020202020204" charset="0"/>
              </a:rPr>
              <a:t>- ELEVADO TEOR AÇUCAR E SAL</a:t>
            </a:r>
            <a:br>
              <a:rPr lang="pt-BR" sz="1400" dirty="0" smtClean="0">
                <a:latin typeface="Lora" panose="020B0604020202020204" charset="0"/>
              </a:rPr>
            </a:br>
            <a:r>
              <a:rPr lang="pt-BR" sz="1400" dirty="0" smtClean="0">
                <a:latin typeface="Lora" panose="020B0604020202020204" charset="0"/>
              </a:rPr>
              <a:t>- EXCESSO </a:t>
            </a:r>
          </a:p>
          <a:p>
            <a:r>
              <a:rPr lang="pt-BR" sz="1400" dirty="0" smtClean="0">
                <a:latin typeface="Lora" panose="020B0604020202020204" charset="0"/>
              </a:rPr>
              <a:t>- DEGORDURAS,POUCAS FIBRAS</a:t>
            </a:r>
            <a:endParaRPr lang="pt-BR" sz="1400" dirty="0">
              <a:latin typeface="Lora" panose="020B060402020202020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86266" y="6469020"/>
            <a:ext cx="60952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smtClean="0">
                <a:latin typeface="Lora" panose="020B0604020202020204" charset="0"/>
              </a:rPr>
              <a:t> -</a:t>
            </a:r>
            <a:r>
              <a:rPr lang="pt-BR" sz="1400" b="1" dirty="0" smtClean="0">
                <a:latin typeface="Lora" panose="020B0604020202020204" charset="0"/>
              </a:rPr>
              <a:t>AGROTÓXICOS/HERBICIDAS </a:t>
            </a:r>
            <a:r>
              <a:rPr lang="pt-BR" sz="1400" dirty="0" smtClean="0">
                <a:latin typeface="Lora" panose="020B0604020202020204" charset="0"/>
              </a:rPr>
              <a:t>-  MIELODISPLASIA- LEUCEMIAS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283480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76354E2E-F058-4A7F-AF20-2A09D2558C84}"/>
              </a:ext>
            </a:extLst>
          </p:cNvPr>
          <p:cNvSpPr txBox="1"/>
          <p:nvPr/>
        </p:nvSpPr>
        <p:spPr>
          <a:xfrm>
            <a:off x="8311" y="1764100"/>
            <a:ext cx="6483929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Lora" panose="020B0604020202020204" charset="0"/>
              </a:rPr>
              <a:t> </a:t>
            </a:r>
            <a:r>
              <a:rPr lang="pt-BR" sz="1400" b="1" dirty="0" smtClean="0">
                <a:latin typeface="Lora" panose="020B0604020202020204" charset="0"/>
              </a:rPr>
              <a:t> </a:t>
            </a:r>
            <a:r>
              <a:rPr lang="pt-BR" sz="1400" b="1" u="sng" dirty="0" smtClean="0">
                <a:latin typeface="Lora" panose="020B0604020202020204" charset="0"/>
              </a:rPr>
              <a:t>INFECÇÕES</a:t>
            </a:r>
          </a:p>
          <a:p>
            <a:r>
              <a:rPr lang="pt-BR" sz="1400" dirty="0" smtClean="0">
                <a:latin typeface="Lora" panose="020B0604020202020204" charset="0"/>
              </a:rPr>
              <a:t>- HPV- PAPILOMA VÍRUS HUMANO – CA PÊNIS, COLO ÚTERO,    OROFARINGE, ÂNUS, VAGINA</a:t>
            </a:r>
          </a:p>
          <a:p>
            <a:pPr>
              <a:lnSpc>
                <a:spcPct val="150000"/>
              </a:lnSpc>
            </a:pPr>
            <a:r>
              <a:rPr lang="pt-BR" sz="1400" dirty="0" smtClean="0">
                <a:latin typeface="Lora" panose="020B0604020202020204" charset="0"/>
              </a:rPr>
              <a:t>- HEPATITE B – HEPATOCARCINOMA</a:t>
            </a:r>
          </a:p>
          <a:p>
            <a:pPr>
              <a:lnSpc>
                <a:spcPct val="150000"/>
              </a:lnSpc>
            </a:pPr>
            <a:r>
              <a:rPr lang="pt-BR" sz="1400" dirty="0" smtClean="0">
                <a:latin typeface="Lora" panose="020B0604020202020204" charset="0"/>
              </a:rPr>
              <a:t>- HEPATITE C – HEPATOCARCINOMA (1/2 DESENVOLVE CIRROSE  E DESTES, 3-5% HEPATOCARCINOMA</a:t>
            </a:r>
          </a:p>
          <a:p>
            <a:pPr>
              <a:lnSpc>
                <a:spcPct val="150000"/>
              </a:lnSpc>
            </a:pPr>
            <a:r>
              <a:rPr lang="pt-BR" sz="1400" dirty="0" smtClean="0">
                <a:latin typeface="Lora" panose="020B0604020202020204" charset="0"/>
              </a:rPr>
              <a:t>- EPSTEIN BAAR VÍRUS (MONONUCLEOSE) – LINFOMA BURKITT, HODGKIN, LINF. CEL.T.  </a:t>
            </a:r>
          </a:p>
          <a:p>
            <a:r>
              <a:rPr lang="pt-BR" sz="1400" dirty="0" smtClean="0">
                <a:latin typeface="Lora" panose="020B0604020202020204" charset="0"/>
              </a:rPr>
              <a:t> </a:t>
            </a:r>
            <a:endParaRPr lang="pt-BR" sz="1400" dirty="0">
              <a:latin typeface="Lora" panose="020B060402020202020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8312" y="4142684"/>
            <a:ext cx="6059979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>
                <a:latin typeface="Lora" panose="020B0604020202020204" charset="0"/>
              </a:rPr>
              <a:t> </a:t>
            </a:r>
            <a:r>
              <a:rPr lang="pt-BR" sz="1400" dirty="0" smtClean="0">
                <a:latin typeface="Lora" panose="020B0604020202020204" charset="0"/>
              </a:rPr>
              <a:t>  </a:t>
            </a:r>
            <a:r>
              <a:rPr lang="pt-BR" sz="1400" b="1" u="sng" dirty="0" smtClean="0">
                <a:latin typeface="Lora" panose="020B0604020202020204" charset="0"/>
              </a:rPr>
              <a:t>CA </a:t>
            </a:r>
            <a:r>
              <a:rPr lang="pt-BR" sz="1400" b="1" u="sng" dirty="0">
                <a:latin typeface="Lora" panose="020B0604020202020204" charset="0"/>
              </a:rPr>
              <a:t>NASOFARINGE E ESTÔMAGO</a:t>
            </a:r>
          </a:p>
          <a:p>
            <a:r>
              <a:rPr lang="pt-BR" sz="1400" dirty="0">
                <a:latin typeface="Lora" panose="020B0604020202020204" charset="0"/>
              </a:rPr>
              <a:t> </a:t>
            </a:r>
            <a:r>
              <a:rPr lang="pt-BR" sz="1400" dirty="0" smtClean="0">
                <a:latin typeface="Lora" panose="020B0604020202020204" charset="0"/>
              </a:rPr>
              <a:t>- </a:t>
            </a:r>
            <a:r>
              <a:rPr lang="pt-BR" sz="1400" dirty="0">
                <a:latin typeface="Lora" panose="020B0604020202020204" charset="0"/>
              </a:rPr>
              <a:t>HERPES VÍRUS HUMANO – HHV-8 -  SARCOMA </a:t>
            </a:r>
            <a:r>
              <a:rPr lang="pt-BR" sz="1400" dirty="0" smtClean="0">
                <a:latin typeface="Lora" panose="020B0604020202020204" charset="0"/>
              </a:rPr>
              <a:t>KAPOSI EM </a:t>
            </a:r>
            <a:r>
              <a:rPr lang="pt-BR" sz="1400" dirty="0">
                <a:latin typeface="Lora" panose="020B0604020202020204" charset="0"/>
              </a:rPr>
              <a:t>QUASE  100% -  RARO EM SAUDÁVEIS -0,03% LEUCEMIAS CEL T- 2 A 5%  EM ADULTOS</a:t>
            </a:r>
          </a:p>
          <a:p>
            <a:pPr>
              <a:lnSpc>
                <a:spcPct val="150000"/>
              </a:lnSpc>
            </a:pPr>
            <a:r>
              <a:rPr lang="pt-BR" sz="1400" dirty="0" smtClean="0">
                <a:latin typeface="Lora" panose="020B0604020202020204" charset="0"/>
              </a:rPr>
              <a:t> - HIV </a:t>
            </a:r>
            <a:r>
              <a:rPr lang="pt-BR" sz="1400" dirty="0">
                <a:latin typeface="Lora" panose="020B0604020202020204" charset="0"/>
              </a:rPr>
              <a:t>– VÍRUS DA IMUNODEFICEIENCIA HUMANA – INFECTA E  DESTROI LINFOCITOS DE </a:t>
            </a:r>
            <a:r>
              <a:rPr lang="pt-BR" sz="1400" dirty="0" smtClean="0">
                <a:latin typeface="Lora" panose="020B0604020202020204" charset="0"/>
              </a:rPr>
              <a:t>DEFESA, ENFRAQUECENDO </a:t>
            </a:r>
            <a:r>
              <a:rPr lang="pt-BR" sz="1400" dirty="0">
                <a:latin typeface="Lora" panose="020B0604020202020204" charset="0"/>
              </a:rPr>
              <a:t>O SISTEMA IMUNOLÓGICO </a:t>
            </a:r>
            <a:r>
              <a:rPr lang="pt-BR" sz="1400" dirty="0" smtClean="0">
                <a:latin typeface="Lora" panose="020B0604020202020204" charset="0"/>
              </a:rPr>
              <a:t/>
            </a:r>
            <a:br>
              <a:rPr lang="pt-BR" sz="1400" dirty="0" smtClean="0">
                <a:latin typeface="Lora" panose="020B0604020202020204" charset="0"/>
              </a:rPr>
            </a:br>
            <a:r>
              <a:rPr lang="pt-BR" sz="1400" dirty="0" smtClean="0">
                <a:latin typeface="Lora" panose="020B0604020202020204" charset="0"/>
              </a:rPr>
              <a:t>– </a:t>
            </a:r>
            <a:r>
              <a:rPr lang="pt-BR" sz="1400" dirty="0">
                <a:latin typeface="Lora" panose="020B0604020202020204" charset="0"/>
              </a:rPr>
              <a:t>CA DE COLO, LINFOMA, SARCOMA DE KAPOSI, </a:t>
            </a:r>
            <a:r>
              <a:rPr lang="pt-BR" sz="1400" dirty="0" smtClean="0">
                <a:latin typeface="Lora" panose="020B0604020202020204" charset="0"/>
              </a:rPr>
              <a:t>CANCER </a:t>
            </a:r>
            <a:r>
              <a:rPr lang="pt-BR" sz="1400" dirty="0">
                <a:latin typeface="Lora" panose="020B0604020202020204" charset="0"/>
              </a:rPr>
              <a:t>OCULAR, </a:t>
            </a:r>
            <a:r>
              <a:rPr lang="pt-BR" sz="1400" dirty="0" smtClean="0">
                <a:latin typeface="Lora" panose="020B0604020202020204" charset="0"/>
              </a:rPr>
              <a:t> </a:t>
            </a:r>
            <a:r>
              <a:rPr lang="pt-BR" sz="1400" dirty="0">
                <a:latin typeface="Lora" panose="020B0604020202020204" charset="0"/>
              </a:rPr>
              <a:t>CÂNCER ANAL, CA PELE NÃO MELANOMA, PÊNIS, </a:t>
            </a:r>
            <a:r>
              <a:rPr lang="pt-BR" sz="1400" dirty="0" smtClean="0">
                <a:latin typeface="Lora" panose="020B0604020202020204" charset="0"/>
              </a:rPr>
              <a:t>VULVA,VAGINA.</a:t>
            </a:r>
            <a:endParaRPr lang="pt-BR" sz="1400" dirty="0"/>
          </a:p>
        </p:txBody>
      </p:sp>
      <p:cxnSp>
        <p:nvCxnSpPr>
          <p:cNvPr id="6" name="Google Shape;414;p42"/>
          <p:cNvCxnSpPr/>
          <p:nvPr/>
        </p:nvCxnSpPr>
        <p:spPr>
          <a:xfrm>
            <a:off x="965043" y="615862"/>
            <a:ext cx="7660134" cy="17652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7F14676-182A-4AC7-A8C6-89ACC9ADB0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71538" y="719138"/>
            <a:ext cx="8272462" cy="638175"/>
          </a:xfrm>
        </p:spPr>
        <p:txBody>
          <a:bodyPr>
            <a:normAutofit fontScale="90000"/>
          </a:bodyPr>
          <a:lstStyle/>
          <a:p>
            <a:r>
              <a:rPr lang="pt-BR" sz="3600" b="1" dirty="0"/>
              <a:t>Epidemiologia do Câncer Infantojuvenil </a:t>
            </a:r>
            <a:r>
              <a:rPr lang="pt-BR" sz="4000" b="1" dirty="0"/>
              <a:t/>
            </a:r>
            <a:br>
              <a:rPr lang="pt-BR" sz="4000" b="1" dirty="0"/>
            </a:br>
            <a:r>
              <a:rPr lang="pt-BR" sz="2000" b="1" dirty="0"/>
              <a:t>- ETIOLOGIA - CAUSAS  EXTERNAS ( AMBIENTAIS)</a:t>
            </a:r>
            <a:br>
              <a:rPr lang="pt-BR" sz="2000" b="1" dirty="0"/>
            </a:b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82596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oogle Shape;414;p42"/>
          <p:cNvCxnSpPr/>
          <p:nvPr/>
        </p:nvCxnSpPr>
        <p:spPr>
          <a:xfrm>
            <a:off x="125514" y="549187"/>
            <a:ext cx="6664032" cy="17652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7F14676-182A-4AC7-A8C6-89ACC9ADB0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81000"/>
            <a:ext cx="7718425" cy="638175"/>
          </a:xfrm>
        </p:spPr>
        <p:txBody>
          <a:bodyPr>
            <a:normAutofit fontScale="90000"/>
          </a:bodyPr>
          <a:lstStyle/>
          <a:p>
            <a:r>
              <a:rPr lang="pt-BR" sz="3100" b="1" dirty="0"/>
              <a:t>Epidemiologia do Câncer Infantojuvenil </a:t>
            </a:r>
            <a:r>
              <a:rPr lang="pt-BR" sz="4000" b="1" dirty="0"/>
              <a:t/>
            </a:r>
            <a:br>
              <a:rPr lang="pt-BR" sz="4000" b="1" dirty="0"/>
            </a:br>
            <a:r>
              <a:rPr lang="pt-BR" sz="2200" b="1" dirty="0"/>
              <a:t>- CAUSAS INTERNAS – (GENÉTICAS)</a:t>
            </a:r>
            <a:endParaRPr lang="pt-BR" sz="2200" dirty="0"/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A90E2BF0-A5B0-45A4-9237-F291DEAACA48}"/>
              </a:ext>
            </a:extLst>
          </p:cNvPr>
          <p:cNvSpPr txBox="1"/>
          <p:nvPr/>
        </p:nvSpPr>
        <p:spPr>
          <a:xfrm>
            <a:off x="693815" y="1461411"/>
            <a:ext cx="75268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RESPONDE POR TODOS  TIPOS DE  CÂNCER</a:t>
            </a:r>
          </a:p>
          <a:p>
            <a:pPr marL="285750" indent="-285750">
              <a:buFontTx/>
              <a:buChar char="-"/>
            </a:pPr>
            <a:endParaRPr lang="pt-BR" sz="1600" dirty="0"/>
          </a:p>
          <a:p>
            <a:pPr marL="285750" indent="-285750">
              <a:buFontTx/>
              <a:buChar char="-"/>
            </a:pPr>
            <a:r>
              <a:rPr lang="pt-BR" sz="1600" dirty="0"/>
              <a:t>MUTAÇÕES GENETICAS –OS CÂNCERES  RARAMENTE SÃO HEREDITARIOS.</a:t>
            </a:r>
          </a:p>
          <a:p>
            <a:endParaRPr lang="pt-BR" sz="1600" dirty="0"/>
          </a:p>
          <a:p>
            <a:pPr marL="285750" indent="-285750">
              <a:buFontTx/>
              <a:buChar char="-"/>
            </a:pPr>
            <a:r>
              <a:rPr lang="pt-BR" sz="1600" dirty="0"/>
              <a:t>CONDIÇÕES IMUNOLÓGICAS</a:t>
            </a:r>
          </a:p>
          <a:p>
            <a:pPr marL="285750" indent="-285750">
              <a:buFontTx/>
              <a:buChar char="-"/>
            </a:pPr>
            <a:endParaRPr lang="pt-BR" sz="1600" dirty="0"/>
          </a:p>
          <a:p>
            <a:pPr marL="285750" indent="-285750">
              <a:buFontTx/>
              <a:buChar char="-"/>
            </a:pPr>
            <a:r>
              <a:rPr lang="pt-BR" sz="1600" dirty="0"/>
              <a:t>CONDIÇÕES EMOCIONAIS X IMUNOLÓGICAS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="" xmlns:a16="http://schemas.microsoft.com/office/drawing/2014/main" id="{B5AB6D17-E436-4E35-9A78-4413613F104F}"/>
              </a:ext>
            </a:extLst>
          </p:cNvPr>
          <p:cNvSpPr txBox="1"/>
          <p:nvPr/>
        </p:nvSpPr>
        <p:spPr>
          <a:xfrm flipH="1">
            <a:off x="560759" y="4446253"/>
            <a:ext cx="73241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Lora" panose="020B0604020202020204" charset="0"/>
              </a:rPr>
              <a:t># CA DE MAMA, ESTÔMAGO, INTESTINO -FORTE   COMPONENTE FAMILIAR (OU EXPOSIÇÕES COMUNS AOS MEMBROS DA FAMILIA ????</a:t>
            </a:r>
          </a:p>
          <a:p>
            <a:endParaRPr lang="pt-BR" sz="1600" dirty="0">
              <a:latin typeface="Lora" panose="020B0604020202020204" charset="0"/>
            </a:endParaRPr>
          </a:p>
          <a:p>
            <a:r>
              <a:rPr lang="pt-BR" sz="1600" dirty="0">
                <a:latin typeface="Lora" panose="020B0604020202020204" charset="0"/>
              </a:rPr>
              <a:t> # FATÔRES GENÉTICOS PODEM TORNAR AS PESSOAS MAIS SUCEPTÍVEIS AS AÇÕES EXTERNAS (POR ISSO UNS DESENVOLVEM CÂNCER E OUTRAS NÃO, QUANDO EXPOSTAS A UM MESMO CANCERÍGENO)</a:t>
            </a:r>
          </a:p>
        </p:txBody>
      </p:sp>
    </p:spTree>
    <p:extLst>
      <p:ext uri="{BB962C8B-B14F-4D97-AF65-F5344CB8AC3E}">
        <p14:creationId xmlns:p14="http://schemas.microsoft.com/office/powerpoint/2010/main" val="135141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40064" t="30166"/>
          <a:stretch/>
        </p:blipFill>
        <p:spPr>
          <a:xfrm>
            <a:off x="564451" y="1009650"/>
            <a:ext cx="3443097" cy="264830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9686"/>
            <a:ext cx="4572000" cy="2698314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3543300" y="5359588"/>
            <a:ext cx="170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 smtClean="0">
                <a:latin typeface="Lora" panose="020B0604020202020204" charset="0"/>
              </a:rPr>
              <a:t>ATRASO NO DIAGNOSTICO</a:t>
            </a:r>
            <a:endParaRPr lang="pt-BR" sz="1000" dirty="0">
              <a:latin typeface="Lora" panose="020B060402020202020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/>
          <a:srcRect l="247" r="7657"/>
          <a:stretch/>
        </p:blipFill>
        <p:spPr>
          <a:xfrm>
            <a:off x="4576625" y="3619500"/>
            <a:ext cx="4581472" cy="323850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/>
          <a:srcRect l="1595" t="695" r="12185" b="73519"/>
          <a:stretch/>
        </p:blipFill>
        <p:spPr>
          <a:xfrm>
            <a:off x="0" y="31750"/>
            <a:ext cx="49530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67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Google Shape;414;p42"/>
          <p:cNvCxnSpPr/>
          <p:nvPr/>
        </p:nvCxnSpPr>
        <p:spPr>
          <a:xfrm>
            <a:off x="1681379" y="575815"/>
            <a:ext cx="479699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7" name="Retângulo 6"/>
          <p:cNvSpPr/>
          <p:nvPr/>
        </p:nvSpPr>
        <p:spPr>
          <a:xfrm>
            <a:off x="1612669" y="289744"/>
            <a:ext cx="5926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latin typeface="Lora" panose="020B0604020202020204" charset="0"/>
              </a:rPr>
              <a:t>Perfil Epidemiológico do Câncer Infantojuvenil</a:t>
            </a:r>
            <a:endParaRPr lang="pt-BR" dirty="0">
              <a:latin typeface="Lora" panose="020B0604020202020204" charset="0"/>
            </a:endParaRPr>
          </a:p>
        </p:txBody>
      </p:sp>
      <p:pic>
        <p:nvPicPr>
          <p:cNvPr id="3" name="Imagem 2" descr="Gráfico de pizza&#10;&#10;Descrição gerada automaticamente com confiança baixa"/>
          <p:cNvPicPr/>
          <p:nvPr/>
        </p:nvPicPr>
        <p:blipFill>
          <a:blip r:embed="rId2"/>
          <a:stretch>
            <a:fillRect/>
          </a:stretch>
        </p:blipFill>
        <p:spPr>
          <a:xfrm>
            <a:off x="1228493" y="1333500"/>
            <a:ext cx="6686782" cy="432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9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ixaDeTexto 12">
            <a:extLst>
              <a:ext uri="{FF2B5EF4-FFF2-40B4-BE49-F238E27FC236}">
                <a16:creationId xmlns="" xmlns:a16="http://schemas.microsoft.com/office/drawing/2014/main" id="{A8E459A3-36D9-4EEB-9F69-E23EE06AB747}"/>
              </a:ext>
            </a:extLst>
          </p:cNvPr>
          <p:cNvSpPr txBox="1"/>
          <p:nvPr/>
        </p:nvSpPr>
        <p:spPr>
          <a:xfrm>
            <a:off x="415641" y="287139"/>
            <a:ext cx="83172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i="0" u="none" strike="noStrike" dirty="0">
                <a:effectLst/>
                <a:latin typeface="Calibri" panose="020F0502020204030204" pitchFamily="34" charset="0"/>
              </a:rPr>
              <a:t>EPIDEMIOLOGIA DO  CÂNCER  </a:t>
            </a:r>
            <a:r>
              <a:rPr lang="pt-BR" sz="3000" b="1" i="0" u="none" strike="noStrike" dirty="0" smtClean="0">
                <a:effectLst/>
                <a:latin typeface="Calibri" panose="020F0502020204030204" pitchFamily="34" charset="0"/>
              </a:rPr>
              <a:t>INFANTOJUVENIL</a:t>
            </a:r>
            <a:endParaRPr lang="pt-BR" sz="3000" b="1" dirty="0"/>
          </a:p>
          <a:p>
            <a:pPr algn="ctr"/>
            <a:endParaRPr lang="pt-BR" sz="3000" dirty="0"/>
          </a:p>
        </p:txBody>
      </p:sp>
      <p:pic>
        <p:nvPicPr>
          <p:cNvPr id="14" name="Imagem 13">
            <a:extLst>
              <a:ext uri="{FF2B5EF4-FFF2-40B4-BE49-F238E27FC236}">
                <a16:creationId xmlns="" xmlns:a16="http://schemas.microsoft.com/office/drawing/2014/main" id="{C374AB4B-8074-4819-A675-3477C3025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208" y="1045793"/>
            <a:ext cx="7735350" cy="529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2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2300"/>
            <a:ext cx="9144000" cy="4965700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0" y="0"/>
            <a:ext cx="9144000" cy="11985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2184400" y="270470"/>
            <a:ext cx="477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 smtClean="0">
                <a:latin typeface="Lora" panose="020B0604020202020204"/>
              </a:rPr>
              <a:t>LEUCEMIA</a:t>
            </a:r>
            <a:endParaRPr lang="pt-BR" sz="5400" dirty="0">
              <a:latin typeface="Lora" panose="020B0604020202020204"/>
            </a:endParaRPr>
          </a:p>
        </p:txBody>
      </p:sp>
      <p:cxnSp>
        <p:nvCxnSpPr>
          <p:cNvPr id="12" name="Google Shape;414;p42"/>
          <p:cNvCxnSpPr/>
          <p:nvPr/>
        </p:nvCxnSpPr>
        <p:spPr>
          <a:xfrm>
            <a:off x="2820364" y="1015912"/>
            <a:ext cx="3560332" cy="17652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4607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36005" y="1620308"/>
            <a:ext cx="3672408" cy="1944507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270">
            <a:solidFill>
              <a:schemeClr val="bg2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lnSpc>
                <a:spcPct val="0"/>
              </a:lnSpc>
              <a:spcBef>
                <a:spcPct val="50000"/>
              </a:spcBef>
              <a:buClr>
                <a:schemeClr val="tx2"/>
              </a:buClr>
              <a:buFont typeface="Wingdings" pitchFamily="2" charset="2"/>
              <a:buChar char="§"/>
              <a:defRPr/>
            </a:pPr>
            <a:endParaRPr lang="pt-BR" sz="3600" dirty="0">
              <a:solidFill>
                <a:schemeClr val="accent3">
                  <a:lumMod val="75000"/>
                </a:schemeClr>
              </a:solidFill>
            </a:endParaRPr>
          </a:p>
          <a:p>
            <a:pPr eaLnBrk="1" hangingPunct="1">
              <a:defRPr/>
            </a:pPr>
            <a:r>
              <a:rPr lang="pt-BR" sz="2400" b="1" dirty="0">
                <a:solidFill>
                  <a:srgbClr val="FF0000"/>
                </a:solidFill>
              </a:rPr>
              <a:t>ANEMIA</a:t>
            </a:r>
            <a:r>
              <a:rPr lang="pt-BR" sz="2400" b="1" dirty="0">
                <a:solidFill>
                  <a:srgbClr val="FFC000"/>
                </a:solidFill>
              </a:rPr>
              <a:t> </a:t>
            </a:r>
            <a:r>
              <a:rPr lang="pt-BR" sz="2400" dirty="0">
                <a:solidFill>
                  <a:srgbClr val="FFC000"/>
                </a:solidFill>
              </a:rPr>
              <a:t> </a:t>
            </a:r>
          </a:p>
          <a:p>
            <a:pPr marL="441325" lvl="1" indent="-258763" eaLnBrk="1" hangingPunct="1"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pt-BR" sz="2400" dirty="0"/>
              <a:t>Palidez  </a:t>
            </a:r>
          </a:p>
          <a:p>
            <a:pPr marL="441325" lvl="1" indent="-258763" eaLnBrk="1" hangingPunct="1"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pt-BR" sz="2400" dirty="0"/>
              <a:t>Astenia, anorexia  </a:t>
            </a:r>
          </a:p>
          <a:p>
            <a:pPr marL="441325" lvl="1" indent="-258763" eaLnBrk="1" hangingPunct="1"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pt-BR" sz="2400" dirty="0"/>
              <a:t>Sopro cardíaco  </a:t>
            </a:r>
          </a:p>
          <a:p>
            <a:pPr marL="441325" lvl="1" indent="-258763" eaLnBrk="1" hangingPunct="1"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pt-BR" sz="2400" dirty="0"/>
              <a:t>Dispneia  </a:t>
            </a:r>
          </a:p>
        </p:txBody>
      </p:sp>
      <p:sp>
        <p:nvSpPr>
          <p:cNvPr id="22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8710613" y="6381750"/>
            <a:ext cx="431800" cy="431800"/>
          </a:xfrm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fld id="{9C44E46B-CD4D-4EB2-8B8C-8F329893C0F2}" type="slidenum">
              <a:rPr lang="pt-BR" altLang="pt-BR" sz="1400">
                <a:solidFill>
                  <a:srgbClr val="E6E6E6"/>
                </a:solidFill>
                <a:latin typeface="Calibri" panose="020F0502020204030204" pitchFamily="34" charset="0"/>
              </a:rPr>
              <a:pPr algn="l">
                <a:spcBef>
                  <a:spcPct val="0"/>
                </a:spcBef>
                <a:buFontTx/>
                <a:buNone/>
              </a:pPr>
              <a:t>27</a:t>
            </a:fld>
            <a:endParaRPr lang="pt-BR" altLang="pt-BR" sz="1400">
              <a:solidFill>
                <a:srgbClr val="E6E6E6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TextBox 23"/>
          <p:cNvSpPr txBox="1">
            <a:spLocks noChangeArrowheads="1"/>
          </p:cNvSpPr>
          <p:nvPr/>
        </p:nvSpPr>
        <p:spPr bwMode="auto">
          <a:xfrm>
            <a:off x="395536" y="188640"/>
            <a:ext cx="8352927" cy="107721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3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rPr>
              <a:t>LEUCEMIAS: </a:t>
            </a:r>
            <a:r>
              <a:rPr lang="pt-BR" sz="3200" b="1" dirty="0">
                <a:latin typeface="+mj-lt"/>
              </a:rPr>
              <a:t>Manifestações clínicas por acometimento medular</a:t>
            </a:r>
            <a:endParaRPr lang="pt-BR" sz="3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683568" y="4015283"/>
            <a:ext cx="7416824" cy="1943289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270">
            <a:solidFill>
              <a:srgbClr val="FFFFFF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lnSpc>
                <a:spcPct val="0"/>
              </a:lnSpc>
              <a:spcBef>
                <a:spcPct val="50000"/>
              </a:spcBef>
              <a:buClr>
                <a:schemeClr val="tx2"/>
              </a:buClr>
              <a:buFont typeface="Wingdings" pitchFamily="2" charset="2"/>
              <a:buChar char="§"/>
              <a:defRPr/>
            </a:pPr>
            <a:endParaRPr lang="pt-BR" sz="2800" dirty="0">
              <a:solidFill>
                <a:schemeClr val="accent3">
                  <a:lumMod val="75000"/>
                </a:schemeClr>
              </a:solidFill>
            </a:endParaRPr>
          </a:p>
          <a:p>
            <a:pPr eaLnBrk="1" hangingPunct="1">
              <a:defRPr/>
            </a:pPr>
            <a:r>
              <a:rPr lang="pt-BR" sz="2400" b="1" dirty="0">
                <a:solidFill>
                  <a:srgbClr val="FFC000"/>
                </a:solidFill>
              </a:rPr>
              <a:t>NEUTROPENIA </a:t>
            </a:r>
            <a:r>
              <a:rPr lang="pt-BR" sz="2400" dirty="0">
                <a:solidFill>
                  <a:srgbClr val="FFC000"/>
                </a:solidFill>
              </a:rPr>
              <a:t> </a:t>
            </a:r>
          </a:p>
          <a:p>
            <a:pPr marL="533400" lvl="1" indent="-350838" eaLnBrk="1" hangingPunct="1">
              <a:buClr>
                <a:srgbClr val="FFC000"/>
              </a:buClr>
              <a:buFont typeface="Wingdings" pitchFamily="2" charset="2"/>
              <a:buChar char="ü"/>
              <a:defRPr/>
            </a:pPr>
            <a:r>
              <a:rPr lang="pt-BR" sz="2400" dirty="0"/>
              <a:t>Febre  </a:t>
            </a:r>
          </a:p>
          <a:p>
            <a:pPr marL="533400" lvl="1" indent="-350838" eaLnBrk="1" hangingPunct="1">
              <a:buClr>
                <a:srgbClr val="FFC000"/>
              </a:buClr>
              <a:buFont typeface="Wingdings" pitchFamily="2" charset="2"/>
              <a:buChar char="ü"/>
              <a:defRPr/>
            </a:pPr>
            <a:r>
              <a:rPr lang="pt-BR" sz="2400" dirty="0"/>
              <a:t>Aftas bucais, mucosite  </a:t>
            </a:r>
          </a:p>
          <a:p>
            <a:pPr marL="533400" lvl="1" indent="-350838" eaLnBrk="1" hangingPunct="1">
              <a:buClr>
                <a:srgbClr val="FFC000"/>
              </a:buClr>
              <a:buFont typeface="Wingdings" pitchFamily="2" charset="2"/>
              <a:buChar char="ü"/>
              <a:defRPr/>
            </a:pPr>
            <a:r>
              <a:rPr lang="pt-BR" sz="2400" dirty="0"/>
              <a:t>Infecções  graves, bactérias </a:t>
            </a:r>
            <a:r>
              <a:rPr lang="pt-BR" sz="2400" dirty="0" err="1" smtClean="0"/>
              <a:t>atípicas,evolução</a:t>
            </a:r>
            <a:r>
              <a:rPr lang="pt-BR" sz="2400" dirty="0" smtClean="0"/>
              <a:t> ruim  </a:t>
            </a:r>
            <a:endParaRPr lang="pt-BR" sz="2400" dirty="0"/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3275856" y="2664570"/>
            <a:ext cx="5217682" cy="1944507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270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lnSpc>
                <a:spcPct val="0"/>
              </a:lnSpc>
              <a:spcBef>
                <a:spcPct val="50000"/>
              </a:spcBef>
              <a:buClr>
                <a:schemeClr val="tx2"/>
              </a:buClr>
              <a:buFont typeface="Wingdings" pitchFamily="2" charset="2"/>
              <a:buChar char="§"/>
              <a:defRPr/>
            </a:pPr>
            <a:endParaRPr lang="pt-BR" sz="3600" dirty="0">
              <a:solidFill>
                <a:schemeClr val="accent3">
                  <a:lumMod val="75000"/>
                </a:schemeClr>
              </a:solidFill>
            </a:endParaRPr>
          </a:p>
          <a:p>
            <a:pPr eaLnBrk="1" hangingPunct="1">
              <a:defRPr/>
            </a:pPr>
            <a:r>
              <a:rPr lang="pt-BR" sz="2400" b="1" dirty="0">
                <a:solidFill>
                  <a:srgbClr val="00B050"/>
                </a:solidFill>
              </a:rPr>
              <a:t>TROMBOCITOPENIA</a:t>
            </a:r>
            <a:r>
              <a:rPr lang="pt-BR" sz="2400" b="1" dirty="0"/>
              <a:t> </a:t>
            </a:r>
            <a:r>
              <a:rPr lang="pt-BR" sz="2400" dirty="0"/>
              <a:t> </a:t>
            </a:r>
          </a:p>
          <a:p>
            <a:pPr marL="533400" lvl="1" indent="-258763" eaLnBrk="1" hangingPunct="1"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pt-BR" sz="2400" dirty="0"/>
              <a:t>Púrpuras: Petéquias, equimose</a:t>
            </a:r>
          </a:p>
          <a:p>
            <a:pPr marL="533400" lvl="1" indent="-258763" eaLnBrk="1" hangingPunct="1"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pt-BR" sz="2400" dirty="0"/>
              <a:t>Epistaxe, gengivorragias  </a:t>
            </a:r>
          </a:p>
          <a:p>
            <a:pPr marL="533400" lvl="1" indent="-258763" eaLnBrk="1" hangingPunct="1"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pt-BR" sz="2400" dirty="0"/>
              <a:t>Melenas  </a:t>
            </a:r>
          </a:p>
          <a:p>
            <a:pPr marL="533400" lvl="1" indent="-258763" eaLnBrk="1" hangingPunct="1">
              <a:buClr>
                <a:srgbClr val="00B050"/>
              </a:buClr>
              <a:buFont typeface="Wingdings" pitchFamily="2" charset="2"/>
              <a:buChar char="ü"/>
              <a:defRPr/>
            </a:pPr>
            <a:r>
              <a:rPr lang="pt-BR" sz="2400" dirty="0"/>
              <a:t>Hematúria  </a:t>
            </a: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2555777" y="5860096"/>
            <a:ext cx="3888431" cy="835293"/>
          </a:xfrm>
          <a:prstGeom prst="rect">
            <a:avLst/>
          </a:prstGeom>
          <a:solidFill>
            <a:schemeClr val="accent2">
              <a:lumMod val="65000"/>
            </a:schemeClr>
          </a:solidFill>
          <a:ln w="1270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lnSpc>
                <a:spcPct val="0"/>
              </a:lnSpc>
              <a:spcBef>
                <a:spcPct val="50000"/>
              </a:spcBef>
              <a:buClr>
                <a:schemeClr val="tx2"/>
              </a:buClr>
              <a:buFont typeface="Wingdings" pitchFamily="2" charset="2"/>
              <a:buChar char="§"/>
              <a:defRPr/>
            </a:pPr>
            <a:endParaRPr lang="pt-BR" sz="2800" dirty="0">
              <a:solidFill>
                <a:srgbClr val="00B0F0"/>
              </a:solidFill>
            </a:endParaRPr>
          </a:p>
          <a:p>
            <a:pPr eaLnBrk="1" hangingPunct="1">
              <a:defRPr/>
            </a:pPr>
            <a:r>
              <a:rPr lang="es-ES_tradnl" sz="24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DORES</a:t>
            </a:r>
            <a:r>
              <a:rPr lang="es-ES_tradnl" sz="2400" b="1" dirty="0">
                <a:solidFill>
                  <a:srgbClr val="00B0F0"/>
                </a:solidFill>
              </a:rPr>
              <a:t> </a:t>
            </a:r>
            <a:r>
              <a:rPr lang="es-ES_tradnl" sz="24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OSTEOARTICULARES</a:t>
            </a:r>
            <a:endParaRPr lang="pt-BR" sz="24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" name="Elipse 1"/>
          <p:cNvSpPr/>
          <p:nvPr/>
        </p:nvSpPr>
        <p:spPr>
          <a:xfrm>
            <a:off x="2195513" y="623888"/>
            <a:ext cx="4854575" cy="788987"/>
          </a:xfrm>
          <a:prstGeom prst="ellipse">
            <a:avLst/>
          </a:prstGeom>
          <a:noFill/>
          <a:ln w="38100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pic>
        <p:nvPicPr>
          <p:cNvPr id="356354" name="Picture 2" descr="cancer among childr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36088" flipH="1">
            <a:off x="6393324" y="1149350"/>
            <a:ext cx="2986087" cy="1971675"/>
          </a:xfrm>
          <a:prstGeom prst="rect">
            <a:avLst/>
          </a:prstGeom>
          <a:ln w="127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tângulo 2"/>
          <p:cNvSpPr/>
          <p:nvPr/>
        </p:nvSpPr>
        <p:spPr>
          <a:xfrm rot="1296475">
            <a:off x="7863640" y="1898712"/>
            <a:ext cx="229147" cy="133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 rot="1296475">
            <a:off x="7473393" y="1765734"/>
            <a:ext cx="211614" cy="13300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30305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http://4.bp.blogspot.com/_O0_br5rmc1A/RrOsRnQQwwI/AAAAAAAAAE8/RMz-Bqi3E8k/s320/compressao_nas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91859">
            <a:off x="3799434" y="1954213"/>
            <a:ext cx="4910138" cy="4271962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4" descr="fig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1773238"/>
            <a:ext cx="2808287" cy="2428875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2786" name="Picture 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790678">
            <a:off x="365125" y="4056063"/>
            <a:ext cx="3265488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6686550" y="6376988"/>
            <a:ext cx="2133600" cy="365125"/>
          </a:xfrm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3C08CD-AF5B-46A3-B44C-94ED4ADF7355}" type="slidenum">
              <a:rPr lang="pt-BR" altLang="pt-BR" sz="1400">
                <a:solidFill>
                  <a:srgbClr val="E6E6E6"/>
                </a:solidFill>
                <a:latin typeface="Calibri" panose="020F05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pt-BR" altLang="pt-BR" sz="1400">
              <a:solidFill>
                <a:srgbClr val="E6E6E6"/>
              </a:solidFill>
              <a:latin typeface="Calibri" panose="020F0502020204030204" pitchFamily="34" charset="0"/>
            </a:endParaRPr>
          </a:p>
        </p:txBody>
      </p:sp>
      <p:grpSp>
        <p:nvGrpSpPr>
          <p:cNvPr id="37894" name="Group 24"/>
          <p:cNvGrpSpPr>
            <a:grpSpLocks/>
          </p:cNvGrpSpPr>
          <p:nvPr/>
        </p:nvGrpSpPr>
        <p:grpSpPr bwMode="auto">
          <a:xfrm>
            <a:off x="185738" y="187324"/>
            <a:ext cx="8526462" cy="1517987"/>
            <a:chOff x="251520" y="4653160"/>
            <a:chExt cx="7869753" cy="1516247"/>
          </a:xfrm>
        </p:grpSpPr>
        <p:pic>
          <p:nvPicPr>
            <p:cNvPr id="10" name="Picture 15" descr="http://www.netxplica.com/figuras_netxplica/exanac/sistemas/sangue.funcoes.png"/>
            <p:cNvPicPr>
              <a:picLocks noChangeAspect="1" noChangeArrowheads="1"/>
            </p:cNvPicPr>
            <p:nvPr/>
          </p:nvPicPr>
          <p:blipFill>
            <a:blip r:embed="rId6" cstate="print"/>
            <a:srcRect r="60453"/>
            <a:stretch>
              <a:fillRect/>
            </a:stretch>
          </p:blipFill>
          <p:spPr bwMode="auto">
            <a:xfrm>
              <a:off x="251520" y="4653160"/>
              <a:ext cx="991961" cy="132245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1442752" y="4724516"/>
              <a:ext cx="6678521" cy="144489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marL="363538" indent="-363538">
                <a:spcBef>
                  <a:spcPts val="0"/>
                </a:spcBef>
                <a:defRPr/>
              </a:pPr>
              <a:r>
                <a:rPr lang="pt-BR" sz="2400" b="1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Lora" panose="020B0604020202020204" charset="0"/>
                </a:rPr>
                <a:t>PLAQUETAS </a:t>
              </a:r>
              <a:r>
                <a:rPr lang="pt-BR" b="1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Lora" panose="020B0604020202020204" charset="0"/>
                </a:rPr>
                <a:t>(n</a:t>
              </a:r>
              <a:r>
                <a:rPr lang="pt-BR" b="1" baseline="3000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Lora" panose="020B0604020202020204" charset="0"/>
                </a:rPr>
                <a:t>o</a:t>
              </a:r>
              <a:r>
                <a:rPr lang="pt-BR" b="1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Lora" panose="020B0604020202020204" charset="0"/>
                </a:rPr>
                <a:t> baixo) </a:t>
              </a:r>
              <a:r>
                <a:rPr lang="pt-BR" sz="2400" b="1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Lora" panose="020B0604020202020204" charset="0"/>
                  <a:sym typeface="Wingdings" pitchFamily="2" charset="2"/>
                </a:rPr>
                <a:t> </a:t>
              </a:r>
              <a:r>
                <a:rPr lang="pt-BR" sz="2400" b="1" dirty="0">
                  <a:solidFill>
                    <a:srgbClr val="00B050"/>
                  </a:solidFill>
                  <a:latin typeface="Lora" panose="020B0604020202020204" charset="0"/>
                  <a:sym typeface="Wingdings" pitchFamily="2" charset="2"/>
                </a:rPr>
                <a:t>COAGULAÇÃO PREJUDICADA</a:t>
              </a:r>
              <a:endParaRPr lang="pt-BR" sz="2400" b="1" dirty="0">
                <a:solidFill>
                  <a:srgbClr val="00B050"/>
                </a:solidFill>
                <a:latin typeface="Lora" panose="020B0604020202020204" charset="0"/>
              </a:endParaRPr>
            </a:p>
            <a:p>
              <a:pPr>
                <a:spcBef>
                  <a:spcPts val="0"/>
                </a:spcBef>
                <a:defRPr/>
              </a:pPr>
              <a:r>
                <a:rPr lang="pt-BR" sz="2000" b="1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Lora" panose="020B0604020202020204" charset="0"/>
                </a:rPr>
                <a:t>Manchas roxas sem relação com traumas / sangramentos </a:t>
              </a:r>
              <a:r>
                <a:rPr lang="pt-BR" sz="2000" b="1" dirty="0">
                  <a:solidFill>
                    <a:schemeClr val="tx2"/>
                  </a:solidFill>
                  <a:latin typeface="+mj-lt"/>
                </a:rPr>
                <a:t>inexplicados</a:t>
              </a:r>
            </a:p>
          </p:txBody>
        </p:sp>
      </p:grpSp>
      <p:sp>
        <p:nvSpPr>
          <p:cNvPr id="9" name="Retângulo 8"/>
          <p:cNvSpPr/>
          <p:nvPr/>
        </p:nvSpPr>
        <p:spPr>
          <a:xfrm rot="619568">
            <a:off x="5190337" y="4014322"/>
            <a:ext cx="686787" cy="3504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7154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Extensive bruising on the legs of a young child with ITP or idiopathic thrombocytopenic purpu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1336675"/>
            <a:ext cx="3744912" cy="4983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2" descr="http://t0.gstatic.com/images?q=tbn:ANd9GcSpPaEv0WGzFJtryvzlBTclAPFwiOb-j7vmVU7oYAV-DY2gQk0X"/>
          <p:cNvPicPr>
            <a:picLocks noChangeAspect="1" noChangeArrowheads="1"/>
          </p:cNvPicPr>
          <p:nvPr/>
        </p:nvPicPr>
        <p:blipFill>
          <a:blip r:embed="rId4" cstate="print"/>
          <a:srcRect l="1820" t="4878" r="1726" b="4878"/>
          <a:stretch>
            <a:fillRect/>
          </a:stretch>
        </p:blipFill>
        <p:spPr bwMode="auto">
          <a:xfrm rot="21248405">
            <a:off x="1135063" y="3905250"/>
            <a:ext cx="3836987" cy="2679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9940" name="Group 24"/>
          <p:cNvGrpSpPr>
            <a:grpSpLocks/>
          </p:cNvGrpSpPr>
          <p:nvPr/>
        </p:nvGrpSpPr>
        <p:grpSpPr bwMode="auto">
          <a:xfrm>
            <a:off x="250825" y="187324"/>
            <a:ext cx="8893175" cy="1517987"/>
            <a:chOff x="251520" y="4653160"/>
            <a:chExt cx="8208913" cy="1515999"/>
          </a:xfrm>
        </p:grpSpPr>
        <p:pic>
          <p:nvPicPr>
            <p:cNvPr id="5" name="Picture 15" descr="http://www.netxplica.com/figuras_netxplica/exanac/sistemas/sangue.funcoes.png"/>
            <p:cNvPicPr>
              <a:picLocks noChangeAspect="1" noChangeArrowheads="1"/>
            </p:cNvPicPr>
            <p:nvPr/>
          </p:nvPicPr>
          <p:blipFill>
            <a:blip r:embed="rId5" cstate="print"/>
            <a:srcRect r="60453"/>
            <a:stretch>
              <a:fillRect/>
            </a:stretch>
          </p:blipFill>
          <p:spPr bwMode="auto">
            <a:xfrm>
              <a:off x="251520" y="4653160"/>
              <a:ext cx="1123926" cy="14998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Text Box 11"/>
            <p:cNvSpPr txBox="1">
              <a:spLocks noChangeArrowheads="1"/>
            </p:cNvSpPr>
            <p:nvPr/>
          </p:nvSpPr>
          <p:spPr bwMode="auto">
            <a:xfrm>
              <a:off x="1781350" y="4724504"/>
              <a:ext cx="6679083" cy="144465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marL="363538" indent="-363538">
                <a:spcBef>
                  <a:spcPts val="0"/>
                </a:spcBef>
                <a:defRPr/>
              </a:pPr>
              <a:r>
                <a:rPr lang="pt-BR" sz="2400" b="1" dirty="0"/>
                <a:t>PLAQUETAS </a:t>
              </a:r>
              <a:r>
                <a:rPr lang="pt-BR" b="1" dirty="0"/>
                <a:t>(n</a:t>
              </a:r>
              <a:r>
                <a:rPr lang="pt-BR" b="1" baseline="30000" dirty="0"/>
                <a:t>o</a:t>
              </a:r>
              <a:r>
                <a:rPr lang="pt-BR" b="1" dirty="0"/>
                <a:t> baixo) </a:t>
              </a:r>
              <a:r>
                <a:rPr lang="pt-BR" sz="2400" b="1" dirty="0">
                  <a:sym typeface="Wingdings" pitchFamily="2" charset="2"/>
                </a:rPr>
                <a:t> </a:t>
              </a:r>
              <a:r>
                <a:rPr lang="pt-BR" sz="2400" b="1" dirty="0">
                  <a:solidFill>
                    <a:srgbClr val="00B050"/>
                  </a:solidFill>
                  <a:sym typeface="Wingdings" pitchFamily="2" charset="2"/>
                </a:rPr>
                <a:t>COAGULAÇÃO PREJUDICADA</a:t>
              </a:r>
              <a:endParaRPr lang="pt-BR" sz="2400" b="1" dirty="0">
                <a:solidFill>
                  <a:srgbClr val="00B050"/>
                </a:solidFill>
              </a:endParaRPr>
            </a:p>
            <a:p>
              <a:pPr>
                <a:spcBef>
                  <a:spcPts val="0"/>
                </a:spcBef>
                <a:defRPr/>
              </a:pPr>
              <a:r>
                <a:rPr lang="pt-BR" sz="2000" b="1" dirty="0">
                  <a:latin typeface="+mj-lt"/>
                </a:rPr>
                <a:t>Manchas roxas sem relação com traumas / sangramentos inexplicados</a:t>
              </a:r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 l="4489" t="3117" r="1961" b="19664"/>
          <a:stretch>
            <a:fillRect/>
          </a:stretch>
        </p:blipFill>
        <p:spPr bwMode="auto">
          <a:xfrm>
            <a:off x="714375" y="1914525"/>
            <a:ext cx="3313113" cy="236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60311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-1" y="0"/>
            <a:ext cx="9143999" cy="1295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2" y="528560"/>
            <a:ext cx="9143999" cy="637600"/>
          </a:xfrm>
        </p:spPr>
        <p:txBody>
          <a:bodyPr/>
          <a:lstStyle/>
          <a:p>
            <a:pPr algn="ctr"/>
            <a:r>
              <a:rPr lang="pt-BR" sz="4400" dirty="0" smtClean="0"/>
              <a:t>TUMORES CEREBRAIS</a:t>
            </a:r>
            <a:endParaRPr lang="pt-BR" sz="44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985" y="1593119"/>
            <a:ext cx="5220429" cy="5239481"/>
          </a:xfrm>
          <a:prstGeom prst="rect">
            <a:avLst/>
          </a:prstGeom>
        </p:spPr>
      </p:pic>
      <p:cxnSp>
        <p:nvCxnSpPr>
          <p:cNvPr id="6" name="Google Shape;414;p42"/>
          <p:cNvCxnSpPr/>
          <p:nvPr/>
        </p:nvCxnSpPr>
        <p:spPr>
          <a:xfrm>
            <a:off x="1584100" y="990512"/>
            <a:ext cx="6023200" cy="12788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62774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41574" y="2102961"/>
            <a:ext cx="5904656" cy="2943883"/>
          </a:xfrm>
          <a:prstGeom prst="rect">
            <a:avLst/>
          </a:prstGeom>
          <a:solidFill>
            <a:schemeClr val="bg1">
              <a:lumMod val="65000"/>
            </a:schemeClr>
          </a:solidFill>
          <a:ln w="127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300"/>
              </a:spcBef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pt-BR" sz="2400" b="1" dirty="0"/>
              <a:t>Irritabilidade </a:t>
            </a:r>
          </a:p>
          <a:p>
            <a:pPr marL="285750" indent="-285750">
              <a:lnSpc>
                <a:spcPct val="130000"/>
              </a:lnSpc>
              <a:spcBef>
                <a:spcPts val="300"/>
              </a:spcBef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pt-BR" sz="2400" b="1" dirty="0"/>
              <a:t>Dificuldade de dormir  </a:t>
            </a:r>
          </a:p>
          <a:p>
            <a:pPr marL="285750" indent="-285750">
              <a:spcBef>
                <a:spcPts val="300"/>
              </a:spcBef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pt-BR" sz="2400" b="1" dirty="0"/>
              <a:t>Diminuição das atividades habituais</a:t>
            </a:r>
          </a:p>
          <a:p>
            <a:pPr lvl="1">
              <a:spcBef>
                <a:spcPts val="300"/>
              </a:spcBef>
              <a:buClr>
                <a:srgbClr val="FF0000"/>
              </a:buClr>
              <a:defRPr/>
            </a:pPr>
            <a:r>
              <a:rPr lang="pt-BR" sz="2400" dirty="0"/>
              <a:t>(só deitada, não brinca)</a:t>
            </a:r>
          </a:p>
          <a:p>
            <a:pPr marL="285750" indent="-285750">
              <a:lnSpc>
                <a:spcPct val="130000"/>
              </a:lnSpc>
              <a:spcBef>
                <a:spcPts val="300"/>
              </a:spcBef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pt-BR" sz="2400" b="1" dirty="0"/>
              <a:t>Rejeita qualquer tipo de manipulação</a:t>
            </a:r>
            <a:r>
              <a:rPr lang="pt-BR" sz="2400" dirty="0"/>
              <a:t> </a:t>
            </a:r>
          </a:p>
          <a:p>
            <a:pPr marL="285750" indent="-285750">
              <a:lnSpc>
                <a:spcPct val="130000"/>
              </a:lnSpc>
              <a:spcBef>
                <a:spcPts val="300"/>
              </a:spcBef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pt-BR" sz="2400" b="1" dirty="0"/>
              <a:t>Diminuição do apetite</a:t>
            </a:r>
            <a:endParaRPr lang="pt-BR" sz="2000" b="1" dirty="0"/>
          </a:p>
        </p:txBody>
      </p:sp>
      <p:sp>
        <p:nvSpPr>
          <p:cNvPr id="16" name="TextBox 15"/>
          <p:cNvSpPr txBox="1"/>
          <p:nvPr/>
        </p:nvSpPr>
        <p:spPr>
          <a:xfrm rot="20698753">
            <a:off x="12663" y="1489696"/>
            <a:ext cx="2491002" cy="677108"/>
          </a:xfrm>
          <a:prstGeom prst="rect">
            <a:avLst/>
          </a:prstGeom>
          <a:solidFill>
            <a:schemeClr val="bg1">
              <a:lumMod val="65000"/>
            </a:schemeClr>
          </a:solidFill>
          <a:ln w="127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spAutoFit/>
          </a:bodyPr>
          <a:lstStyle/>
          <a:p>
            <a:pPr algn="ctr" eaLnBrk="1" hangingPunct="1">
              <a:spcAft>
                <a:spcPts val="600"/>
              </a:spcAft>
              <a:defRPr/>
            </a:pPr>
            <a:r>
              <a:rPr lang="pt-BR" sz="2000" b="1" dirty="0">
                <a:solidFill>
                  <a:srgbClr val="FF0000"/>
                </a:solidFill>
              </a:rPr>
              <a:t>*</a:t>
            </a:r>
            <a:r>
              <a:rPr lang="pt-BR" b="1" dirty="0"/>
              <a:t>Expressão da dor na criança pequena</a:t>
            </a:r>
          </a:p>
        </p:txBody>
      </p:sp>
      <p:sp>
        <p:nvSpPr>
          <p:cNvPr id="22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8710613" y="6381750"/>
            <a:ext cx="431800" cy="431800"/>
          </a:xfrm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fld id="{BE66BB46-1E22-468D-9504-D9412BAD6E64}" type="slidenum">
              <a:rPr lang="pt-BR" altLang="pt-BR" sz="1400">
                <a:solidFill>
                  <a:srgbClr val="E6E6E6"/>
                </a:solidFill>
                <a:latin typeface="Calibri" panose="020F0502020204030204" pitchFamily="34" charset="0"/>
              </a:rPr>
              <a:pPr algn="l">
                <a:spcBef>
                  <a:spcPct val="0"/>
                </a:spcBef>
                <a:buFontTx/>
                <a:buNone/>
              </a:pPr>
              <a:t>31</a:t>
            </a:fld>
            <a:endParaRPr lang="pt-BR" altLang="pt-BR" sz="1400">
              <a:solidFill>
                <a:srgbClr val="E6E6E6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Picture 2" descr="https://encrypted-tbn2.gstatic.com/images?q=tbn:ANd9GcQKrRdK9WIy6D8fjXEKb7d0Qw06CZQCUWfJZXc4zlPSHQrUHAnK1g"/>
          <p:cNvPicPr>
            <a:picLocks noChangeAspect="1" noChangeArrowheads="1"/>
          </p:cNvPicPr>
          <p:nvPr/>
        </p:nvPicPr>
        <p:blipFill rotWithShape="1">
          <a:blip r:embed="rId3" cstate="print"/>
          <a:srcRect l="22460" r="21347" b="13066"/>
          <a:stretch/>
        </p:blipFill>
        <p:spPr bwMode="auto">
          <a:xfrm>
            <a:off x="5004048" y="1428425"/>
            <a:ext cx="1694029" cy="1743965"/>
          </a:xfrm>
          <a:prstGeom prst="rect">
            <a:avLst/>
          </a:prstGeom>
          <a:noFill/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100" name="Picture 4" descr="http://images.agoramedia.com/everydayhealth/gcms/pg-health-lessons-babies-teach-us-07-full.jpg"/>
          <p:cNvPicPr>
            <a:picLocks noChangeAspect="1" noChangeArrowheads="1"/>
          </p:cNvPicPr>
          <p:nvPr/>
        </p:nvPicPr>
        <p:blipFill rotWithShape="1">
          <a:blip r:embed="rId4" cstate="print"/>
          <a:srcRect t="9502" r="35601" b="11698"/>
          <a:stretch/>
        </p:blipFill>
        <p:spPr bwMode="auto">
          <a:xfrm rot="442975">
            <a:off x="6472085" y="1707285"/>
            <a:ext cx="2543064" cy="3111752"/>
          </a:xfrm>
          <a:prstGeom prst="rect">
            <a:avLst/>
          </a:prstGeom>
          <a:noFill/>
          <a:ln w="127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1268" name="Picture 4" descr="Child abdominal pain ( Photo : Google )"/>
          <p:cNvPicPr>
            <a:picLocks noChangeAspect="1" noChangeArrowheads="1"/>
          </p:cNvPicPr>
          <p:nvPr/>
        </p:nvPicPr>
        <p:blipFill rotWithShape="1">
          <a:blip r:embed="rId5" cstate="print"/>
          <a:srcRect b="25149"/>
          <a:stretch/>
        </p:blipFill>
        <p:spPr bwMode="auto">
          <a:xfrm>
            <a:off x="683568" y="5234109"/>
            <a:ext cx="2796781" cy="1507259"/>
          </a:xfrm>
          <a:prstGeom prst="rect">
            <a:avLst/>
          </a:prstGeom>
          <a:noFill/>
          <a:ln w="1397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1270" name="Picture 6" descr="http://www.bbel.com.br/upload_2009/conteudo/insonia_infantil1_1881128425652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5234109"/>
            <a:ext cx="2592288" cy="1507259"/>
          </a:xfrm>
          <a:prstGeom prst="rect">
            <a:avLst/>
          </a:prstGeom>
          <a:noFill/>
          <a:ln w="1397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7" name="TextBox 23"/>
          <p:cNvSpPr txBox="1">
            <a:spLocks noChangeArrowheads="1"/>
          </p:cNvSpPr>
          <p:nvPr/>
        </p:nvSpPr>
        <p:spPr bwMode="auto">
          <a:xfrm>
            <a:off x="755577" y="611977"/>
            <a:ext cx="8352927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sz="3200" b="1" spc="300" dirty="0">
                <a:ln w="18415" cmpd="sng">
                  <a:solidFill>
                    <a:srgbClr val="FFFFFF"/>
                  </a:solidFill>
                  <a:prstDash val="solid"/>
                </a:ln>
                <a:latin typeface="+mj-lt"/>
              </a:rPr>
              <a:t>DORES OSTEOARTICULARES </a:t>
            </a:r>
            <a:endParaRPr lang="pt-BR" sz="3200" b="1" spc="300" dirty="0">
              <a:ln w="18415" cmpd="sng">
                <a:solidFill>
                  <a:srgbClr val="FFFFFF"/>
                </a:solidFill>
                <a:prstDash val="solid"/>
              </a:ln>
              <a:latin typeface="Arial Black" pitchFamily="34" charset="0"/>
            </a:endParaRPr>
          </a:p>
        </p:txBody>
      </p:sp>
      <p:pic>
        <p:nvPicPr>
          <p:cNvPr id="11" name="Picture 19"/>
          <p:cNvPicPr>
            <a:picLocks noChangeAspect="1" noChangeArrowheads="1"/>
          </p:cNvPicPr>
          <p:nvPr/>
        </p:nvPicPr>
        <p:blipFill>
          <a:blip r:embed="rId7" cstate="print"/>
          <a:srcRect l="2837" t="2391"/>
          <a:stretch>
            <a:fillRect/>
          </a:stretch>
        </p:blipFill>
        <p:spPr bwMode="auto">
          <a:xfrm>
            <a:off x="6948264" y="4510236"/>
            <a:ext cx="1614424" cy="2144903"/>
          </a:xfrm>
          <a:prstGeom prst="rect">
            <a:avLst/>
          </a:prstGeom>
          <a:noFill/>
          <a:ln w="1270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3" name="Retângulo 12"/>
          <p:cNvSpPr/>
          <p:nvPr/>
        </p:nvSpPr>
        <p:spPr>
          <a:xfrm rot="20976886" flipV="1">
            <a:off x="5242166" y="2314169"/>
            <a:ext cx="305590" cy="1377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 rot="10617112" flipV="1">
            <a:off x="5719031" y="2231540"/>
            <a:ext cx="305590" cy="1377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 rot="11363912" flipV="1">
            <a:off x="7574196" y="5308987"/>
            <a:ext cx="305590" cy="1377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 rot="11363912" flipV="1">
            <a:off x="7925625" y="5404300"/>
            <a:ext cx="305590" cy="1377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/>
          <p:cNvSpPr/>
          <p:nvPr/>
        </p:nvSpPr>
        <p:spPr>
          <a:xfrm rot="17018709" flipV="1">
            <a:off x="4499311" y="5800145"/>
            <a:ext cx="203563" cy="1435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 rot="17018709" flipV="1">
            <a:off x="4422194" y="6023505"/>
            <a:ext cx="203563" cy="1435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 rot="13502800">
            <a:off x="1296987" y="6087168"/>
            <a:ext cx="64510" cy="697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 rot="13502800">
            <a:off x="1410810" y="6009806"/>
            <a:ext cx="64510" cy="911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 rot="16761330">
            <a:off x="7552820" y="3167202"/>
            <a:ext cx="168197" cy="3450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/>
          <p:cNvSpPr/>
          <p:nvPr/>
        </p:nvSpPr>
        <p:spPr>
          <a:xfrm rot="16858074">
            <a:off x="7127533" y="3103871"/>
            <a:ext cx="126835" cy="3230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4046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36797" y="956359"/>
            <a:ext cx="1940080" cy="0"/>
          </a:xfrm>
          <a:custGeom>
            <a:avLst/>
            <a:gdLst/>
            <a:ahLst/>
            <a:cxnLst/>
            <a:rect l="l" t="t" r="r" b="b"/>
            <a:pathLst>
              <a:path w="954405">
                <a:moveTo>
                  <a:pt x="0" y="0"/>
                </a:moveTo>
                <a:lnTo>
                  <a:pt x="954011" y="0"/>
                </a:lnTo>
              </a:path>
            </a:pathLst>
          </a:custGeom>
          <a:ln w="5080">
            <a:solidFill>
              <a:srgbClr val="FFC628"/>
            </a:solidFill>
          </a:ln>
        </p:spPr>
        <p:txBody>
          <a:bodyPr wrap="square" lIns="0" tIns="0" rIns="0" bIns="0" rtlCol="0"/>
          <a:lstStyle/>
          <a:p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136797" y="682604"/>
            <a:ext cx="5959203" cy="3332102"/>
          </a:xfrm>
          <a:prstGeom prst="rect">
            <a:avLst/>
          </a:prstGeom>
        </p:spPr>
        <p:txBody>
          <a:bodyPr vert="horz" wrap="square" lIns="0" tIns="38580" rIns="0" bIns="0" rtlCol="0">
            <a:spAutoFit/>
          </a:bodyPr>
          <a:lstStyle/>
          <a:p>
            <a:pPr marL="11516" algn="just">
              <a:spcBef>
                <a:spcPts val="304"/>
              </a:spcBef>
            </a:pPr>
            <a:r>
              <a:rPr sz="1600" spc="45" dirty="0">
                <a:solidFill>
                  <a:srgbClr val="231F20"/>
                </a:solidFill>
                <a:latin typeface="Trebuchet MS"/>
                <a:cs typeface="Trebuchet MS"/>
              </a:rPr>
              <a:t>SINAIS</a:t>
            </a:r>
            <a:r>
              <a:rPr sz="1600" spc="-3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50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600" spc="-3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50" dirty="0">
                <a:solidFill>
                  <a:srgbClr val="231F20"/>
                </a:solidFill>
                <a:latin typeface="Trebuchet MS"/>
                <a:cs typeface="Trebuchet MS"/>
              </a:rPr>
              <a:t>SINTOMAS</a:t>
            </a:r>
            <a:endParaRPr sz="1600" dirty="0">
              <a:latin typeface="Trebuchet MS"/>
              <a:cs typeface="Trebuchet MS"/>
            </a:endParaRPr>
          </a:p>
          <a:p>
            <a:pPr>
              <a:spcBef>
                <a:spcPts val="390"/>
              </a:spcBef>
            </a:pPr>
            <a:endParaRPr dirty="0">
              <a:latin typeface="Trebuchet MS"/>
              <a:cs typeface="Trebuchet MS"/>
            </a:endParaRPr>
          </a:p>
          <a:p>
            <a:pPr marL="11516" algn="just">
              <a:lnSpc>
                <a:spcPts val="943"/>
              </a:lnSpc>
            </a:pPr>
            <a:r>
              <a:rPr b="1" spc="18" dirty="0">
                <a:solidFill>
                  <a:srgbClr val="E32B26"/>
                </a:solidFill>
                <a:latin typeface="Trebuchet MS"/>
                <a:cs typeface="Trebuchet MS"/>
              </a:rPr>
              <a:t>SINAIS</a:t>
            </a:r>
            <a:r>
              <a:rPr b="1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b="1" spc="18" dirty="0">
                <a:solidFill>
                  <a:srgbClr val="E32B26"/>
                </a:solidFill>
                <a:latin typeface="Trebuchet MS"/>
                <a:cs typeface="Trebuchet MS"/>
              </a:rPr>
              <a:t>E</a:t>
            </a:r>
            <a:r>
              <a:rPr b="1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b="1" spc="45" dirty="0">
                <a:solidFill>
                  <a:srgbClr val="E32B26"/>
                </a:solidFill>
                <a:latin typeface="Trebuchet MS"/>
                <a:cs typeface="Trebuchet MS"/>
              </a:rPr>
              <a:t>SINTOMAS</a:t>
            </a:r>
            <a:r>
              <a:rPr b="1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b="1" spc="18" dirty="0">
                <a:solidFill>
                  <a:srgbClr val="E32B26"/>
                </a:solidFill>
                <a:latin typeface="Trebuchet MS"/>
                <a:cs typeface="Trebuchet MS"/>
              </a:rPr>
              <a:t>DE</a:t>
            </a:r>
            <a:r>
              <a:rPr b="1" spc="-27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b="1" spc="-9" dirty="0">
                <a:solidFill>
                  <a:srgbClr val="E32B26"/>
                </a:solidFill>
                <a:latin typeface="Trebuchet MS"/>
                <a:cs typeface="Trebuchet MS"/>
              </a:rPr>
              <a:t>ALERTA</a:t>
            </a:r>
            <a:endParaRPr dirty="0">
              <a:latin typeface="Trebuchet MS"/>
              <a:cs typeface="Trebuchet MS"/>
            </a:endParaRPr>
          </a:p>
          <a:p>
            <a:pPr marL="239540" marR="1118239" indent="-228600">
              <a:lnSpc>
                <a:spcPct val="150000"/>
              </a:lnSpc>
              <a:spcBef>
                <a:spcPts val="109"/>
              </a:spcBef>
            </a:pPr>
            <a:r>
              <a:rPr spc="9"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pc="168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spc="9" dirty="0">
                <a:solidFill>
                  <a:srgbClr val="231F20"/>
                </a:solidFill>
                <a:latin typeface="Trebuchet MS"/>
                <a:cs typeface="Trebuchet MS"/>
              </a:rPr>
              <a:t>Dor</a:t>
            </a:r>
            <a:r>
              <a:rPr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pc="9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pc="9" dirty="0">
                <a:solidFill>
                  <a:srgbClr val="231F20"/>
                </a:solidFill>
                <a:latin typeface="Trebuchet MS"/>
                <a:cs typeface="Trebuchet MS"/>
              </a:rPr>
              <a:t>cabeça associada</a:t>
            </a:r>
            <a:r>
              <a:rPr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pc="9" dirty="0">
                <a:solidFill>
                  <a:srgbClr val="231F20"/>
                </a:solidFill>
                <a:latin typeface="Trebuchet MS"/>
                <a:cs typeface="Trebuchet MS"/>
              </a:rPr>
              <a:t>a</a:t>
            </a:r>
            <a:r>
              <a:rPr spc="-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pc="9" dirty="0">
                <a:solidFill>
                  <a:srgbClr val="231F20"/>
                </a:solidFill>
                <a:latin typeface="Trebuchet MS"/>
                <a:cs typeface="Trebuchet MS"/>
              </a:rPr>
              <a:t>vômitos</a:t>
            </a:r>
            <a:r>
              <a:rPr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matinais</a:t>
            </a:r>
            <a:r>
              <a:rPr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pc="-23" dirty="0">
                <a:solidFill>
                  <a:srgbClr val="231F20"/>
                </a:solidFill>
                <a:latin typeface="Trebuchet MS"/>
                <a:cs typeface="Trebuchet MS"/>
              </a:rPr>
              <a:t>ou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cefaleias</a:t>
            </a:r>
            <a:r>
              <a:rPr spc="5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que</a:t>
            </a:r>
            <a:r>
              <a:rPr spc="5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acordam</a:t>
            </a:r>
            <a:r>
              <a:rPr spc="5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a</a:t>
            </a:r>
            <a:r>
              <a:rPr spc="5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pc="-9" dirty="0">
                <a:solidFill>
                  <a:srgbClr val="231F20"/>
                </a:solidFill>
                <a:latin typeface="Trebuchet MS"/>
                <a:cs typeface="Trebuchet MS"/>
              </a:rPr>
              <a:t>criança</a:t>
            </a:r>
            <a:endParaRPr dirty="0">
              <a:latin typeface="Trebuchet MS"/>
              <a:cs typeface="Trebuchet MS"/>
            </a:endParaRPr>
          </a:p>
          <a:p>
            <a:pPr marL="239540" marR="1309986" indent="-228600">
              <a:lnSpc>
                <a:spcPct val="104200"/>
              </a:lnSpc>
              <a:spcBef>
                <a:spcPts val="59"/>
              </a:spcBef>
            </a:pPr>
            <a:r>
              <a:rPr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pc="159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spc="45" dirty="0">
                <a:solidFill>
                  <a:srgbClr val="231F20"/>
                </a:solidFill>
                <a:latin typeface="Trebuchet MS"/>
                <a:cs typeface="Trebuchet MS"/>
              </a:rPr>
              <a:t>Mudança</a:t>
            </a:r>
            <a:r>
              <a:rPr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no</a:t>
            </a:r>
            <a:r>
              <a:rPr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padrão</a:t>
            </a:r>
            <a:r>
              <a:rPr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da</a:t>
            </a:r>
            <a:r>
              <a:rPr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dor</a:t>
            </a:r>
            <a:r>
              <a:rPr spc="-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cabeça,</a:t>
            </a:r>
            <a:r>
              <a:rPr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pc="32" dirty="0">
                <a:solidFill>
                  <a:srgbClr val="231F20"/>
                </a:solidFill>
                <a:latin typeface="Trebuchet MS"/>
                <a:cs typeface="Trebuchet MS"/>
              </a:rPr>
              <a:t>com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aumento</a:t>
            </a:r>
            <a:r>
              <a:rPr spc="4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da</a:t>
            </a:r>
            <a:r>
              <a:rPr spc="4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intensidade</a:t>
            </a:r>
            <a:r>
              <a:rPr spc="4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pc="4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da</a:t>
            </a:r>
            <a:r>
              <a:rPr spc="4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pc="-9" dirty="0">
                <a:solidFill>
                  <a:srgbClr val="231F20"/>
                </a:solidFill>
                <a:latin typeface="Trebuchet MS"/>
                <a:cs typeface="Trebuchet MS"/>
              </a:rPr>
              <a:t>frequência</a:t>
            </a:r>
            <a:endParaRPr dirty="0">
              <a:latin typeface="Trebuchet MS"/>
              <a:cs typeface="Trebuchet MS"/>
            </a:endParaRPr>
          </a:p>
          <a:p>
            <a:pPr marL="11516">
              <a:spcBef>
                <a:spcPts val="168"/>
              </a:spcBef>
            </a:pPr>
            <a:r>
              <a:rPr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pc="150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Vômitos</a:t>
            </a:r>
            <a:r>
              <a:rPr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persistentes, </a:t>
            </a:r>
            <a:r>
              <a:rPr spc="54" dirty="0">
                <a:solidFill>
                  <a:srgbClr val="231F20"/>
                </a:solidFill>
                <a:latin typeface="Trebuchet MS"/>
                <a:cs typeface="Trebuchet MS"/>
              </a:rPr>
              <a:t>com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 aumento da </a:t>
            </a:r>
            <a:r>
              <a:rPr spc="-9" dirty="0">
                <a:solidFill>
                  <a:srgbClr val="231F20"/>
                </a:solidFill>
                <a:latin typeface="Trebuchet MS"/>
                <a:cs typeface="Trebuchet MS"/>
              </a:rPr>
              <a:t>frequência</a:t>
            </a:r>
            <a:endParaRPr dirty="0">
              <a:latin typeface="Trebuchet MS"/>
              <a:cs typeface="Trebuchet MS"/>
            </a:endParaRPr>
          </a:p>
          <a:p>
            <a:pPr marL="11516">
              <a:spcBef>
                <a:spcPts val="127"/>
              </a:spcBef>
            </a:pPr>
            <a:r>
              <a:rPr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pc="435" dirty="0">
                <a:solidFill>
                  <a:srgbClr val="FFC628"/>
                </a:solidFill>
                <a:latin typeface="Times New Roman"/>
                <a:cs typeface="Times New Roman"/>
              </a:rPr>
              <a:t> </a:t>
            </a:r>
            <a:r>
              <a:rPr spc="-9" dirty="0">
                <a:solidFill>
                  <a:srgbClr val="231F20"/>
                </a:solidFill>
                <a:latin typeface="Trebuchet MS"/>
                <a:cs typeface="Trebuchet MS"/>
              </a:rPr>
              <a:t>Papiledema</a:t>
            </a:r>
            <a:endParaRPr dirty="0">
              <a:latin typeface="Trebuchet MS"/>
              <a:cs typeface="Trebuchet MS"/>
            </a:endParaRPr>
          </a:p>
          <a:p>
            <a:pPr marL="11516">
              <a:spcBef>
                <a:spcPts val="131"/>
              </a:spcBef>
            </a:pPr>
            <a:r>
              <a:rPr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pc="435" dirty="0">
                <a:solidFill>
                  <a:srgbClr val="FFC628"/>
                </a:solidFill>
                <a:latin typeface="Times New Roman"/>
                <a:cs typeface="Times New Roman"/>
              </a:rPr>
              <a:t> </a:t>
            </a:r>
            <a:r>
              <a:rPr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Sonolênci</a:t>
            </a:r>
            <a:r>
              <a:rPr lang="pt-BR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a 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5778019" y="2871261"/>
            <a:ext cx="4572000" cy="38777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516">
              <a:spcBef>
                <a:spcPts val="131"/>
              </a:spcBef>
            </a:pPr>
            <a:r>
              <a:rPr lang="pt-BR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pc="435" dirty="0" smtClean="0">
                <a:solidFill>
                  <a:srgbClr val="FFC628"/>
                </a:solidFill>
                <a:latin typeface="Times New Roman"/>
                <a:cs typeface="Times New Roman"/>
              </a:rPr>
              <a:t> </a:t>
            </a:r>
            <a:r>
              <a:rPr lang="pt-BR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Estrabismo</a:t>
            </a:r>
            <a:endParaRPr lang="pt-BR" dirty="0" smtClean="0">
              <a:latin typeface="Trebuchet MS"/>
              <a:cs typeface="Trebuchet MS"/>
            </a:endParaRPr>
          </a:p>
          <a:p>
            <a:pPr marL="239540" marR="2202504" indent="-228600">
              <a:lnSpc>
                <a:spcPct val="104200"/>
              </a:lnSpc>
              <a:spcBef>
                <a:spcPts val="73"/>
              </a:spcBef>
            </a:pPr>
            <a:r>
              <a:rPr lang="pt-BR" spc="18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pc="122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pc="18" dirty="0" smtClean="0">
                <a:solidFill>
                  <a:srgbClr val="231F20"/>
                </a:solidFill>
                <a:latin typeface="Trebuchet MS"/>
                <a:cs typeface="Trebuchet MS"/>
              </a:rPr>
              <a:t>Anormalidades</a:t>
            </a:r>
            <a:r>
              <a:rPr lang="pt-BR" spc="-18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18" dirty="0" smtClean="0">
                <a:solidFill>
                  <a:srgbClr val="231F20"/>
                </a:solidFill>
                <a:latin typeface="Trebuchet MS"/>
                <a:cs typeface="Trebuchet MS"/>
              </a:rPr>
              <a:t>da</a:t>
            </a:r>
            <a:r>
              <a:rPr lang="pt-BR" spc="-18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marcha, </a:t>
            </a:r>
            <a:r>
              <a:rPr lang="pt-BR" spc="9" dirty="0" smtClean="0">
                <a:solidFill>
                  <a:srgbClr val="231F20"/>
                </a:solidFill>
                <a:latin typeface="Trebuchet MS"/>
                <a:cs typeface="Trebuchet MS"/>
              </a:rPr>
              <a:t>quedas</a:t>
            </a:r>
            <a:r>
              <a:rPr lang="pt-BR" spc="4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frequentes,</a:t>
            </a:r>
            <a:r>
              <a:rPr lang="pt-BR" spc="4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ataxia</a:t>
            </a:r>
            <a:endParaRPr lang="pt-BR" dirty="0" smtClean="0">
              <a:latin typeface="Trebuchet MS"/>
              <a:cs typeface="Trebuchet MS"/>
            </a:endParaRPr>
          </a:p>
          <a:p>
            <a:pPr marL="239540" marR="1454516" indent="-228600">
              <a:lnSpc>
                <a:spcPct val="104200"/>
              </a:lnSpc>
              <a:spcBef>
                <a:spcPts val="113"/>
              </a:spcBef>
            </a:pPr>
            <a:r>
              <a:rPr lang="pt-BR" spc="9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pc="159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pc="9" dirty="0" smtClean="0">
                <a:solidFill>
                  <a:srgbClr val="231F20"/>
                </a:solidFill>
                <a:latin typeface="Trebuchet MS"/>
                <a:cs typeface="Trebuchet MS"/>
              </a:rPr>
              <a:t>Atraso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9" dirty="0" smtClean="0">
                <a:solidFill>
                  <a:srgbClr val="231F20"/>
                </a:solidFill>
                <a:latin typeface="Trebuchet MS"/>
                <a:cs typeface="Trebuchet MS"/>
              </a:rPr>
              <a:t>ou</a:t>
            </a:r>
            <a:r>
              <a:rPr lang="pt-BR" spc="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9" dirty="0" smtClean="0">
                <a:solidFill>
                  <a:srgbClr val="231F20"/>
                </a:solidFill>
                <a:latin typeface="Trebuchet MS"/>
                <a:cs typeface="Trebuchet MS"/>
              </a:rPr>
              <a:t>regressão</a:t>
            </a:r>
            <a:r>
              <a:rPr lang="pt-BR" spc="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9" dirty="0" smtClean="0">
                <a:solidFill>
                  <a:srgbClr val="231F20"/>
                </a:solidFill>
                <a:latin typeface="Trebuchet MS"/>
                <a:cs typeface="Trebuchet MS"/>
              </a:rPr>
              <a:t>no</a:t>
            </a:r>
            <a:r>
              <a:rPr lang="pt-BR" spc="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desenvolvimento neuropsicomotor</a:t>
            </a:r>
            <a:endParaRPr lang="pt-BR" dirty="0" smtClean="0">
              <a:latin typeface="Trebuchet MS"/>
              <a:cs typeface="Trebuchet MS"/>
            </a:endParaRPr>
          </a:p>
          <a:p>
            <a:pPr marL="239540" marR="1495399" indent="-228600">
              <a:lnSpc>
                <a:spcPct val="104200"/>
              </a:lnSpc>
              <a:spcBef>
                <a:spcPts val="113"/>
              </a:spcBef>
            </a:pPr>
            <a:r>
              <a:rPr lang="pt-BR" spc="9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pc="195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pc="9" dirty="0" smtClean="0">
                <a:solidFill>
                  <a:srgbClr val="231F20"/>
                </a:solidFill>
                <a:latin typeface="Trebuchet MS"/>
                <a:cs typeface="Trebuchet MS"/>
              </a:rPr>
              <a:t>Problemas</a:t>
            </a:r>
            <a:r>
              <a:rPr lang="pt-BR" spc="27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9" dirty="0" smtClean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lang="pt-BR" spc="27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9" dirty="0" smtClean="0">
                <a:solidFill>
                  <a:srgbClr val="231F20"/>
                </a:solidFill>
                <a:latin typeface="Trebuchet MS"/>
                <a:cs typeface="Trebuchet MS"/>
              </a:rPr>
              <a:t>aprendizagem</a:t>
            </a:r>
            <a:r>
              <a:rPr lang="pt-BR" spc="27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repentinos 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lang="pt-BR" spc="23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63" dirty="0" smtClean="0">
                <a:solidFill>
                  <a:srgbClr val="231F20"/>
                </a:solidFill>
                <a:latin typeface="Trebuchet MS"/>
                <a:cs typeface="Trebuchet MS"/>
              </a:rPr>
              <a:t>sem</a:t>
            </a:r>
            <a:r>
              <a:rPr lang="pt-BR" spc="27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causa</a:t>
            </a:r>
            <a:r>
              <a:rPr lang="pt-BR" spc="27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definida</a:t>
            </a:r>
            <a:endParaRPr lang="pt-BR" dirty="0" smtClean="0">
              <a:latin typeface="Trebuchet MS"/>
              <a:cs typeface="Trebuchet MS"/>
            </a:endParaRPr>
          </a:p>
          <a:p>
            <a:pPr marL="239540" marR="1092903" indent="-228600">
              <a:lnSpc>
                <a:spcPct val="104200"/>
              </a:lnSpc>
              <a:spcBef>
                <a:spcPts val="109"/>
              </a:spcBef>
            </a:pPr>
            <a:r>
              <a:rPr lang="pt-BR" spc="9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pc="150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pc="9" dirty="0" smtClean="0">
                <a:solidFill>
                  <a:srgbClr val="231F20"/>
                </a:solidFill>
                <a:latin typeface="Trebuchet MS"/>
                <a:cs typeface="Trebuchet MS"/>
              </a:rPr>
              <a:t>Alterações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50" dirty="0" smtClean="0">
                <a:solidFill>
                  <a:srgbClr val="231F20"/>
                </a:solidFill>
                <a:latin typeface="Trebuchet MS"/>
                <a:cs typeface="Trebuchet MS"/>
              </a:rPr>
              <a:t>do</a:t>
            </a:r>
            <a:r>
              <a:rPr lang="pt-BR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9" dirty="0" smtClean="0">
                <a:solidFill>
                  <a:srgbClr val="231F20"/>
                </a:solidFill>
                <a:latin typeface="Trebuchet MS"/>
                <a:cs typeface="Trebuchet MS"/>
              </a:rPr>
              <a:t>comportamento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9" dirty="0" smtClean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50" dirty="0" smtClean="0">
                <a:solidFill>
                  <a:srgbClr val="231F20"/>
                </a:solidFill>
                <a:latin typeface="Trebuchet MS"/>
                <a:cs typeface="Trebuchet MS"/>
              </a:rPr>
              <a:t>do</a:t>
            </a:r>
            <a:r>
              <a:rPr lang="pt-BR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9" dirty="0" smtClean="0">
                <a:solidFill>
                  <a:srgbClr val="231F20"/>
                </a:solidFill>
                <a:latin typeface="Trebuchet MS"/>
                <a:cs typeface="Trebuchet MS"/>
              </a:rPr>
              <a:t>humor</a:t>
            </a:r>
            <a:r>
              <a:rPr lang="pt-BR" spc="-23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41" dirty="0" smtClean="0">
                <a:solidFill>
                  <a:srgbClr val="231F20"/>
                </a:solidFill>
                <a:latin typeface="Trebuchet MS"/>
                <a:cs typeface="Trebuchet MS"/>
              </a:rPr>
              <a:t>sem 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causa</a:t>
            </a:r>
            <a:r>
              <a:rPr lang="pt-BR" spc="127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definida</a:t>
            </a:r>
            <a:endParaRPr lang="pt-BR" dirty="0">
              <a:latin typeface="Trebuchet MS"/>
              <a:cs typeface="Trebuchet MS"/>
            </a:endParaRPr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6" t="9682" r="10393"/>
          <a:stretch/>
        </p:blipFill>
        <p:spPr>
          <a:xfrm>
            <a:off x="2362200" y="3928981"/>
            <a:ext cx="2809875" cy="2734283"/>
          </a:xfrm>
          <a:prstGeom prst="rect">
            <a:avLst/>
          </a:prstGeom>
        </p:spPr>
      </p:pic>
      <p:sp>
        <p:nvSpPr>
          <p:cNvPr id="22" name="Título 1"/>
          <p:cNvSpPr txBox="1">
            <a:spLocks noChangeArrowheads="1"/>
          </p:cNvSpPr>
          <p:nvPr/>
        </p:nvSpPr>
        <p:spPr>
          <a:xfrm>
            <a:off x="559379" y="-336485"/>
            <a:ext cx="8819804" cy="1019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ora"/>
              <a:buNone/>
              <a:defRPr sz="3000" b="0" i="0" u="none" strike="noStrike" cap="none" spc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altLang="pt-BR" sz="2800" kern="0" dirty="0" smtClean="0"/>
              <a:t>TUMORES DO SISTEMA NERVOSO </a:t>
            </a:r>
            <a:r>
              <a:rPr lang="pt-BR" altLang="pt-BR" sz="2800" kern="0" dirty="0"/>
              <a:t>C</a:t>
            </a:r>
            <a:r>
              <a:rPr lang="pt-BR" altLang="pt-BR" sz="2800" kern="0" dirty="0" smtClean="0"/>
              <a:t>ENTRAL</a:t>
            </a:r>
          </a:p>
        </p:txBody>
      </p:sp>
      <p:cxnSp>
        <p:nvCxnSpPr>
          <p:cNvPr id="23" name="Google Shape;414;p42"/>
          <p:cNvCxnSpPr/>
          <p:nvPr/>
        </p:nvCxnSpPr>
        <p:spPr>
          <a:xfrm>
            <a:off x="668663" y="533400"/>
            <a:ext cx="7736735" cy="17477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18319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/>
          <p:cNvSpPr>
            <a:spLocks noGrp="1" noChangeArrowheads="1"/>
          </p:cNvSpPr>
          <p:nvPr>
            <p:ph type="title" idx="4294967295"/>
          </p:nvPr>
        </p:nvSpPr>
        <p:spPr>
          <a:xfrm>
            <a:off x="2693323" y="532013"/>
            <a:ext cx="3175461" cy="634625"/>
          </a:xfrm>
        </p:spPr>
        <p:txBody>
          <a:bodyPr/>
          <a:lstStyle/>
          <a:p>
            <a:r>
              <a:rPr lang="pt-BR" altLang="pt-BR" sz="4400" dirty="0" smtClean="0"/>
              <a:t>LINFOMAS</a:t>
            </a:r>
          </a:p>
        </p:txBody>
      </p:sp>
      <p:cxnSp>
        <p:nvCxnSpPr>
          <p:cNvPr id="17" name="Google Shape;414;p42"/>
          <p:cNvCxnSpPr/>
          <p:nvPr/>
        </p:nvCxnSpPr>
        <p:spPr>
          <a:xfrm>
            <a:off x="2777129" y="980901"/>
            <a:ext cx="2922692" cy="3353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pic>
        <p:nvPicPr>
          <p:cNvPr id="20" name="Imagem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218" y="2458475"/>
            <a:ext cx="2450794" cy="3453968"/>
          </a:xfrm>
          <a:prstGeom prst="rect">
            <a:avLst/>
          </a:prstGeom>
        </p:spPr>
      </p:pic>
      <p:sp>
        <p:nvSpPr>
          <p:cNvPr id="6" name="object 47"/>
          <p:cNvSpPr/>
          <p:nvPr/>
        </p:nvSpPr>
        <p:spPr>
          <a:xfrm flipV="1">
            <a:off x="2851473" y="1189468"/>
            <a:ext cx="810870" cy="45719"/>
          </a:xfrm>
          <a:custGeom>
            <a:avLst/>
            <a:gdLst/>
            <a:ahLst/>
            <a:cxnLst/>
            <a:rect l="l" t="t" r="r" b="b"/>
            <a:pathLst>
              <a:path w="954404">
                <a:moveTo>
                  <a:pt x="0" y="0"/>
                </a:moveTo>
                <a:lnTo>
                  <a:pt x="954011" y="0"/>
                </a:lnTo>
              </a:path>
            </a:pathLst>
          </a:custGeom>
          <a:ln w="5080">
            <a:solidFill>
              <a:srgbClr val="FFC6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7"/>
          <p:cNvSpPr/>
          <p:nvPr/>
        </p:nvSpPr>
        <p:spPr>
          <a:xfrm flipV="1">
            <a:off x="2859704" y="1433142"/>
            <a:ext cx="1160168" cy="45719"/>
          </a:xfrm>
          <a:custGeom>
            <a:avLst/>
            <a:gdLst/>
            <a:ahLst/>
            <a:cxnLst/>
            <a:rect l="l" t="t" r="r" b="b"/>
            <a:pathLst>
              <a:path w="954404">
                <a:moveTo>
                  <a:pt x="0" y="0"/>
                </a:moveTo>
                <a:lnTo>
                  <a:pt x="954011" y="0"/>
                </a:lnTo>
              </a:path>
            </a:pathLst>
          </a:custGeom>
          <a:ln w="5080">
            <a:solidFill>
              <a:srgbClr val="FFC6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CaixaDeTexto 1"/>
          <p:cNvSpPr txBox="1"/>
          <p:nvPr/>
        </p:nvSpPr>
        <p:spPr>
          <a:xfrm>
            <a:off x="2777128" y="980901"/>
            <a:ext cx="5239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Lora" panose="020B0604020202020204"/>
              </a:rPr>
              <a:t>Hodgkin</a:t>
            </a:r>
          </a:p>
          <a:p>
            <a:r>
              <a:rPr lang="pt-BR" sz="1600" b="1" dirty="0" smtClean="0">
                <a:latin typeface="Lora" panose="020B0604020202020204"/>
              </a:rPr>
              <a:t>Não-Hodgkin</a:t>
            </a:r>
            <a:endParaRPr lang="pt-BR" sz="1600" b="1" dirty="0">
              <a:latin typeface="Lora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98399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object 5"/>
          <p:cNvSpPr/>
          <p:nvPr/>
        </p:nvSpPr>
        <p:spPr>
          <a:xfrm>
            <a:off x="265808" y="531041"/>
            <a:ext cx="1970444" cy="45719"/>
          </a:xfrm>
          <a:custGeom>
            <a:avLst/>
            <a:gdLst/>
            <a:ahLst/>
            <a:cxnLst/>
            <a:rect l="l" t="t" r="r" b="b"/>
            <a:pathLst>
              <a:path w="954405">
                <a:moveTo>
                  <a:pt x="0" y="0"/>
                </a:moveTo>
                <a:lnTo>
                  <a:pt x="954011" y="0"/>
                </a:lnTo>
              </a:path>
            </a:pathLst>
          </a:custGeom>
          <a:ln w="5080">
            <a:solidFill>
              <a:srgbClr val="FFC6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6"/>
          <p:cNvSpPr txBox="1"/>
          <p:nvPr/>
        </p:nvSpPr>
        <p:spPr>
          <a:xfrm>
            <a:off x="4687097" y="576760"/>
            <a:ext cx="4435004" cy="1602362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140"/>
              </a:spcBef>
            </a:pPr>
            <a:r>
              <a:rPr sz="1400" spc="-4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65" dirty="0">
                <a:solidFill>
                  <a:srgbClr val="231F20"/>
                </a:solidFill>
                <a:latin typeface="Trebuchet MS"/>
                <a:cs typeface="Trebuchet MS"/>
              </a:rPr>
              <a:t>É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231F20"/>
                </a:solidFill>
                <a:latin typeface="Trebuchet MS"/>
                <a:cs typeface="Trebuchet MS"/>
              </a:rPr>
              <a:t>o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20" dirty="0">
                <a:solidFill>
                  <a:srgbClr val="231F20"/>
                </a:solidFill>
                <a:latin typeface="Trebuchet MS"/>
                <a:cs typeface="Trebuchet MS"/>
              </a:rPr>
              <a:t>câncer</a:t>
            </a:r>
            <a:r>
              <a:rPr sz="14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65" dirty="0">
                <a:solidFill>
                  <a:srgbClr val="231F20"/>
                </a:solidFill>
                <a:latin typeface="Trebuchet MS"/>
                <a:cs typeface="Trebuchet MS"/>
              </a:rPr>
              <a:t>dos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40" dirty="0">
                <a:solidFill>
                  <a:srgbClr val="231F20"/>
                </a:solidFill>
                <a:latin typeface="Trebuchet MS"/>
                <a:cs typeface="Trebuchet MS"/>
              </a:rPr>
              <a:t>gânglios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20" dirty="0">
                <a:solidFill>
                  <a:srgbClr val="231F20"/>
                </a:solidFill>
                <a:latin typeface="Trebuchet MS"/>
                <a:cs typeface="Trebuchet MS"/>
              </a:rPr>
              <a:t>linfáticos,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20" dirty="0">
                <a:solidFill>
                  <a:srgbClr val="231F20"/>
                </a:solidFill>
                <a:latin typeface="Trebuchet MS"/>
                <a:cs typeface="Trebuchet MS"/>
              </a:rPr>
              <a:t>normalmente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65" dirty="0">
                <a:solidFill>
                  <a:srgbClr val="231F20"/>
                </a:solidFill>
                <a:latin typeface="Trebuchet MS"/>
                <a:cs typeface="Trebuchet MS"/>
              </a:rPr>
              <a:t>com</a:t>
            </a:r>
            <a:r>
              <a:rPr sz="14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35" dirty="0">
                <a:solidFill>
                  <a:srgbClr val="231F20"/>
                </a:solidFill>
                <a:latin typeface="Trebuchet MS"/>
                <a:cs typeface="Trebuchet MS"/>
              </a:rPr>
              <a:t>aumento</a:t>
            </a:r>
            <a:r>
              <a:rPr sz="14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" dirty="0">
                <a:solidFill>
                  <a:srgbClr val="231F20"/>
                </a:solidFill>
                <a:latin typeface="Trebuchet MS"/>
                <a:cs typeface="Trebuchet MS"/>
              </a:rPr>
              <a:t>ganglionar,</a:t>
            </a:r>
            <a:r>
              <a:rPr sz="14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5" dirty="0">
                <a:solidFill>
                  <a:srgbClr val="231F20"/>
                </a:solidFill>
                <a:latin typeface="Trebuchet MS"/>
                <a:cs typeface="Trebuchet MS"/>
              </a:rPr>
              <a:t>chamado</a:t>
            </a:r>
            <a:r>
              <a:rPr sz="14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5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4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40" dirty="0">
                <a:solidFill>
                  <a:srgbClr val="231F20"/>
                </a:solidFill>
                <a:latin typeface="Trebuchet MS"/>
                <a:cs typeface="Trebuchet MS"/>
              </a:rPr>
              <a:t>adenomegalia</a:t>
            </a:r>
            <a:r>
              <a:rPr sz="14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5" dirty="0">
                <a:solidFill>
                  <a:srgbClr val="231F20"/>
                </a:solidFill>
                <a:latin typeface="Trebuchet MS"/>
                <a:cs typeface="Trebuchet MS"/>
              </a:rPr>
              <a:t>ou</a:t>
            </a:r>
            <a:r>
              <a:rPr sz="14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15" dirty="0">
                <a:solidFill>
                  <a:srgbClr val="231F20"/>
                </a:solidFill>
                <a:latin typeface="Trebuchet MS"/>
                <a:cs typeface="Trebuchet MS"/>
              </a:rPr>
              <a:t>linfonodomegalia.</a:t>
            </a:r>
            <a:r>
              <a:rPr sz="14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15" dirty="0">
                <a:solidFill>
                  <a:srgbClr val="231F20"/>
                </a:solidFill>
                <a:latin typeface="Trebuchet MS"/>
                <a:cs typeface="Trebuchet MS"/>
              </a:rPr>
              <a:t>Durante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20" dirty="0">
                <a:solidFill>
                  <a:srgbClr val="231F20"/>
                </a:solidFill>
                <a:latin typeface="Trebuchet MS"/>
                <a:cs typeface="Trebuchet MS"/>
              </a:rPr>
              <a:t>a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10" dirty="0">
                <a:solidFill>
                  <a:srgbClr val="231F20"/>
                </a:solidFill>
                <a:latin typeface="Trebuchet MS"/>
                <a:cs typeface="Trebuchet MS"/>
              </a:rPr>
              <a:t>avaliação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60" dirty="0">
                <a:solidFill>
                  <a:srgbClr val="231F20"/>
                </a:solidFill>
                <a:latin typeface="Trebuchet MS"/>
                <a:cs typeface="Trebuchet MS"/>
              </a:rPr>
              <a:t>dos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" dirty="0">
                <a:solidFill>
                  <a:srgbClr val="231F20"/>
                </a:solidFill>
                <a:latin typeface="Trebuchet MS"/>
                <a:cs typeface="Trebuchet MS"/>
              </a:rPr>
              <a:t>linfonodos,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30" dirty="0">
                <a:solidFill>
                  <a:srgbClr val="231F20"/>
                </a:solidFill>
                <a:latin typeface="Trebuchet MS"/>
                <a:cs typeface="Trebuchet MS"/>
              </a:rPr>
              <a:t>é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importante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231F20"/>
                </a:solidFill>
                <a:latin typeface="Trebuchet MS"/>
                <a:cs typeface="Trebuchet MS"/>
              </a:rPr>
              <a:t>diferenciar</a:t>
            </a:r>
            <a:r>
              <a:rPr sz="14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231F20"/>
                </a:solidFill>
                <a:latin typeface="Trebuchet MS"/>
                <a:cs typeface="Trebuchet MS"/>
              </a:rPr>
              <a:t>as</a:t>
            </a:r>
            <a:r>
              <a:rPr sz="14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10" dirty="0">
                <a:solidFill>
                  <a:srgbClr val="231F20"/>
                </a:solidFill>
                <a:latin typeface="Trebuchet MS"/>
                <a:cs typeface="Trebuchet MS"/>
              </a:rPr>
              <a:t>caracte-</a:t>
            </a:r>
            <a:r>
              <a:rPr sz="1400" spc="-10" dirty="0">
                <a:solidFill>
                  <a:srgbClr val="231F20"/>
                </a:solidFill>
                <a:latin typeface="Trebuchet MS"/>
                <a:cs typeface="Trebuchet MS"/>
              </a:rPr>
              <a:t>rísticas</a:t>
            </a:r>
            <a:r>
              <a:rPr sz="14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35" dirty="0">
                <a:solidFill>
                  <a:srgbClr val="231F20"/>
                </a:solidFill>
                <a:latin typeface="Trebuchet MS"/>
                <a:cs typeface="Trebuchet MS"/>
              </a:rPr>
              <a:t>que</a:t>
            </a:r>
            <a:r>
              <a:rPr sz="14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35" dirty="0">
                <a:solidFill>
                  <a:srgbClr val="231F20"/>
                </a:solidFill>
                <a:latin typeface="Trebuchet MS"/>
                <a:cs typeface="Trebuchet MS"/>
              </a:rPr>
              <a:t>sugerem</a:t>
            </a:r>
            <a:r>
              <a:rPr sz="14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10" dirty="0">
                <a:solidFill>
                  <a:srgbClr val="231F20"/>
                </a:solidFill>
                <a:latin typeface="Trebuchet MS"/>
                <a:cs typeface="Trebuchet MS"/>
              </a:rPr>
              <a:t>suspeita</a:t>
            </a:r>
            <a:r>
              <a:rPr sz="14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20" dirty="0">
                <a:solidFill>
                  <a:srgbClr val="231F20"/>
                </a:solidFill>
                <a:latin typeface="Trebuchet MS"/>
                <a:cs typeface="Trebuchet MS"/>
              </a:rPr>
              <a:t>benigna</a:t>
            </a:r>
            <a:r>
              <a:rPr sz="14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5" dirty="0">
                <a:solidFill>
                  <a:srgbClr val="231F20"/>
                </a:solidFill>
                <a:latin typeface="Trebuchet MS"/>
                <a:cs typeface="Trebuchet MS"/>
              </a:rPr>
              <a:t>(inflamatória)</a:t>
            </a:r>
            <a:r>
              <a:rPr sz="14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40" dirty="0">
                <a:solidFill>
                  <a:srgbClr val="231F20"/>
                </a:solidFill>
                <a:latin typeface="Trebuchet MS"/>
                <a:cs typeface="Trebuchet MS"/>
              </a:rPr>
              <a:t>ou</a:t>
            </a:r>
            <a:r>
              <a:rPr sz="14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231F20"/>
                </a:solidFill>
                <a:latin typeface="Trebuchet MS"/>
                <a:cs typeface="Trebuchet MS"/>
              </a:rPr>
              <a:t>maligna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,</a:t>
            </a:r>
            <a:r>
              <a:rPr sz="14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10" dirty="0">
                <a:solidFill>
                  <a:srgbClr val="231F20"/>
                </a:solidFill>
                <a:latin typeface="Trebuchet MS"/>
                <a:cs typeface="Trebuchet MS"/>
              </a:rPr>
              <a:t>conforme indicação</a:t>
            </a:r>
            <a:r>
              <a:rPr sz="14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15" dirty="0">
                <a:solidFill>
                  <a:srgbClr val="231F20"/>
                </a:solidFill>
                <a:latin typeface="Trebuchet MS"/>
                <a:cs typeface="Trebuchet MS"/>
              </a:rPr>
              <a:t>a</a:t>
            </a:r>
            <a:r>
              <a:rPr sz="14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seguir:</a:t>
            </a:r>
            <a:endParaRPr sz="14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13" name="Retângulo 112"/>
          <p:cNvSpPr/>
          <p:nvPr/>
        </p:nvSpPr>
        <p:spPr>
          <a:xfrm>
            <a:off x="0" y="3724323"/>
            <a:ext cx="6276975" cy="3080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">
              <a:lnSpc>
                <a:spcPct val="100000"/>
              </a:lnSpc>
              <a:spcBef>
                <a:spcPts val="340"/>
              </a:spcBef>
            </a:pPr>
            <a:r>
              <a:rPr lang="pt-BR" b="1" spc="10" dirty="0" smtClean="0">
                <a:solidFill>
                  <a:srgbClr val="231F20"/>
                </a:solidFill>
                <a:latin typeface="Trebuchet MS"/>
                <a:cs typeface="Trebuchet MS"/>
              </a:rPr>
              <a:t>Linfonodos</a:t>
            </a:r>
            <a:r>
              <a:rPr lang="pt-BR" b="1" spc="7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b="1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malignos</a:t>
            </a:r>
            <a:endParaRPr lang="pt-BR" dirty="0" smtClean="0">
              <a:latin typeface="Trebuchet MS"/>
              <a:cs typeface="Trebuchet MS"/>
            </a:endParaRPr>
          </a:p>
          <a:p>
            <a:pPr marL="12700">
              <a:lnSpc>
                <a:spcPts val="1370"/>
              </a:lnSpc>
              <a:spcBef>
                <a:spcPts val="185"/>
              </a:spcBef>
            </a:pPr>
            <a:r>
              <a:rPr lang="pt-BR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pc="480" dirty="0" smtClean="0">
                <a:solidFill>
                  <a:srgbClr val="FFC628"/>
                </a:solidFill>
                <a:latin typeface="Times New Roman"/>
                <a:cs typeface="Times New Roman"/>
              </a:rPr>
              <a:t> </a:t>
            </a:r>
            <a:r>
              <a:rPr lang="pt-BR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Indolor</a:t>
            </a:r>
            <a:endParaRPr lang="pt-BR" dirty="0" smtClean="0">
              <a:latin typeface="Trebuchet MS"/>
              <a:cs typeface="Trebuchet MS"/>
            </a:endParaRPr>
          </a:p>
          <a:p>
            <a:pPr marL="12700">
              <a:lnSpc>
                <a:spcPct val="150000"/>
              </a:lnSpc>
            </a:pPr>
            <a:r>
              <a:rPr lang="pt-BR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pc="204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Aderidos</a:t>
            </a:r>
            <a:r>
              <a:rPr lang="pt-BR" spc="2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a</a:t>
            </a:r>
            <a:r>
              <a:rPr lang="pt-BR" spc="2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planos</a:t>
            </a:r>
            <a:r>
              <a:rPr lang="pt-BR" spc="2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profundos</a:t>
            </a:r>
            <a:endParaRPr lang="pt-BR" dirty="0" smtClean="0">
              <a:latin typeface="Trebuchet MS"/>
              <a:cs typeface="Trebuchet MS"/>
            </a:endParaRPr>
          </a:p>
          <a:p>
            <a:pPr marL="12700">
              <a:lnSpc>
                <a:spcPct val="150000"/>
              </a:lnSpc>
            </a:pPr>
            <a:r>
              <a:rPr lang="pt-BR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pc="160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Consistência</a:t>
            </a:r>
            <a:r>
              <a:rPr lang="pt-BR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Pétrea</a:t>
            </a:r>
            <a:r>
              <a:rPr lang="pt-BR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(duros)</a:t>
            </a:r>
            <a:endParaRPr lang="pt-BR" dirty="0" smtClean="0">
              <a:latin typeface="Trebuchet MS"/>
              <a:cs typeface="Trebuchet MS"/>
            </a:endParaRPr>
          </a:p>
          <a:p>
            <a:pPr marL="12700">
              <a:lnSpc>
                <a:spcPct val="150000"/>
              </a:lnSpc>
            </a:pPr>
            <a:r>
              <a:rPr lang="pt-BR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pc="120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Superfície</a:t>
            </a:r>
            <a:r>
              <a:rPr lang="pt-BR" spc="-2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irregular</a:t>
            </a:r>
            <a:endParaRPr lang="pt-BR" dirty="0" smtClean="0">
              <a:latin typeface="Trebuchet MS"/>
              <a:cs typeface="Trebuchet MS"/>
            </a:endParaRPr>
          </a:p>
          <a:p>
            <a:pPr marL="12700">
              <a:lnSpc>
                <a:spcPct val="150000"/>
              </a:lnSpc>
            </a:pPr>
            <a:r>
              <a:rPr lang="pt-BR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pc="175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Maiores</a:t>
            </a:r>
            <a:r>
              <a:rPr lang="pt-BR" spc="1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que</a:t>
            </a:r>
            <a:r>
              <a:rPr lang="pt-BR" spc="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2</a:t>
            </a:r>
            <a:r>
              <a:rPr lang="pt-BR" spc="1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40" dirty="0" smtClean="0">
                <a:solidFill>
                  <a:srgbClr val="231F20"/>
                </a:solidFill>
                <a:latin typeface="Trebuchet MS"/>
                <a:cs typeface="Trebuchet MS"/>
              </a:rPr>
              <a:t>cm</a:t>
            </a:r>
            <a:endParaRPr lang="pt-BR" dirty="0" smtClean="0">
              <a:latin typeface="Trebuchet MS"/>
              <a:cs typeface="Trebuchet MS"/>
            </a:endParaRPr>
          </a:p>
          <a:p>
            <a:pPr marL="264160" marR="1589405" indent="-252095">
              <a:lnSpc>
                <a:spcPct val="150000"/>
              </a:lnSpc>
              <a:spcBef>
                <a:spcPts val="90"/>
              </a:spcBef>
            </a:pPr>
            <a:r>
              <a:rPr lang="pt-BR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pc="160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Generalizados, coalescentes,</a:t>
            </a:r>
            <a:r>
              <a:rPr lang="pt-BR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60" dirty="0" smtClean="0">
                <a:solidFill>
                  <a:srgbClr val="231F20"/>
                </a:solidFill>
                <a:latin typeface="Trebuchet MS"/>
                <a:cs typeface="Trebuchet MS"/>
              </a:rPr>
              <a:t>em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regiões 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suspeitas</a:t>
            </a:r>
            <a:r>
              <a:rPr lang="pt-BR" spc="19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(supraclavicular)</a:t>
            </a:r>
            <a:endParaRPr lang="pt-BR" dirty="0">
              <a:latin typeface="Trebuchet MS"/>
              <a:cs typeface="Trebuchet MS"/>
            </a:endParaRPr>
          </a:p>
        </p:txBody>
      </p:sp>
      <p:sp>
        <p:nvSpPr>
          <p:cNvPr id="114" name="Retângulo 113"/>
          <p:cNvSpPr/>
          <p:nvPr/>
        </p:nvSpPr>
        <p:spPr>
          <a:xfrm>
            <a:off x="4753562" y="3328059"/>
            <a:ext cx="4572000" cy="35299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560" marR="1235075">
              <a:lnSpc>
                <a:spcPct val="108300"/>
              </a:lnSpc>
              <a:spcBef>
                <a:spcPts val="225"/>
              </a:spcBef>
            </a:pP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Outros</a:t>
            </a:r>
            <a:r>
              <a:rPr lang="pt-BR" sz="1400" spc="-20" dirty="0" smtClean="0">
                <a:solidFill>
                  <a:srgbClr val="231F20"/>
                </a:solidFill>
                <a:latin typeface="Trebuchet MS"/>
                <a:cs typeface="Trebuchet MS"/>
              </a:rPr>
              <a:t>:</a:t>
            </a:r>
            <a:endParaRPr lang="pt-BR" sz="1400" dirty="0" smtClean="0">
              <a:latin typeface="Trebuchet MS"/>
              <a:cs typeface="Trebuchet MS"/>
            </a:endParaRPr>
          </a:p>
          <a:p>
            <a:pPr marL="298450" indent="-285750">
              <a:lnSpc>
                <a:spcPct val="150000"/>
              </a:lnSpc>
              <a:buFont typeface="Webdings" panose="05030102010509060703" pitchFamily="18" charset="2"/>
              <a:buChar char="ï"/>
            </a:pP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Tosse,</a:t>
            </a:r>
            <a:r>
              <a:rPr lang="pt-BR" sz="1400" spc="-3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spc="-25" dirty="0" smtClean="0">
                <a:solidFill>
                  <a:srgbClr val="231F20"/>
                </a:solidFill>
                <a:latin typeface="Trebuchet MS"/>
                <a:cs typeface="Trebuchet MS"/>
              </a:rPr>
              <a:t>falta</a:t>
            </a:r>
            <a:r>
              <a:rPr lang="pt-BR" sz="1400" spc="-3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lang="pt-BR" sz="1400" spc="-3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spc="-25" dirty="0" smtClean="0">
                <a:solidFill>
                  <a:srgbClr val="231F20"/>
                </a:solidFill>
                <a:latin typeface="Trebuchet MS"/>
                <a:cs typeface="Trebuchet MS"/>
              </a:rPr>
              <a:t>ar</a:t>
            </a:r>
          </a:p>
          <a:p>
            <a:pPr marL="12700">
              <a:lnSpc>
                <a:spcPct val="150000"/>
              </a:lnSpc>
            </a:pPr>
            <a:r>
              <a:rPr lang="pt-BR" sz="1400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z="1400" spc="135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Dor</a:t>
            </a:r>
            <a:r>
              <a:rPr lang="pt-BR" sz="1400" spc="-4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abdominal</a:t>
            </a:r>
            <a:endParaRPr lang="pt-BR" sz="1400" dirty="0" smtClean="0">
              <a:latin typeface="Trebuchet MS"/>
              <a:cs typeface="Trebuchet MS"/>
            </a:endParaRPr>
          </a:p>
          <a:p>
            <a:pPr marL="12700">
              <a:lnSpc>
                <a:spcPct val="150000"/>
              </a:lnSpc>
            </a:pPr>
            <a:r>
              <a:rPr lang="pt-BR" sz="1400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z="1400" spc="140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z="1400" spc="70" dirty="0" smtClean="0">
                <a:solidFill>
                  <a:srgbClr val="231F20"/>
                </a:solidFill>
                <a:latin typeface="Trebuchet MS"/>
                <a:cs typeface="Trebuchet MS"/>
              </a:rPr>
              <a:t>Massa</a:t>
            </a:r>
            <a:r>
              <a:rPr lang="pt-BR" sz="1400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palpável</a:t>
            </a:r>
            <a:r>
              <a:rPr lang="pt-BR" sz="1400" spc="-4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no</a:t>
            </a:r>
            <a:r>
              <a:rPr lang="pt-BR" sz="1400" spc="-1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spc="40" dirty="0" smtClean="0">
                <a:solidFill>
                  <a:srgbClr val="231F20"/>
                </a:solidFill>
                <a:latin typeface="Trebuchet MS"/>
                <a:cs typeface="Trebuchet MS"/>
              </a:rPr>
              <a:t>abdome</a:t>
            </a:r>
            <a:endParaRPr lang="pt-BR" sz="1400" dirty="0" smtClean="0">
              <a:latin typeface="Trebuchet MS"/>
              <a:cs typeface="Trebuchet MS"/>
            </a:endParaRPr>
          </a:p>
          <a:p>
            <a:pPr marL="12700">
              <a:lnSpc>
                <a:spcPct val="150000"/>
              </a:lnSpc>
            </a:pPr>
            <a:r>
              <a:rPr lang="pt-BR" sz="1400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z="1400" spc="165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Aumento</a:t>
            </a:r>
            <a:r>
              <a:rPr lang="pt-BR" sz="1400" spc="1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spc="55" dirty="0" smtClean="0">
                <a:solidFill>
                  <a:srgbClr val="231F20"/>
                </a:solidFill>
                <a:latin typeface="Trebuchet MS"/>
                <a:cs typeface="Trebuchet MS"/>
              </a:rPr>
              <a:t>do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 fígado e </a:t>
            </a:r>
            <a:r>
              <a:rPr lang="pt-BR" sz="1400" spc="55" dirty="0" smtClean="0">
                <a:solidFill>
                  <a:srgbClr val="231F20"/>
                </a:solidFill>
                <a:latin typeface="Trebuchet MS"/>
                <a:cs typeface="Trebuchet MS"/>
              </a:rPr>
              <a:t>do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spc="-20" dirty="0" smtClean="0">
                <a:solidFill>
                  <a:srgbClr val="231F20"/>
                </a:solidFill>
                <a:latin typeface="Trebuchet MS"/>
                <a:cs typeface="Trebuchet MS"/>
              </a:rPr>
              <a:t>baço</a:t>
            </a:r>
            <a:endParaRPr lang="pt-BR" sz="1400" dirty="0" smtClean="0">
              <a:latin typeface="Trebuchet MS"/>
              <a:cs typeface="Trebuchet MS"/>
            </a:endParaRPr>
          </a:p>
          <a:p>
            <a:pPr marL="12700">
              <a:lnSpc>
                <a:spcPct val="150000"/>
              </a:lnSpc>
            </a:pPr>
            <a:r>
              <a:rPr lang="pt-BR" sz="1400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z="1400" spc="130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z="1400" spc="70" dirty="0" smtClean="0">
                <a:solidFill>
                  <a:srgbClr val="231F20"/>
                </a:solidFill>
                <a:latin typeface="Trebuchet MS"/>
                <a:cs typeface="Trebuchet MS"/>
              </a:rPr>
              <a:t>Massa</a:t>
            </a:r>
            <a:r>
              <a:rPr lang="pt-BR" sz="1400" spc="-2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palpável</a:t>
            </a:r>
            <a:r>
              <a:rPr lang="pt-BR" sz="1400" spc="-5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na</a:t>
            </a:r>
            <a:r>
              <a:rPr lang="pt-BR" sz="1400" spc="-2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mandíbula</a:t>
            </a:r>
            <a:endParaRPr lang="pt-BR" sz="1400" dirty="0" smtClean="0">
              <a:latin typeface="Trebuchet MS"/>
              <a:cs typeface="Trebuchet MS"/>
            </a:endParaRPr>
          </a:p>
          <a:p>
            <a:pPr marL="12700">
              <a:lnSpc>
                <a:spcPct val="150000"/>
              </a:lnSpc>
            </a:pPr>
            <a:r>
              <a:rPr lang="pt-BR" sz="1400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z="1400" spc="200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Aumento</a:t>
            </a:r>
            <a:r>
              <a:rPr lang="pt-BR" sz="1400" spc="2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lang="pt-BR" sz="1400" spc="2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linfonodo</a:t>
            </a:r>
            <a:r>
              <a:rPr lang="pt-BR" sz="1400" spc="2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(íngua)</a:t>
            </a:r>
            <a:endParaRPr lang="pt-BR" sz="1400" dirty="0" smtClean="0">
              <a:latin typeface="Trebuchet MS"/>
              <a:cs typeface="Trebuchet MS"/>
            </a:endParaRPr>
          </a:p>
          <a:p>
            <a:pPr marL="12700">
              <a:lnSpc>
                <a:spcPct val="150000"/>
              </a:lnSpc>
            </a:pPr>
            <a:r>
              <a:rPr lang="pt-BR" sz="1400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z="1400" spc="130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Disfagia</a:t>
            </a:r>
            <a:r>
              <a:rPr lang="pt-BR" sz="1400" spc="-2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(dificuldades</a:t>
            </a:r>
            <a:r>
              <a:rPr lang="pt-BR" sz="1400" spc="-2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para</a:t>
            </a:r>
            <a:r>
              <a:rPr lang="pt-BR" sz="1400" spc="-2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engolir)</a:t>
            </a:r>
            <a:endParaRPr lang="pt-BR" sz="1400" dirty="0" smtClean="0">
              <a:latin typeface="Trebuchet MS"/>
              <a:cs typeface="Trebuchet MS"/>
            </a:endParaRPr>
          </a:p>
          <a:p>
            <a:pPr marL="12700">
              <a:lnSpc>
                <a:spcPct val="150000"/>
              </a:lnSpc>
            </a:pPr>
            <a:r>
              <a:rPr lang="pt-BR" sz="1400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z="1400" spc="155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Sibilos</a:t>
            </a:r>
            <a:r>
              <a:rPr lang="pt-BR" sz="1400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(chiado</a:t>
            </a:r>
            <a:r>
              <a:rPr lang="pt-BR" sz="1400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no</a:t>
            </a:r>
            <a:r>
              <a:rPr lang="pt-BR" sz="1400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 peito)</a:t>
            </a:r>
            <a:endParaRPr lang="pt-BR" sz="1400" dirty="0" smtClean="0">
              <a:latin typeface="Trebuchet MS"/>
              <a:cs typeface="Trebuchet MS"/>
            </a:endParaRPr>
          </a:p>
          <a:p>
            <a:pPr marL="12700">
              <a:lnSpc>
                <a:spcPct val="150000"/>
              </a:lnSpc>
            </a:pPr>
            <a:r>
              <a:rPr lang="pt-BR" sz="1400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z="1400" spc="150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Circulação</a:t>
            </a:r>
            <a:r>
              <a:rPr lang="pt-BR" sz="1400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 colateral</a:t>
            </a:r>
            <a:endParaRPr lang="pt-BR" sz="1400" dirty="0" smtClean="0">
              <a:latin typeface="Trebuchet MS"/>
              <a:cs typeface="Trebuchet MS"/>
            </a:endParaRPr>
          </a:p>
          <a:p>
            <a:pPr marL="264160">
              <a:lnSpc>
                <a:spcPct val="150000"/>
              </a:lnSpc>
              <a:spcBef>
                <a:spcPts val="60"/>
              </a:spcBef>
            </a:pP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(síndrome</a:t>
            </a:r>
            <a:r>
              <a:rPr lang="pt-BR" sz="1400" spc="3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lang="pt-BR" sz="1400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veia</a:t>
            </a:r>
            <a:r>
              <a:rPr lang="pt-BR" sz="1400" spc="3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Trebuchet MS"/>
                <a:cs typeface="Trebuchet MS"/>
              </a:rPr>
              <a:t>cava</a:t>
            </a:r>
            <a:r>
              <a:rPr lang="pt-BR" sz="1400" spc="3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400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superior)</a:t>
            </a:r>
            <a:endParaRPr lang="pt-BR" sz="1400" dirty="0">
              <a:latin typeface="Trebuchet MS"/>
              <a:cs typeface="Trebuchet MS"/>
            </a:endParaRPr>
          </a:p>
        </p:txBody>
      </p:sp>
      <p:sp>
        <p:nvSpPr>
          <p:cNvPr id="122" name="Retângulo 121"/>
          <p:cNvSpPr/>
          <p:nvPr/>
        </p:nvSpPr>
        <p:spPr>
          <a:xfrm>
            <a:off x="173078" y="973024"/>
            <a:ext cx="464830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lang="pt-BR" b="1" spc="20" dirty="0" smtClean="0">
                <a:solidFill>
                  <a:srgbClr val="E32B26"/>
                </a:solidFill>
                <a:latin typeface="Trebuchet MS"/>
                <a:cs typeface="Trebuchet MS"/>
              </a:rPr>
              <a:t>SINAIS</a:t>
            </a:r>
            <a:r>
              <a:rPr lang="pt-BR" b="1" dirty="0" smtClean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lang="pt-BR" b="1" spc="20" dirty="0" smtClean="0">
                <a:solidFill>
                  <a:srgbClr val="E32B26"/>
                </a:solidFill>
                <a:latin typeface="Trebuchet MS"/>
                <a:cs typeface="Trebuchet MS"/>
              </a:rPr>
              <a:t>E</a:t>
            </a:r>
            <a:r>
              <a:rPr lang="pt-BR" b="1" dirty="0" smtClean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lang="pt-BR" b="1" spc="50" dirty="0" smtClean="0">
                <a:solidFill>
                  <a:srgbClr val="E32B26"/>
                </a:solidFill>
                <a:latin typeface="Trebuchet MS"/>
                <a:cs typeface="Trebuchet MS"/>
              </a:rPr>
              <a:t>SINTOMAS</a:t>
            </a:r>
            <a:r>
              <a:rPr lang="pt-BR" b="1" dirty="0" smtClean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lang="pt-BR" b="1" spc="20" dirty="0" smtClean="0">
                <a:solidFill>
                  <a:srgbClr val="E32B26"/>
                </a:solidFill>
                <a:latin typeface="Trebuchet MS"/>
                <a:cs typeface="Trebuchet MS"/>
              </a:rPr>
              <a:t>DE</a:t>
            </a:r>
            <a:r>
              <a:rPr lang="pt-BR" b="1" spc="-30" dirty="0" smtClean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lang="pt-BR" b="1" spc="-10" dirty="0" smtClean="0">
                <a:solidFill>
                  <a:srgbClr val="E32B26"/>
                </a:solidFill>
                <a:latin typeface="Trebuchet MS"/>
                <a:cs typeface="Trebuchet MS"/>
              </a:rPr>
              <a:t>ALERTA</a:t>
            </a:r>
            <a:endParaRPr lang="pt-BR" dirty="0" smtClean="0">
              <a:latin typeface="Trebuchet MS"/>
              <a:cs typeface="Trebuchet MS"/>
            </a:endParaRPr>
          </a:p>
          <a:p>
            <a:pPr marL="35560">
              <a:lnSpc>
                <a:spcPct val="100000"/>
              </a:lnSpc>
              <a:spcBef>
                <a:spcPts val="405"/>
              </a:spcBef>
            </a:pPr>
            <a:r>
              <a:rPr lang="pt-BR" b="1" spc="10" dirty="0" smtClean="0">
                <a:solidFill>
                  <a:srgbClr val="231F20"/>
                </a:solidFill>
                <a:latin typeface="Trebuchet MS"/>
                <a:cs typeface="Trebuchet MS"/>
              </a:rPr>
              <a:t>Linfonodos</a:t>
            </a:r>
            <a:r>
              <a:rPr lang="pt-BR" b="1" spc="7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b="1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inflamatórios</a:t>
            </a:r>
            <a:endParaRPr lang="pt-BR" dirty="0" smtClean="0">
              <a:latin typeface="Trebuchet MS"/>
              <a:cs typeface="Trebuchet MS"/>
            </a:endParaRPr>
          </a:p>
          <a:p>
            <a:pPr marL="12700">
              <a:lnSpc>
                <a:spcPct val="150000"/>
              </a:lnSpc>
              <a:spcBef>
                <a:spcPts val="185"/>
              </a:spcBef>
            </a:pPr>
            <a:r>
              <a:rPr lang="pt-BR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pc="480" dirty="0" smtClean="0">
                <a:solidFill>
                  <a:srgbClr val="FFC628"/>
                </a:solidFill>
                <a:latin typeface="Times New Roman"/>
                <a:cs typeface="Times New Roman"/>
              </a:rPr>
              <a:t> </a:t>
            </a:r>
            <a:r>
              <a:rPr lang="pt-BR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Dolorosos</a:t>
            </a:r>
            <a:endParaRPr lang="pt-BR" dirty="0" smtClean="0">
              <a:latin typeface="Trebuchet MS"/>
              <a:cs typeface="Trebuchet MS"/>
            </a:endParaRPr>
          </a:p>
          <a:p>
            <a:pPr marL="12700">
              <a:lnSpc>
                <a:spcPct val="150000"/>
              </a:lnSpc>
            </a:pPr>
            <a:r>
              <a:rPr lang="pt-BR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pc="470" dirty="0" smtClean="0">
                <a:solidFill>
                  <a:srgbClr val="FFC628"/>
                </a:solidFill>
                <a:latin typeface="Times New Roman"/>
                <a:cs typeface="Times New Roman"/>
              </a:rPr>
              <a:t> </a:t>
            </a:r>
            <a:r>
              <a:rPr lang="pt-BR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Móveis</a:t>
            </a:r>
            <a:endParaRPr lang="pt-BR" dirty="0" smtClean="0">
              <a:latin typeface="Trebuchet MS"/>
              <a:cs typeface="Trebuchet MS"/>
            </a:endParaRPr>
          </a:p>
          <a:p>
            <a:pPr marL="12700">
              <a:lnSpc>
                <a:spcPct val="150000"/>
              </a:lnSpc>
            </a:pPr>
            <a:r>
              <a:rPr lang="pt-BR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pc="480" dirty="0" smtClean="0">
                <a:solidFill>
                  <a:srgbClr val="FFC628"/>
                </a:solidFill>
                <a:latin typeface="Times New Roman"/>
                <a:cs typeface="Times New Roman"/>
              </a:rPr>
              <a:t> </a:t>
            </a:r>
            <a:r>
              <a:rPr lang="pt-BR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Fibroeslásticos</a:t>
            </a:r>
            <a:endParaRPr lang="pt-BR" dirty="0" smtClean="0">
              <a:latin typeface="Trebuchet MS"/>
              <a:cs typeface="Trebuchet MS"/>
            </a:endParaRPr>
          </a:p>
          <a:p>
            <a:pPr marL="12700">
              <a:lnSpc>
                <a:spcPct val="150000"/>
              </a:lnSpc>
            </a:pPr>
            <a:r>
              <a:rPr lang="pt-BR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pc="140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Superfície</a:t>
            </a:r>
            <a:r>
              <a:rPr lang="pt-BR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regular</a:t>
            </a:r>
            <a:r>
              <a:rPr lang="pt-BR" spc="-4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dirty="0" smtClean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lang="pt-BR" spc="-1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-20" dirty="0" smtClean="0">
                <a:solidFill>
                  <a:srgbClr val="231F20"/>
                </a:solidFill>
                <a:latin typeface="Trebuchet MS"/>
                <a:cs typeface="Trebuchet MS"/>
              </a:rPr>
              <a:t>lisa</a:t>
            </a:r>
            <a:endParaRPr lang="pt-BR" dirty="0" smtClean="0">
              <a:latin typeface="Trebuchet MS"/>
              <a:cs typeface="Trebuchet MS"/>
            </a:endParaRPr>
          </a:p>
          <a:p>
            <a:pPr marL="12700">
              <a:lnSpc>
                <a:spcPct val="150000"/>
              </a:lnSpc>
            </a:pPr>
            <a:r>
              <a:rPr lang="pt-BR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pc="480" dirty="0" smtClean="0">
                <a:solidFill>
                  <a:srgbClr val="FFC628"/>
                </a:solidFill>
                <a:latin typeface="Times New Roman"/>
                <a:cs typeface="Times New Roman"/>
              </a:rPr>
              <a:t> </a:t>
            </a:r>
            <a:r>
              <a:rPr lang="pt-BR" spc="-10" dirty="0" smtClean="0">
                <a:solidFill>
                  <a:srgbClr val="231F20"/>
                </a:solidFill>
                <a:latin typeface="Trebuchet MS"/>
                <a:cs typeface="Trebuchet MS"/>
              </a:rPr>
              <a:t>Localizados</a:t>
            </a:r>
            <a:endParaRPr lang="pt-BR" dirty="0">
              <a:latin typeface="Trebuchet MS"/>
              <a:cs typeface="Trebuchet MS"/>
            </a:endParaRPr>
          </a:p>
        </p:txBody>
      </p:sp>
      <p:sp>
        <p:nvSpPr>
          <p:cNvPr id="123" name="Retângulo 122"/>
          <p:cNvSpPr/>
          <p:nvPr/>
        </p:nvSpPr>
        <p:spPr>
          <a:xfrm>
            <a:off x="173078" y="193907"/>
            <a:ext cx="2194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lang="pt-BR" spc="50" dirty="0" smtClean="0">
                <a:solidFill>
                  <a:srgbClr val="231F20"/>
                </a:solidFill>
                <a:latin typeface="Trebuchet MS"/>
                <a:cs typeface="Trebuchet MS"/>
              </a:rPr>
              <a:t>SINAIS</a:t>
            </a:r>
            <a:r>
              <a:rPr lang="pt-BR" spc="-3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55" dirty="0" smtClean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lang="pt-BR" spc="-3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pc="55" dirty="0" smtClean="0">
                <a:solidFill>
                  <a:srgbClr val="231F20"/>
                </a:solidFill>
                <a:latin typeface="Trebuchet MS"/>
                <a:cs typeface="Trebuchet MS"/>
              </a:rPr>
              <a:t>SINTOMAS</a:t>
            </a:r>
            <a:endParaRPr lang="pt-BR" dirty="0">
              <a:latin typeface="Trebuchet MS"/>
              <a:cs typeface="Trebuchet MS"/>
            </a:endParaRPr>
          </a:p>
        </p:txBody>
      </p:sp>
      <p:sp>
        <p:nvSpPr>
          <p:cNvPr id="124" name="Retângulo 123"/>
          <p:cNvSpPr/>
          <p:nvPr/>
        </p:nvSpPr>
        <p:spPr>
          <a:xfrm>
            <a:off x="591669" y="563239"/>
            <a:ext cx="1317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lang="pt-BR" b="1" spc="40" dirty="0" smtClean="0">
                <a:solidFill>
                  <a:srgbClr val="231F20"/>
                </a:solidFill>
                <a:latin typeface="Trebuchet MS"/>
                <a:cs typeface="Trebuchet MS"/>
              </a:rPr>
              <a:t>LINFOMAS</a:t>
            </a:r>
            <a:endParaRPr lang="pt-BR" dirty="0">
              <a:latin typeface="Trebuchet MS"/>
              <a:cs typeface="Trebuchet MS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685742" y="2213173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/>
              <a:t>Febre- &gt; 38° C; </a:t>
            </a:r>
            <a:endParaRPr lang="pt-B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 smtClean="0"/>
              <a:t>Perda </a:t>
            </a:r>
            <a:r>
              <a:rPr lang="pt-BR" sz="1400" dirty="0"/>
              <a:t>de peso de 10% ou mais do peso corporal nos últimos 6 meses; </a:t>
            </a:r>
            <a:endParaRPr lang="pt-B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 smtClean="0"/>
              <a:t>Sudorese </a:t>
            </a:r>
            <a:r>
              <a:rPr lang="pt-BR" sz="1400" dirty="0"/>
              <a:t>noturna; Prurido</a:t>
            </a:r>
          </a:p>
        </p:txBody>
      </p:sp>
    </p:spTree>
    <p:extLst>
      <p:ext uri="{BB962C8B-B14F-4D97-AF65-F5344CB8AC3E}">
        <p14:creationId xmlns:p14="http://schemas.microsoft.com/office/powerpoint/2010/main" val="373830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Freeform 2"/>
          <p:cNvSpPr>
            <a:spLocks/>
          </p:cNvSpPr>
          <p:nvPr/>
        </p:nvSpPr>
        <p:spPr bwMode="auto">
          <a:xfrm>
            <a:off x="3157538" y="1350963"/>
            <a:ext cx="1998662" cy="3232150"/>
          </a:xfrm>
          <a:custGeom>
            <a:avLst/>
            <a:gdLst>
              <a:gd name="T0" fmla="*/ 2147483646 w 1416"/>
              <a:gd name="T1" fmla="*/ 2147483646 h 2036"/>
              <a:gd name="T2" fmla="*/ 2147483646 w 1416"/>
              <a:gd name="T3" fmla="*/ 2147483646 h 2036"/>
              <a:gd name="T4" fmla="*/ 2147483646 w 1416"/>
              <a:gd name="T5" fmla="*/ 2147483646 h 2036"/>
              <a:gd name="T6" fmla="*/ 2147483646 w 1416"/>
              <a:gd name="T7" fmla="*/ 2147483646 h 2036"/>
              <a:gd name="T8" fmla="*/ 2147483646 w 1416"/>
              <a:gd name="T9" fmla="*/ 2147483646 h 2036"/>
              <a:gd name="T10" fmla="*/ 2147483646 w 1416"/>
              <a:gd name="T11" fmla="*/ 2147483646 h 2036"/>
              <a:gd name="T12" fmla="*/ 2147483646 w 1416"/>
              <a:gd name="T13" fmla="*/ 2147483646 h 2036"/>
              <a:gd name="T14" fmla="*/ 2147483646 w 1416"/>
              <a:gd name="T15" fmla="*/ 2147483646 h 2036"/>
              <a:gd name="T16" fmla="*/ 2147483646 w 1416"/>
              <a:gd name="T17" fmla="*/ 2147483646 h 2036"/>
              <a:gd name="T18" fmla="*/ 2147483646 w 1416"/>
              <a:gd name="T19" fmla="*/ 2147483646 h 2036"/>
              <a:gd name="T20" fmla="*/ 2147483646 w 1416"/>
              <a:gd name="T21" fmla="*/ 2147483646 h 2036"/>
              <a:gd name="T22" fmla="*/ 2147483646 w 1416"/>
              <a:gd name="T23" fmla="*/ 2147483646 h 2036"/>
              <a:gd name="T24" fmla="*/ 2147483646 w 1416"/>
              <a:gd name="T25" fmla="*/ 2147483646 h 2036"/>
              <a:gd name="T26" fmla="*/ 2147483646 w 1416"/>
              <a:gd name="T27" fmla="*/ 2147483646 h 2036"/>
              <a:gd name="T28" fmla="*/ 2147483646 w 1416"/>
              <a:gd name="T29" fmla="*/ 2147483646 h 2036"/>
              <a:gd name="T30" fmla="*/ 2147483646 w 1416"/>
              <a:gd name="T31" fmla="*/ 2147483646 h 2036"/>
              <a:gd name="T32" fmla="*/ 2147483646 w 1416"/>
              <a:gd name="T33" fmla="*/ 2147483646 h 2036"/>
              <a:gd name="T34" fmla="*/ 2147483646 w 1416"/>
              <a:gd name="T35" fmla="*/ 2147483646 h 2036"/>
              <a:gd name="T36" fmla="*/ 2147483646 w 1416"/>
              <a:gd name="T37" fmla="*/ 2147483646 h 2036"/>
              <a:gd name="T38" fmla="*/ 2147483646 w 1416"/>
              <a:gd name="T39" fmla="*/ 2147483646 h 2036"/>
              <a:gd name="T40" fmla="*/ 2147483646 w 1416"/>
              <a:gd name="T41" fmla="*/ 2147483646 h 2036"/>
              <a:gd name="T42" fmla="*/ 0 w 1416"/>
              <a:gd name="T43" fmla="*/ 2147483646 h 2036"/>
              <a:gd name="T44" fmla="*/ 2147483646 w 1416"/>
              <a:gd name="T45" fmla="*/ 2147483646 h 2036"/>
              <a:gd name="T46" fmla="*/ 2147483646 w 1416"/>
              <a:gd name="T47" fmla="*/ 2147483646 h 2036"/>
              <a:gd name="T48" fmla="*/ 2147483646 w 1416"/>
              <a:gd name="T49" fmla="*/ 2147483646 h 2036"/>
              <a:gd name="T50" fmla="*/ 2147483646 w 1416"/>
              <a:gd name="T51" fmla="*/ 2147483646 h 2036"/>
              <a:gd name="T52" fmla="*/ 2147483646 w 1416"/>
              <a:gd name="T53" fmla="*/ 2147483646 h 2036"/>
              <a:gd name="T54" fmla="*/ 2147483646 w 1416"/>
              <a:gd name="T55" fmla="*/ 2147483646 h 2036"/>
              <a:gd name="T56" fmla="*/ 2147483646 w 1416"/>
              <a:gd name="T57" fmla="*/ 2147483646 h 2036"/>
              <a:gd name="T58" fmla="*/ 2147483646 w 1416"/>
              <a:gd name="T59" fmla="*/ 2147483646 h 2036"/>
              <a:gd name="T60" fmla="*/ 2147483646 w 1416"/>
              <a:gd name="T61" fmla="*/ 2147483646 h 2036"/>
              <a:gd name="T62" fmla="*/ 2147483646 w 1416"/>
              <a:gd name="T63" fmla="*/ 2147483646 h 2036"/>
              <a:gd name="T64" fmla="*/ 2147483646 w 1416"/>
              <a:gd name="T65" fmla="*/ 2147483646 h 2036"/>
              <a:gd name="T66" fmla="*/ 2147483646 w 1416"/>
              <a:gd name="T67" fmla="*/ 2147483646 h 2036"/>
              <a:gd name="T68" fmla="*/ 2147483646 w 1416"/>
              <a:gd name="T69" fmla="*/ 2147483646 h 2036"/>
              <a:gd name="T70" fmla="*/ 2147483646 w 1416"/>
              <a:gd name="T71" fmla="*/ 2147483646 h 2036"/>
              <a:gd name="T72" fmla="*/ 2147483646 w 1416"/>
              <a:gd name="T73" fmla="*/ 2147483646 h 2036"/>
              <a:gd name="T74" fmla="*/ 2147483646 w 1416"/>
              <a:gd name="T75" fmla="*/ 2147483646 h 2036"/>
              <a:gd name="T76" fmla="*/ 2147483646 w 1416"/>
              <a:gd name="T77" fmla="*/ 2147483646 h 2036"/>
              <a:gd name="T78" fmla="*/ 2147483646 w 1416"/>
              <a:gd name="T79" fmla="*/ 2147483646 h 2036"/>
              <a:gd name="T80" fmla="*/ 2147483646 w 1416"/>
              <a:gd name="T81" fmla="*/ 2147483646 h 2036"/>
              <a:gd name="T82" fmla="*/ 2147483646 w 1416"/>
              <a:gd name="T83" fmla="*/ 2147483646 h 2036"/>
              <a:gd name="T84" fmla="*/ 2147483646 w 1416"/>
              <a:gd name="T85" fmla="*/ 2147483646 h 2036"/>
              <a:gd name="T86" fmla="*/ 2147483646 w 1416"/>
              <a:gd name="T87" fmla="*/ 2147483646 h 2036"/>
              <a:gd name="T88" fmla="*/ 2147483646 w 1416"/>
              <a:gd name="T89" fmla="*/ 2147483646 h 2036"/>
              <a:gd name="T90" fmla="*/ 2147483646 w 1416"/>
              <a:gd name="T91" fmla="*/ 2147483646 h 2036"/>
              <a:gd name="T92" fmla="*/ 2147483646 w 1416"/>
              <a:gd name="T93" fmla="*/ 2147483646 h 20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416" h="2036">
                <a:moveTo>
                  <a:pt x="1383" y="2034"/>
                </a:moveTo>
                <a:lnTo>
                  <a:pt x="407" y="2035"/>
                </a:lnTo>
                <a:lnTo>
                  <a:pt x="428" y="1561"/>
                </a:lnTo>
                <a:lnTo>
                  <a:pt x="425" y="1498"/>
                </a:lnTo>
                <a:lnTo>
                  <a:pt x="419" y="1467"/>
                </a:lnTo>
                <a:lnTo>
                  <a:pt x="406" y="1447"/>
                </a:lnTo>
                <a:lnTo>
                  <a:pt x="363" y="1422"/>
                </a:lnTo>
                <a:lnTo>
                  <a:pt x="276" y="1387"/>
                </a:lnTo>
                <a:lnTo>
                  <a:pt x="195" y="1357"/>
                </a:lnTo>
                <a:lnTo>
                  <a:pt x="109" y="1325"/>
                </a:lnTo>
                <a:lnTo>
                  <a:pt x="86" y="1308"/>
                </a:lnTo>
                <a:lnTo>
                  <a:pt x="69" y="1284"/>
                </a:lnTo>
                <a:lnTo>
                  <a:pt x="59" y="1263"/>
                </a:lnTo>
                <a:lnTo>
                  <a:pt x="51" y="1236"/>
                </a:lnTo>
                <a:lnTo>
                  <a:pt x="54" y="1209"/>
                </a:lnTo>
                <a:lnTo>
                  <a:pt x="64" y="1179"/>
                </a:lnTo>
                <a:lnTo>
                  <a:pt x="78" y="1151"/>
                </a:lnTo>
                <a:lnTo>
                  <a:pt x="84" y="1127"/>
                </a:lnTo>
                <a:lnTo>
                  <a:pt x="84" y="1100"/>
                </a:lnTo>
                <a:lnTo>
                  <a:pt x="75" y="1083"/>
                </a:lnTo>
                <a:lnTo>
                  <a:pt x="69" y="1067"/>
                </a:lnTo>
                <a:lnTo>
                  <a:pt x="71" y="1049"/>
                </a:lnTo>
                <a:lnTo>
                  <a:pt x="80" y="1037"/>
                </a:lnTo>
                <a:lnTo>
                  <a:pt x="94" y="1025"/>
                </a:lnTo>
                <a:lnTo>
                  <a:pt x="103" y="1022"/>
                </a:lnTo>
                <a:lnTo>
                  <a:pt x="111" y="1019"/>
                </a:lnTo>
                <a:lnTo>
                  <a:pt x="97" y="1012"/>
                </a:lnTo>
                <a:lnTo>
                  <a:pt x="87" y="1003"/>
                </a:lnTo>
                <a:lnTo>
                  <a:pt x="81" y="996"/>
                </a:lnTo>
                <a:lnTo>
                  <a:pt x="72" y="982"/>
                </a:lnTo>
                <a:lnTo>
                  <a:pt x="69" y="970"/>
                </a:lnTo>
                <a:lnTo>
                  <a:pt x="71" y="955"/>
                </a:lnTo>
                <a:lnTo>
                  <a:pt x="77" y="945"/>
                </a:lnTo>
                <a:lnTo>
                  <a:pt x="89" y="924"/>
                </a:lnTo>
                <a:lnTo>
                  <a:pt x="100" y="900"/>
                </a:lnTo>
                <a:lnTo>
                  <a:pt x="105" y="875"/>
                </a:lnTo>
                <a:lnTo>
                  <a:pt x="104" y="858"/>
                </a:lnTo>
                <a:lnTo>
                  <a:pt x="95" y="850"/>
                </a:lnTo>
                <a:lnTo>
                  <a:pt x="75" y="844"/>
                </a:lnTo>
                <a:lnTo>
                  <a:pt x="47" y="836"/>
                </a:lnTo>
                <a:lnTo>
                  <a:pt x="27" y="824"/>
                </a:lnTo>
                <a:lnTo>
                  <a:pt x="12" y="806"/>
                </a:lnTo>
                <a:lnTo>
                  <a:pt x="0" y="784"/>
                </a:lnTo>
                <a:lnTo>
                  <a:pt x="0" y="758"/>
                </a:lnTo>
                <a:lnTo>
                  <a:pt x="9" y="737"/>
                </a:lnTo>
                <a:lnTo>
                  <a:pt x="21" y="724"/>
                </a:lnTo>
                <a:lnTo>
                  <a:pt x="47" y="701"/>
                </a:lnTo>
                <a:lnTo>
                  <a:pt x="112" y="624"/>
                </a:lnTo>
                <a:lnTo>
                  <a:pt x="172" y="558"/>
                </a:lnTo>
                <a:lnTo>
                  <a:pt x="183" y="536"/>
                </a:lnTo>
                <a:lnTo>
                  <a:pt x="189" y="519"/>
                </a:lnTo>
                <a:lnTo>
                  <a:pt x="189" y="476"/>
                </a:lnTo>
                <a:lnTo>
                  <a:pt x="190" y="439"/>
                </a:lnTo>
                <a:lnTo>
                  <a:pt x="195" y="398"/>
                </a:lnTo>
                <a:lnTo>
                  <a:pt x="211" y="356"/>
                </a:lnTo>
                <a:lnTo>
                  <a:pt x="229" y="308"/>
                </a:lnTo>
                <a:lnTo>
                  <a:pt x="277" y="221"/>
                </a:lnTo>
                <a:lnTo>
                  <a:pt x="326" y="150"/>
                </a:lnTo>
                <a:lnTo>
                  <a:pt x="388" y="100"/>
                </a:lnTo>
                <a:lnTo>
                  <a:pt x="442" y="70"/>
                </a:lnTo>
                <a:lnTo>
                  <a:pt x="505" y="45"/>
                </a:lnTo>
                <a:lnTo>
                  <a:pt x="574" y="27"/>
                </a:lnTo>
                <a:lnTo>
                  <a:pt x="638" y="13"/>
                </a:lnTo>
                <a:lnTo>
                  <a:pt x="714" y="1"/>
                </a:lnTo>
                <a:lnTo>
                  <a:pt x="806" y="0"/>
                </a:lnTo>
                <a:lnTo>
                  <a:pt x="888" y="9"/>
                </a:lnTo>
                <a:lnTo>
                  <a:pt x="975" y="25"/>
                </a:lnTo>
                <a:lnTo>
                  <a:pt x="1057" y="51"/>
                </a:lnTo>
                <a:lnTo>
                  <a:pt x="1125" y="82"/>
                </a:lnTo>
                <a:lnTo>
                  <a:pt x="1189" y="120"/>
                </a:lnTo>
                <a:lnTo>
                  <a:pt x="1247" y="167"/>
                </a:lnTo>
                <a:lnTo>
                  <a:pt x="1292" y="215"/>
                </a:lnTo>
                <a:lnTo>
                  <a:pt x="1332" y="283"/>
                </a:lnTo>
                <a:lnTo>
                  <a:pt x="1364" y="353"/>
                </a:lnTo>
                <a:lnTo>
                  <a:pt x="1391" y="430"/>
                </a:lnTo>
                <a:lnTo>
                  <a:pt x="1407" y="518"/>
                </a:lnTo>
                <a:lnTo>
                  <a:pt x="1415" y="596"/>
                </a:lnTo>
                <a:lnTo>
                  <a:pt x="1407" y="673"/>
                </a:lnTo>
                <a:lnTo>
                  <a:pt x="1394" y="744"/>
                </a:lnTo>
                <a:lnTo>
                  <a:pt x="1367" y="813"/>
                </a:lnTo>
                <a:lnTo>
                  <a:pt x="1335" y="870"/>
                </a:lnTo>
                <a:lnTo>
                  <a:pt x="1285" y="947"/>
                </a:lnTo>
                <a:lnTo>
                  <a:pt x="1243" y="1010"/>
                </a:lnTo>
                <a:lnTo>
                  <a:pt x="1208" y="1081"/>
                </a:lnTo>
                <a:lnTo>
                  <a:pt x="1193" y="1143"/>
                </a:lnTo>
                <a:lnTo>
                  <a:pt x="1184" y="1216"/>
                </a:lnTo>
                <a:lnTo>
                  <a:pt x="1183" y="1280"/>
                </a:lnTo>
                <a:lnTo>
                  <a:pt x="1190" y="1369"/>
                </a:lnTo>
                <a:lnTo>
                  <a:pt x="1214" y="1479"/>
                </a:lnTo>
                <a:lnTo>
                  <a:pt x="1254" y="1577"/>
                </a:lnTo>
                <a:lnTo>
                  <a:pt x="1292" y="1703"/>
                </a:lnTo>
                <a:lnTo>
                  <a:pt x="1321" y="1823"/>
                </a:lnTo>
                <a:lnTo>
                  <a:pt x="1350" y="1932"/>
                </a:lnTo>
                <a:lnTo>
                  <a:pt x="1383" y="2034"/>
                </a:lnTo>
              </a:path>
            </a:pathLst>
          </a:custGeom>
          <a:gradFill rotWithShape="0">
            <a:gsLst>
              <a:gs pos="0">
                <a:srgbClr val="E2E4A6"/>
              </a:gs>
              <a:gs pos="50000">
                <a:srgbClr val="FCFEB9"/>
              </a:gs>
              <a:gs pos="100000">
                <a:srgbClr val="E2E4A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00099" name="Line 3"/>
          <p:cNvSpPr>
            <a:spLocks noChangeShapeType="1"/>
          </p:cNvSpPr>
          <p:nvPr/>
        </p:nvSpPr>
        <p:spPr bwMode="auto">
          <a:xfrm flipH="1">
            <a:off x="4030663" y="3657600"/>
            <a:ext cx="406400" cy="8382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00100" name="Oval 4"/>
          <p:cNvSpPr>
            <a:spLocks noChangeArrowheads="1"/>
          </p:cNvSpPr>
          <p:nvPr/>
        </p:nvSpPr>
        <p:spPr bwMode="auto">
          <a:xfrm>
            <a:off x="3894138" y="3581400"/>
            <a:ext cx="271462" cy="304800"/>
          </a:xfrm>
          <a:prstGeom prst="ellipse">
            <a:avLst/>
          </a:prstGeom>
          <a:gradFill rotWithShape="0">
            <a:gsLst>
              <a:gs pos="0">
                <a:srgbClr val="B23806"/>
              </a:gs>
              <a:gs pos="50000">
                <a:srgbClr val="FF5008"/>
              </a:gs>
              <a:gs pos="100000">
                <a:srgbClr val="B23806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sp>
        <p:nvSpPr>
          <p:cNvPr id="900101" name="Oval 5"/>
          <p:cNvSpPr>
            <a:spLocks noChangeArrowheads="1"/>
          </p:cNvSpPr>
          <p:nvPr/>
        </p:nvSpPr>
        <p:spPr bwMode="auto">
          <a:xfrm>
            <a:off x="4368800" y="4038600"/>
            <a:ext cx="271463" cy="304800"/>
          </a:xfrm>
          <a:prstGeom prst="ellipse">
            <a:avLst/>
          </a:prstGeom>
          <a:gradFill rotWithShape="0">
            <a:gsLst>
              <a:gs pos="0">
                <a:srgbClr val="006D00"/>
              </a:gs>
              <a:gs pos="50000">
                <a:srgbClr val="009C00"/>
              </a:gs>
              <a:gs pos="100000">
                <a:srgbClr val="006D00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80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77850" y="3735388"/>
            <a:ext cx="3519488" cy="2751137"/>
            <a:chOff x="410" y="2353"/>
            <a:chExt cx="2494" cy="1733"/>
          </a:xfrm>
        </p:grpSpPr>
        <p:sp>
          <p:nvSpPr>
            <p:cNvPr id="900103" name="Rectangle 7"/>
            <p:cNvSpPr>
              <a:spLocks noChangeArrowheads="1"/>
            </p:cNvSpPr>
            <p:nvPr/>
          </p:nvSpPr>
          <p:spPr bwMode="auto">
            <a:xfrm>
              <a:off x="410" y="2866"/>
              <a:ext cx="2253" cy="12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r">
                <a:defRPr/>
              </a:pPr>
              <a:r>
                <a:rPr lang="pt-BR" sz="2400" b="1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AUMENTO AGUDO, DOLOROSO,</a:t>
              </a:r>
            </a:p>
            <a:p>
              <a:pPr algn="r">
                <a:defRPr/>
              </a:pPr>
              <a:r>
                <a:rPr lang="pt-BR" sz="2400" b="1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COM CALOR, RUBOR, FLUTUAÇÃO</a:t>
              </a:r>
            </a:p>
          </p:txBody>
        </p:sp>
        <p:sp>
          <p:nvSpPr>
            <p:cNvPr id="62476" name="Arc 8"/>
            <p:cNvSpPr>
              <a:spLocks/>
            </p:cNvSpPr>
            <p:nvPr/>
          </p:nvSpPr>
          <p:spPr bwMode="auto">
            <a:xfrm>
              <a:off x="2232" y="2353"/>
              <a:ext cx="672" cy="431"/>
            </a:xfrm>
            <a:custGeom>
              <a:avLst/>
              <a:gdLst>
                <a:gd name="T0" fmla="*/ 0 w 21600"/>
                <a:gd name="T1" fmla="*/ 0 h 21540"/>
                <a:gd name="T2" fmla="*/ 0 w 21600"/>
                <a:gd name="T3" fmla="*/ 0 h 21540"/>
                <a:gd name="T4" fmla="*/ 0 w 21600"/>
                <a:gd name="T5" fmla="*/ 0 h 215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540" fill="none" extrusionOk="0">
                  <a:moveTo>
                    <a:pt x="0" y="21540"/>
                  </a:moveTo>
                  <a:cubicBezTo>
                    <a:pt x="0" y="10233"/>
                    <a:pt x="8718" y="840"/>
                    <a:pt x="19993" y="-1"/>
                  </a:cubicBezTo>
                </a:path>
                <a:path w="21600" h="21540" stroke="0" extrusionOk="0">
                  <a:moveTo>
                    <a:pt x="0" y="21540"/>
                  </a:moveTo>
                  <a:cubicBezTo>
                    <a:pt x="0" y="10233"/>
                    <a:pt x="8718" y="840"/>
                    <a:pt x="19993" y="-1"/>
                  </a:cubicBezTo>
                  <a:lnTo>
                    <a:pt x="21600" y="21540"/>
                  </a:lnTo>
                  <a:lnTo>
                    <a:pt x="0" y="2154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505325" y="892175"/>
            <a:ext cx="4197350" cy="3300413"/>
            <a:chOff x="3193" y="562"/>
            <a:chExt cx="2974" cy="2079"/>
          </a:xfrm>
        </p:grpSpPr>
        <p:sp>
          <p:nvSpPr>
            <p:cNvPr id="900106" name="Rectangle 10"/>
            <p:cNvSpPr>
              <a:spLocks noChangeArrowheads="1"/>
            </p:cNvSpPr>
            <p:nvPr/>
          </p:nvSpPr>
          <p:spPr bwMode="auto">
            <a:xfrm>
              <a:off x="3722" y="562"/>
              <a:ext cx="2445" cy="16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>
                <a:defRPr/>
              </a:pPr>
              <a:r>
                <a:rPr lang="pt-BR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AUMENTO GRADATIVO, INDOLOR, SEM CALOR LOCAL, RUBOR OU </a:t>
              </a:r>
            </a:p>
            <a:p>
              <a:pPr>
                <a:defRPr/>
              </a:pPr>
              <a:r>
                <a:rPr lang="pt-BR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FLUTUAÇÃO; FIRMES, TENDÊNCIA À CONFLUÊNCIA</a:t>
              </a:r>
              <a:endParaRPr lang="pt-BR" sz="2400" b="1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  <a:p>
              <a:pPr eaLnBrk="1" hangingPunct="1">
                <a:defRPr/>
              </a:pPr>
              <a:endParaRPr lang="pt-BR" sz="2400" b="1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62474" name="Arc 11"/>
            <p:cNvSpPr>
              <a:spLocks/>
            </p:cNvSpPr>
            <p:nvPr/>
          </p:nvSpPr>
          <p:spPr bwMode="auto">
            <a:xfrm rot="10800000">
              <a:off x="3193" y="2210"/>
              <a:ext cx="673" cy="431"/>
            </a:xfrm>
            <a:custGeom>
              <a:avLst/>
              <a:gdLst>
                <a:gd name="T0" fmla="*/ 0 w 21600"/>
                <a:gd name="T1" fmla="*/ 0 h 21540"/>
                <a:gd name="T2" fmla="*/ 0 w 21600"/>
                <a:gd name="T3" fmla="*/ 0 h 21540"/>
                <a:gd name="T4" fmla="*/ 0 w 21600"/>
                <a:gd name="T5" fmla="*/ 0 h 215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540" fill="none" extrusionOk="0">
                  <a:moveTo>
                    <a:pt x="0" y="21540"/>
                  </a:moveTo>
                  <a:cubicBezTo>
                    <a:pt x="0" y="10233"/>
                    <a:pt x="8718" y="840"/>
                    <a:pt x="19993" y="-1"/>
                  </a:cubicBezTo>
                </a:path>
                <a:path w="21600" h="21540" stroke="0" extrusionOk="0">
                  <a:moveTo>
                    <a:pt x="0" y="21540"/>
                  </a:moveTo>
                  <a:cubicBezTo>
                    <a:pt x="0" y="10233"/>
                    <a:pt x="8718" y="840"/>
                    <a:pt x="19993" y="-1"/>
                  </a:cubicBezTo>
                  <a:lnTo>
                    <a:pt x="21600" y="21540"/>
                  </a:lnTo>
                  <a:lnTo>
                    <a:pt x="0" y="2154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00108" name="Text Box 12"/>
          <p:cNvSpPr txBox="1">
            <a:spLocks noChangeArrowheads="1"/>
          </p:cNvSpPr>
          <p:nvPr/>
        </p:nvSpPr>
        <p:spPr bwMode="auto">
          <a:xfrm>
            <a:off x="813456" y="300335"/>
            <a:ext cx="7382149" cy="46166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t-BR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ADENOMEGALIAS: quando suspeitar de câncer?</a:t>
            </a:r>
          </a:p>
        </p:txBody>
      </p:sp>
    </p:spTree>
    <p:extLst>
      <p:ext uri="{BB962C8B-B14F-4D97-AF65-F5344CB8AC3E}">
        <p14:creationId xmlns:p14="http://schemas.microsoft.com/office/powerpoint/2010/main" val="29271202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" t="-1" r="1330" b="1156"/>
          <a:stretch/>
        </p:blipFill>
        <p:spPr bwMode="auto">
          <a:xfrm>
            <a:off x="5187142" y="1557338"/>
            <a:ext cx="3441469" cy="4768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2911793" y="227214"/>
            <a:ext cx="32400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pt-BR" sz="4000" b="1" dirty="0">
                <a:latin typeface="Verdana" panose="020B0604030504040204" pitchFamily="34" charset="0"/>
              </a:rPr>
              <a:t>LINFOMA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"/>
          <a:stretch/>
        </p:blipFill>
        <p:spPr bwMode="auto">
          <a:xfrm>
            <a:off x="383483" y="1557337"/>
            <a:ext cx="3581688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Google Shape;414;p42"/>
          <p:cNvCxnSpPr/>
          <p:nvPr/>
        </p:nvCxnSpPr>
        <p:spPr>
          <a:xfrm>
            <a:off x="3010115" y="814647"/>
            <a:ext cx="2726049" cy="3353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571680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2948056" y="243537"/>
            <a:ext cx="32400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pt-BR" sz="4000" b="1" dirty="0">
                <a:latin typeface="Verdana" panose="020B0604030504040204" pitchFamily="34" charset="0"/>
              </a:rPr>
              <a:t>LINFOMA</a:t>
            </a:r>
          </a:p>
        </p:txBody>
      </p:sp>
      <p:cxnSp>
        <p:nvCxnSpPr>
          <p:cNvPr id="5" name="Google Shape;414;p42"/>
          <p:cNvCxnSpPr/>
          <p:nvPr/>
        </p:nvCxnSpPr>
        <p:spPr>
          <a:xfrm>
            <a:off x="3010115" y="814647"/>
            <a:ext cx="2726049" cy="3353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0" t="2390" r="2811" b="2957"/>
          <a:stretch/>
        </p:blipFill>
        <p:spPr bwMode="auto">
          <a:xfrm>
            <a:off x="723207" y="1512916"/>
            <a:ext cx="3308466" cy="490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515" y="2033847"/>
            <a:ext cx="3816350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199" y="3545729"/>
            <a:ext cx="3313112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48750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"/>
          <a:stretch/>
        </p:blipFill>
        <p:spPr bwMode="auto">
          <a:xfrm>
            <a:off x="3333644" y="1651000"/>
            <a:ext cx="5810356" cy="3893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139" y="433993"/>
            <a:ext cx="407828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" r="660" b="1706"/>
          <a:stretch/>
        </p:blipFill>
        <p:spPr bwMode="auto">
          <a:xfrm>
            <a:off x="109538" y="2160993"/>
            <a:ext cx="2986088" cy="4207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6187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ctrTitle" idx="3"/>
          </p:nvPr>
        </p:nvSpPr>
        <p:spPr>
          <a:xfrm>
            <a:off x="1343025" y="320325"/>
            <a:ext cx="4079876" cy="256400"/>
          </a:xfrm>
        </p:spPr>
        <p:txBody>
          <a:bodyPr/>
          <a:lstStyle/>
          <a:p>
            <a:pPr eaLnBrk="1" hangingPunct="1"/>
            <a:r>
              <a:rPr lang="pt-BR" altLang="pt-BR" sz="2800" b="1" dirty="0" smtClean="0">
                <a:solidFill>
                  <a:schemeClr val="tx1"/>
                </a:solidFill>
                <a:latin typeface="Lora" panose="020B0604020202020204" charset="0"/>
              </a:rPr>
              <a:t>ADENOPATIAS</a:t>
            </a:r>
            <a:r>
              <a:rPr lang="pt-BR" altLang="pt-BR" sz="3600" b="1" dirty="0" smtClean="0">
                <a:solidFill>
                  <a:schemeClr val="tx1"/>
                </a:solidFill>
                <a:latin typeface="Lora" panose="020B0604020202020204" charset="0"/>
              </a:rPr>
              <a:t>:</a:t>
            </a:r>
          </a:p>
        </p:txBody>
      </p:sp>
      <p:pic>
        <p:nvPicPr>
          <p:cNvPr id="849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" t="704" r="1697" b="1023"/>
          <a:stretch/>
        </p:blipFill>
        <p:spPr bwMode="auto">
          <a:xfrm>
            <a:off x="4946651" y="1447800"/>
            <a:ext cx="3524250" cy="488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97"/>
          <a:stretch/>
        </p:blipFill>
        <p:spPr bwMode="auto">
          <a:xfrm>
            <a:off x="1153215" y="5877867"/>
            <a:ext cx="2992782" cy="453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oogle Shape;414;p42"/>
          <p:cNvCxnSpPr/>
          <p:nvPr/>
        </p:nvCxnSpPr>
        <p:spPr>
          <a:xfrm>
            <a:off x="2516256" y="635237"/>
            <a:ext cx="2726049" cy="3353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703588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0274" y="504824"/>
            <a:ext cx="4989513" cy="490951"/>
          </a:xfrm>
        </p:spPr>
        <p:txBody>
          <a:bodyPr/>
          <a:lstStyle/>
          <a:p>
            <a:pPr eaLnBrk="1" hangingPunct="1"/>
            <a:r>
              <a:rPr lang="pt-BR" altLang="pt-BR" sz="3200" b="1" dirty="0" smtClean="0">
                <a:solidFill>
                  <a:schemeClr val="tx1"/>
                </a:solidFill>
                <a:latin typeface="Lora" panose="020B0604020202020204" charset="0"/>
              </a:rPr>
              <a:t>ADENOPATIAS</a:t>
            </a:r>
          </a:p>
        </p:txBody>
      </p:sp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313" y="1989138"/>
            <a:ext cx="4287837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5" name="Text Box 5"/>
          <p:cNvSpPr txBox="1">
            <a:spLocks noChangeArrowheads="1"/>
          </p:cNvSpPr>
          <p:nvPr/>
        </p:nvSpPr>
        <p:spPr bwMode="auto">
          <a:xfrm>
            <a:off x="525464" y="4030663"/>
            <a:ext cx="3960812" cy="701675"/>
          </a:xfrm>
          <a:prstGeom prst="rect">
            <a:avLst/>
          </a:prstGeom>
          <a:noFill/>
          <a:ln w="38100" cap="sq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pt-BR" sz="4000" b="1" dirty="0">
                <a:latin typeface="Verdana" panose="020B0604030504040204" pitchFamily="34" charset="0"/>
              </a:rPr>
              <a:t>PAROTIDITE</a:t>
            </a:r>
          </a:p>
        </p:txBody>
      </p:sp>
      <p:cxnSp>
        <p:nvCxnSpPr>
          <p:cNvPr id="9" name="Google Shape;414;p42"/>
          <p:cNvCxnSpPr/>
          <p:nvPr/>
        </p:nvCxnSpPr>
        <p:spPr>
          <a:xfrm>
            <a:off x="3156810" y="862013"/>
            <a:ext cx="2998654" cy="3353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9543034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56350" y="237993"/>
            <a:ext cx="3331924" cy="564031"/>
          </a:xfrm>
        </p:spPr>
        <p:txBody>
          <a:bodyPr/>
          <a:lstStyle/>
          <a:p>
            <a:pPr eaLnBrk="1" hangingPunct="1"/>
            <a:r>
              <a:rPr lang="pt-BR" altLang="pt-BR" sz="2800" b="1" dirty="0" smtClean="0">
                <a:solidFill>
                  <a:schemeClr val="tx1"/>
                </a:solidFill>
                <a:latin typeface="Lora" panose="020B0604020202020204" charset="0"/>
              </a:rPr>
              <a:t>ADENOPATIAS:</a:t>
            </a:r>
          </a:p>
        </p:txBody>
      </p:sp>
      <p:pic>
        <p:nvPicPr>
          <p:cNvPr id="829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"/>
          <a:stretch/>
        </p:blipFill>
        <p:spPr bwMode="auto">
          <a:xfrm>
            <a:off x="1400174" y="976443"/>
            <a:ext cx="6644275" cy="478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Google Shape;414;p42"/>
          <p:cNvCxnSpPr/>
          <p:nvPr/>
        </p:nvCxnSpPr>
        <p:spPr>
          <a:xfrm>
            <a:off x="3334234" y="701912"/>
            <a:ext cx="2726049" cy="3353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2932546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0" y="0"/>
            <a:ext cx="9144000" cy="1295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1860550" y="309146"/>
            <a:ext cx="52705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800" dirty="0" smtClean="0">
                <a:latin typeface="Lora" panose="020B0604020202020204"/>
              </a:rPr>
              <a:t>Tumores ósseos</a:t>
            </a:r>
            <a:endParaRPr lang="pt-BR" sz="3800" dirty="0">
              <a:latin typeface="Lora" panose="020B0604020202020204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68" y="1427992"/>
            <a:ext cx="8164064" cy="5430008"/>
          </a:xfrm>
          <a:prstGeom prst="rect">
            <a:avLst/>
          </a:prstGeom>
        </p:spPr>
      </p:pic>
      <p:cxnSp>
        <p:nvCxnSpPr>
          <p:cNvPr id="16" name="Google Shape;414;p42"/>
          <p:cNvCxnSpPr/>
          <p:nvPr/>
        </p:nvCxnSpPr>
        <p:spPr>
          <a:xfrm>
            <a:off x="2777552" y="852747"/>
            <a:ext cx="3495975" cy="3353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7" name="Google Shape;414;p42"/>
          <p:cNvCxnSpPr/>
          <p:nvPr/>
        </p:nvCxnSpPr>
        <p:spPr>
          <a:xfrm>
            <a:off x="2513729" y="1149604"/>
            <a:ext cx="3807497" cy="3353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2" name="CaixaDeTexto 1"/>
          <p:cNvSpPr txBox="1"/>
          <p:nvPr/>
        </p:nvSpPr>
        <p:spPr>
          <a:xfrm>
            <a:off x="2459933" y="866665"/>
            <a:ext cx="585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Osteossarcoma</a:t>
            </a:r>
            <a:r>
              <a:rPr lang="pt-BR" dirty="0" smtClean="0"/>
              <a:t> e Sarcoma de Ewing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778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0" y="0"/>
            <a:ext cx="9144000" cy="16265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282734" y="55267"/>
            <a:ext cx="8373277" cy="1555600"/>
          </a:xfrm>
        </p:spPr>
        <p:txBody>
          <a:bodyPr/>
          <a:lstStyle/>
          <a:p>
            <a:pPr algn="ctr"/>
            <a:r>
              <a:rPr lang="pt-BR" sz="4000" dirty="0" smtClean="0"/>
              <a:t>LESÃO ÓSSEA DE ASPECTO NÃO AGRESSIVO</a:t>
            </a:r>
            <a:endParaRPr lang="pt-BR" sz="40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1701800"/>
            <a:ext cx="7897346" cy="5156200"/>
          </a:xfrm>
          <a:prstGeom prst="rect">
            <a:avLst/>
          </a:prstGeom>
        </p:spPr>
      </p:pic>
      <p:cxnSp>
        <p:nvCxnSpPr>
          <p:cNvPr id="9" name="Google Shape;414;p42"/>
          <p:cNvCxnSpPr/>
          <p:nvPr/>
        </p:nvCxnSpPr>
        <p:spPr>
          <a:xfrm>
            <a:off x="916144" y="763912"/>
            <a:ext cx="7015590" cy="3222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10" name="Google Shape;414;p42"/>
          <p:cNvCxnSpPr/>
          <p:nvPr/>
        </p:nvCxnSpPr>
        <p:spPr>
          <a:xfrm>
            <a:off x="2291064" y="1360812"/>
            <a:ext cx="4265751" cy="3222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31959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237" name="Rectangle 5"/>
          <p:cNvSpPr>
            <a:spLocks noChangeArrowheads="1"/>
          </p:cNvSpPr>
          <p:nvPr/>
        </p:nvSpPr>
        <p:spPr bwMode="auto">
          <a:xfrm>
            <a:off x="392113" y="5810250"/>
            <a:ext cx="7251700" cy="769938"/>
          </a:xfrm>
          <a:prstGeom prst="rect">
            <a:avLst/>
          </a:prstGeom>
          <a:noFill/>
          <a:ln w="12700" algn="ctr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t-BR" sz="2000" dirty="0"/>
              <a:t>Dor que não passa em uma perna ou um braço, com ou sem tumor, </a:t>
            </a:r>
          </a:p>
          <a:p>
            <a:pPr eaLnBrk="1" hangingPunct="1">
              <a:defRPr/>
            </a:pPr>
            <a:r>
              <a:rPr lang="pt-BR" sz="2000" dirty="0"/>
              <a:t>inchaço e vermelhidão – </a:t>
            </a:r>
            <a:r>
              <a:rPr lang="pt-BR" sz="2400" b="1" dirty="0"/>
              <a:t>TUMORES ÓSSEOS</a:t>
            </a:r>
            <a:r>
              <a:rPr lang="pt-BR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/>
          <a:srcRect t="108"/>
          <a:stretch/>
        </p:blipFill>
        <p:spPr>
          <a:xfrm>
            <a:off x="4652643" y="166256"/>
            <a:ext cx="3334215" cy="497603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/>
          <a:srcRect l="831" b="1555"/>
          <a:stretch/>
        </p:blipFill>
        <p:spPr>
          <a:xfrm>
            <a:off x="490812" y="308958"/>
            <a:ext cx="3258473" cy="482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06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6"/>
          <p:cNvSpPr txBox="1"/>
          <p:nvPr/>
        </p:nvSpPr>
        <p:spPr>
          <a:xfrm>
            <a:off x="90947" y="205644"/>
            <a:ext cx="6186028" cy="5941406"/>
          </a:xfrm>
          <a:prstGeom prst="rect">
            <a:avLst/>
          </a:prstGeom>
        </p:spPr>
        <p:txBody>
          <a:bodyPr vert="horz" wrap="square" lIns="0" tIns="38580" rIns="0" bIns="0" rtlCol="0">
            <a:spAutoFit/>
          </a:bodyPr>
          <a:lstStyle/>
          <a:p>
            <a:pPr marL="11516" algn="just">
              <a:spcBef>
                <a:spcPts val="304"/>
              </a:spcBef>
            </a:pPr>
            <a:r>
              <a:rPr sz="2000" spc="45" dirty="0">
                <a:solidFill>
                  <a:srgbClr val="231F20"/>
                </a:solidFill>
                <a:latin typeface="Trebuchet MS"/>
                <a:cs typeface="Trebuchet MS"/>
              </a:rPr>
              <a:t>SINAIS</a:t>
            </a:r>
            <a:r>
              <a:rPr sz="2000" spc="-3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50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2000" spc="-3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50" dirty="0">
                <a:solidFill>
                  <a:srgbClr val="231F20"/>
                </a:solidFill>
                <a:latin typeface="Trebuchet MS"/>
                <a:cs typeface="Trebuchet MS"/>
              </a:rPr>
              <a:t>SINTOMAS</a:t>
            </a:r>
            <a:endParaRPr sz="2000" dirty="0">
              <a:latin typeface="Trebuchet MS"/>
              <a:cs typeface="Trebuchet MS"/>
            </a:endParaRPr>
          </a:p>
          <a:p>
            <a:pPr marL="11516" algn="just">
              <a:spcBef>
                <a:spcPts val="290"/>
              </a:spcBef>
            </a:pPr>
            <a:r>
              <a:rPr sz="2400" b="1" spc="54" dirty="0">
                <a:solidFill>
                  <a:srgbClr val="231F20"/>
                </a:solidFill>
                <a:latin typeface="Trebuchet MS"/>
                <a:cs typeface="Trebuchet MS"/>
              </a:rPr>
              <a:t>TUMORES</a:t>
            </a:r>
            <a:r>
              <a:rPr sz="2400" b="1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400" b="1" spc="54" dirty="0">
                <a:solidFill>
                  <a:srgbClr val="231F20"/>
                </a:solidFill>
                <a:latin typeface="Trebuchet MS"/>
                <a:cs typeface="Trebuchet MS"/>
              </a:rPr>
              <a:t>ÓSSEOS</a:t>
            </a:r>
            <a:endParaRPr sz="2400" dirty="0">
              <a:latin typeface="Trebuchet MS"/>
              <a:cs typeface="Trebuchet MS"/>
            </a:endParaRPr>
          </a:p>
          <a:p>
            <a:pPr marL="11516" marR="4607" algn="just">
              <a:spcBef>
                <a:spcPts val="1034"/>
              </a:spcBef>
            </a:pPr>
            <a:r>
              <a:rPr sz="1600" spc="32" dirty="0">
                <a:solidFill>
                  <a:srgbClr val="231F20"/>
                </a:solidFill>
                <a:latin typeface="Trebuchet MS"/>
                <a:cs typeface="Trebuchet MS"/>
              </a:rPr>
              <a:t>Esse</a:t>
            </a:r>
            <a:r>
              <a:rPr sz="1600" spc="-17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grupo</a:t>
            </a:r>
            <a:r>
              <a:rPr sz="1600" spc="-17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18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600" spc="-17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14" dirty="0">
                <a:solidFill>
                  <a:srgbClr val="231F20"/>
                </a:solidFill>
                <a:latin typeface="Trebuchet MS"/>
                <a:cs typeface="Trebuchet MS"/>
              </a:rPr>
              <a:t>neoplasia</a:t>
            </a:r>
            <a:r>
              <a:rPr sz="1600" spc="-17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18" dirty="0">
                <a:solidFill>
                  <a:srgbClr val="231F20"/>
                </a:solidFill>
                <a:latin typeface="Trebuchet MS"/>
                <a:cs typeface="Trebuchet MS"/>
              </a:rPr>
              <a:t>tende</a:t>
            </a:r>
            <a:r>
              <a:rPr sz="1600" spc="-17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5" dirty="0">
                <a:solidFill>
                  <a:srgbClr val="231F20"/>
                </a:solidFill>
                <a:latin typeface="Trebuchet MS"/>
                <a:cs typeface="Trebuchet MS"/>
              </a:rPr>
              <a:t>a</a:t>
            </a:r>
            <a:r>
              <a:rPr sz="1600" spc="-17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41" dirty="0">
                <a:solidFill>
                  <a:srgbClr val="231F20"/>
                </a:solidFill>
                <a:latin typeface="Trebuchet MS"/>
                <a:cs typeface="Trebuchet MS"/>
              </a:rPr>
              <a:t>acometer,</a:t>
            </a:r>
            <a:r>
              <a:rPr sz="1600" spc="-17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27" dirty="0">
                <a:solidFill>
                  <a:srgbClr val="231F20"/>
                </a:solidFill>
                <a:latin typeface="Trebuchet MS"/>
                <a:cs typeface="Trebuchet MS"/>
              </a:rPr>
              <a:t>com</a:t>
            </a:r>
            <a:r>
              <a:rPr sz="1600" spc="-17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mais</a:t>
            </a:r>
            <a:r>
              <a:rPr sz="1600" spc="-17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36" dirty="0">
                <a:solidFill>
                  <a:srgbClr val="231F20"/>
                </a:solidFill>
                <a:latin typeface="Trebuchet MS"/>
                <a:cs typeface="Trebuchet MS"/>
              </a:rPr>
              <a:t>frequência,</a:t>
            </a:r>
            <a:r>
              <a:rPr sz="1600" spc="-17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41" dirty="0" err="1">
                <a:solidFill>
                  <a:srgbClr val="231F20"/>
                </a:solidFill>
                <a:latin typeface="Trebuchet MS"/>
                <a:cs typeface="Trebuchet MS"/>
              </a:rPr>
              <a:t>os</a:t>
            </a:r>
            <a:r>
              <a:rPr sz="1600" spc="-17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 err="1" smtClean="0">
                <a:solidFill>
                  <a:srgbClr val="231F20"/>
                </a:solidFill>
                <a:latin typeface="Trebuchet MS"/>
                <a:cs typeface="Trebuchet MS"/>
              </a:rPr>
              <a:t>adolescen</a:t>
            </a:r>
            <a:r>
              <a:rPr sz="1600" spc="-45" dirty="0" err="1" smtClean="0">
                <a:solidFill>
                  <a:srgbClr val="231F20"/>
                </a:solidFill>
                <a:latin typeface="Trebuchet MS"/>
                <a:cs typeface="Trebuchet MS"/>
              </a:rPr>
              <a:t>tes</a:t>
            </a:r>
            <a:r>
              <a:rPr sz="1600" spc="-45" dirty="0">
                <a:solidFill>
                  <a:srgbClr val="231F20"/>
                </a:solidFill>
                <a:latin typeface="Trebuchet MS"/>
                <a:cs typeface="Trebuchet MS"/>
              </a:rPr>
              <a:t>.</a:t>
            </a:r>
            <a:r>
              <a:rPr sz="1600" spc="-10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50" dirty="0">
                <a:solidFill>
                  <a:srgbClr val="231F20"/>
                </a:solidFill>
                <a:latin typeface="Trebuchet MS"/>
                <a:cs typeface="Trebuchet MS"/>
              </a:rPr>
              <a:t>É</a:t>
            </a:r>
            <a:r>
              <a:rPr sz="1600" spc="-10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representado</a:t>
            </a:r>
            <a:r>
              <a:rPr sz="1600" spc="-10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principalmente</a:t>
            </a:r>
            <a:r>
              <a:rPr sz="1600" spc="-10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9" dirty="0" err="1">
                <a:solidFill>
                  <a:srgbClr val="231F20"/>
                </a:solidFill>
                <a:latin typeface="Trebuchet MS"/>
                <a:cs typeface="Trebuchet MS"/>
              </a:rPr>
              <a:t>pelo</a:t>
            </a:r>
            <a:r>
              <a:rPr sz="1600" spc="-10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spc="18" dirty="0" smtClean="0">
                <a:solidFill>
                  <a:srgbClr val="231F20"/>
                </a:solidFill>
                <a:latin typeface="Trebuchet MS"/>
                <a:cs typeface="Trebuchet MS"/>
              </a:rPr>
              <a:t>O</a:t>
            </a:r>
            <a:r>
              <a:rPr sz="1600" spc="18" dirty="0" err="1" smtClean="0">
                <a:solidFill>
                  <a:srgbClr val="231F20"/>
                </a:solidFill>
                <a:latin typeface="Trebuchet MS"/>
                <a:cs typeface="Trebuchet MS"/>
              </a:rPr>
              <a:t>steossarcoma</a:t>
            </a:r>
            <a:r>
              <a:rPr sz="1600" spc="-109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23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600" spc="-10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spc="18" dirty="0" smtClean="0">
                <a:solidFill>
                  <a:srgbClr val="231F20"/>
                </a:solidFill>
                <a:latin typeface="Trebuchet MS"/>
                <a:cs typeface="Trebuchet MS"/>
              </a:rPr>
              <a:t>o</a:t>
            </a:r>
            <a:r>
              <a:rPr sz="1600" spc="-109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spc="14" dirty="0" smtClean="0">
                <a:solidFill>
                  <a:srgbClr val="231F20"/>
                </a:solidFill>
                <a:latin typeface="Trebuchet MS"/>
                <a:cs typeface="Trebuchet MS"/>
              </a:rPr>
              <a:t>Sarcoma de </a:t>
            </a:r>
            <a:r>
              <a:rPr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Ewing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.</a:t>
            </a:r>
            <a:endParaRPr sz="1600" dirty="0">
              <a:latin typeface="Trebuchet MS"/>
              <a:cs typeface="Trebuchet MS"/>
            </a:endParaRPr>
          </a:p>
          <a:p>
            <a:pPr>
              <a:spcBef>
                <a:spcPts val="444"/>
              </a:spcBef>
            </a:pPr>
            <a:endParaRPr sz="1600" dirty="0">
              <a:latin typeface="Trebuchet MS"/>
              <a:cs typeface="Trebuchet MS"/>
            </a:endParaRPr>
          </a:p>
          <a:p>
            <a:pPr marL="11516" algn="just">
              <a:lnSpc>
                <a:spcPts val="943"/>
              </a:lnSpc>
            </a:pPr>
            <a:r>
              <a:rPr sz="1400" b="1" spc="18" dirty="0">
                <a:solidFill>
                  <a:srgbClr val="E32B26"/>
                </a:solidFill>
                <a:latin typeface="Trebuchet MS"/>
                <a:cs typeface="Trebuchet MS"/>
              </a:rPr>
              <a:t>SINAIS</a:t>
            </a:r>
            <a:r>
              <a:rPr sz="1400" b="1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sz="1400" b="1" spc="18" dirty="0">
                <a:solidFill>
                  <a:srgbClr val="E32B26"/>
                </a:solidFill>
                <a:latin typeface="Trebuchet MS"/>
                <a:cs typeface="Trebuchet MS"/>
              </a:rPr>
              <a:t>E</a:t>
            </a:r>
            <a:r>
              <a:rPr sz="1400" b="1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sz="1400" b="1" spc="45" dirty="0">
                <a:solidFill>
                  <a:srgbClr val="E32B26"/>
                </a:solidFill>
                <a:latin typeface="Trebuchet MS"/>
                <a:cs typeface="Trebuchet MS"/>
              </a:rPr>
              <a:t>SINTOMAS</a:t>
            </a:r>
            <a:r>
              <a:rPr sz="1400" b="1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sz="1400" b="1" spc="18" dirty="0">
                <a:solidFill>
                  <a:srgbClr val="E32B26"/>
                </a:solidFill>
                <a:latin typeface="Trebuchet MS"/>
                <a:cs typeface="Trebuchet MS"/>
              </a:rPr>
              <a:t>DE</a:t>
            </a:r>
            <a:r>
              <a:rPr sz="1400" b="1" spc="-27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sz="1400" b="1" spc="-9" dirty="0">
                <a:solidFill>
                  <a:srgbClr val="E32B26"/>
                </a:solidFill>
                <a:latin typeface="Trebuchet MS"/>
                <a:cs typeface="Trebuchet MS"/>
              </a:rPr>
              <a:t>ALERTA</a:t>
            </a:r>
            <a:endParaRPr sz="1400" dirty="0">
              <a:latin typeface="Trebuchet MS"/>
              <a:cs typeface="Trebuchet MS"/>
            </a:endParaRPr>
          </a:p>
          <a:p>
            <a:pPr marL="239540" marR="1113632" indent="-228600">
              <a:lnSpc>
                <a:spcPct val="150000"/>
              </a:lnSpc>
              <a:spcBef>
                <a:spcPts val="109"/>
              </a:spcBef>
            </a:pPr>
            <a:r>
              <a:rPr sz="2000"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z="2000" spc="172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Dor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45" dirty="0">
                <a:solidFill>
                  <a:srgbClr val="231F20"/>
                </a:solidFill>
                <a:latin typeface="Trebuchet MS"/>
                <a:cs typeface="Trebuchet MS"/>
              </a:rPr>
              <a:t>óssea</a:t>
            </a:r>
            <a:r>
              <a:rPr sz="16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associada</a:t>
            </a:r>
            <a:r>
              <a:rPr sz="16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ou</a:t>
            </a:r>
            <a:r>
              <a:rPr sz="16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não</a:t>
            </a:r>
            <a:r>
              <a:rPr sz="16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a</a:t>
            </a:r>
            <a:r>
              <a:rPr sz="16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trauma</a:t>
            </a:r>
            <a:r>
              <a:rPr sz="16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32" dirty="0">
                <a:solidFill>
                  <a:srgbClr val="231F20"/>
                </a:solidFill>
                <a:latin typeface="Trebuchet MS"/>
                <a:cs typeface="Trebuchet MS"/>
              </a:rPr>
              <a:t>(o</a:t>
            </a:r>
            <a:r>
              <a:rPr sz="16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trauma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nunca</a:t>
            </a:r>
            <a:r>
              <a:rPr sz="16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é</a:t>
            </a:r>
            <a:r>
              <a:rPr sz="16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a</a:t>
            </a:r>
            <a:r>
              <a:rPr sz="16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causa</a:t>
            </a:r>
            <a:r>
              <a:rPr sz="16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600" spc="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59" dirty="0">
                <a:solidFill>
                  <a:srgbClr val="231F20"/>
                </a:solidFill>
                <a:latin typeface="Trebuchet MS"/>
                <a:cs typeface="Trebuchet MS"/>
              </a:rPr>
              <a:t>um</a:t>
            </a:r>
            <a:r>
              <a:rPr sz="16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tumor</a:t>
            </a:r>
            <a:r>
              <a:rPr sz="16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54" dirty="0">
                <a:solidFill>
                  <a:srgbClr val="231F20"/>
                </a:solidFill>
                <a:latin typeface="Trebuchet MS"/>
                <a:cs typeface="Trebuchet MS"/>
              </a:rPr>
              <a:t>ósseo</a:t>
            </a:r>
            <a:r>
              <a:rPr sz="16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600" spc="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18" dirty="0">
                <a:solidFill>
                  <a:srgbClr val="231F20"/>
                </a:solidFill>
                <a:latin typeface="Trebuchet MS"/>
                <a:cs typeface="Trebuchet MS"/>
              </a:rPr>
              <a:t>sim, 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habitualmente,</a:t>
            </a:r>
            <a:r>
              <a:rPr sz="16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45" dirty="0">
                <a:solidFill>
                  <a:srgbClr val="231F20"/>
                </a:solidFill>
                <a:latin typeface="Trebuchet MS"/>
                <a:cs typeface="Trebuchet MS"/>
              </a:rPr>
              <a:t>uma</a:t>
            </a:r>
            <a:r>
              <a:rPr sz="16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consequência)</a:t>
            </a:r>
            <a:endParaRPr sz="1600" dirty="0">
              <a:latin typeface="Trebuchet MS"/>
              <a:cs typeface="Trebuchet MS"/>
            </a:endParaRPr>
          </a:p>
          <a:p>
            <a:pPr marL="11516">
              <a:spcBef>
                <a:spcPts val="109"/>
              </a:spcBef>
            </a:pPr>
            <a:r>
              <a:rPr sz="2000"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z="2000" spc="208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Aumento</a:t>
            </a:r>
            <a:r>
              <a:rPr sz="1600" spc="4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6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volume</a:t>
            </a:r>
            <a:r>
              <a:rPr sz="1600" spc="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local</a:t>
            </a:r>
            <a:endParaRPr sz="1600" dirty="0">
              <a:latin typeface="Trebuchet MS"/>
              <a:cs typeface="Trebuchet MS"/>
            </a:endParaRPr>
          </a:p>
          <a:p>
            <a:pPr marL="239540" marR="2240508" indent="-228600">
              <a:lnSpc>
                <a:spcPct val="104200"/>
              </a:lnSpc>
              <a:spcBef>
                <a:spcPts val="77"/>
              </a:spcBef>
            </a:pPr>
            <a:r>
              <a:rPr sz="2000"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z="2000" spc="141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Diminuição da</a:t>
            </a:r>
            <a:r>
              <a:rPr sz="16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mobilidade </a:t>
            </a:r>
            <a:r>
              <a:rPr sz="1600" spc="50" dirty="0">
                <a:solidFill>
                  <a:srgbClr val="231F20"/>
                </a:solidFill>
                <a:latin typeface="Trebuchet MS"/>
                <a:cs typeface="Trebuchet MS"/>
              </a:rPr>
              <a:t>do</a:t>
            </a:r>
            <a:r>
              <a:rPr sz="1600" spc="4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membro</a:t>
            </a:r>
            <a:r>
              <a:rPr sz="1600" spc="4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acometido</a:t>
            </a:r>
            <a:endParaRPr sz="1600" dirty="0">
              <a:latin typeface="Trebuchet MS"/>
              <a:cs typeface="Trebuchet MS"/>
            </a:endParaRPr>
          </a:p>
          <a:p>
            <a:pPr marL="239540" marR="2193291" indent="-228600">
              <a:lnSpc>
                <a:spcPct val="104200"/>
              </a:lnSpc>
              <a:spcBef>
                <a:spcPts val="113"/>
              </a:spcBef>
            </a:pPr>
            <a:r>
              <a:rPr sz="2000"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z="2000" spc="177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Processo</a:t>
            </a:r>
            <a:r>
              <a:rPr sz="16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inflamatório</a:t>
            </a:r>
            <a:r>
              <a:rPr sz="16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local </a:t>
            </a:r>
            <a:r>
              <a:rPr sz="1600" spc="-45" dirty="0">
                <a:solidFill>
                  <a:srgbClr val="231F20"/>
                </a:solidFill>
                <a:latin typeface="Trebuchet MS"/>
                <a:cs typeface="Trebuchet MS"/>
              </a:rPr>
              <a:t>(calor,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 hiperemia)</a:t>
            </a:r>
            <a:endParaRPr sz="1600" dirty="0">
              <a:latin typeface="Trebuchet MS"/>
              <a:cs typeface="Trebuchet MS"/>
            </a:endParaRPr>
          </a:p>
          <a:p>
            <a:pPr marL="11516">
              <a:spcBef>
                <a:spcPts val="163"/>
              </a:spcBef>
            </a:pPr>
            <a:r>
              <a:rPr sz="2000"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z="2000" spc="163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Pode</a:t>
            </a:r>
            <a:r>
              <a:rPr sz="16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27" dirty="0">
                <a:solidFill>
                  <a:srgbClr val="231F20"/>
                </a:solidFill>
                <a:latin typeface="Trebuchet MS"/>
                <a:cs typeface="Trebuchet MS"/>
              </a:rPr>
              <a:t>ter</a:t>
            </a:r>
            <a:r>
              <a:rPr sz="1600" spc="-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23" dirty="0">
                <a:solidFill>
                  <a:srgbClr val="231F20"/>
                </a:solidFill>
                <a:latin typeface="Trebuchet MS"/>
                <a:cs typeface="Trebuchet MS"/>
              </a:rPr>
              <a:t>fratura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patológica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presente</a:t>
            </a:r>
            <a:endParaRPr sz="1600" dirty="0">
              <a:latin typeface="Trebuchet MS"/>
              <a:cs typeface="Trebuchet MS"/>
            </a:endParaRPr>
          </a:p>
          <a:p>
            <a:pPr marL="32246" marR="1672175">
              <a:lnSpc>
                <a:spcPct val="108300"/>
              </a:lnSpc>
              <a:spcBef>
                <a:spcPts val="481"/>
              </a:spcBef>
            </a:pPr>
            <a:r>
              <a:rPr sz="1600" spc="63" dirty="0">
                <a:solidFill>
                  <a:srgbClr val="231F20"/>
                </a:solidFill>
                <a:latin typeface="Trebuchet MS"/>
                <a:cs typeface="Trebuchet MS"/>
              </a:rPr>
              <a:t>Na</a:t>
            </a:r>
            <a:r>
              <a:rPr sz="1600" spc="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suspeita</a:t>
            </a:r>
            <a:r>
              <a:rPr sz="1600" spc="4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600" spc="4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59" dirty="0">
                <a:solidFill>
                  <a:srgbClr val="231F20"/>
                </a:solidFill>
                <a:latin typeface="Trebuchet MS"/>
                <a:cs typeface="Trebuchet MS"/>
              </a:rPr>
              <a:t>um</a:t>
            </a:r>
            <a:r>
              <a:rPr sz="1600" spc="4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caso</a:t>
            </a:r>
            <a:r>
              <a:rPr sz="1600" spc="4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600" spc="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tumor</a:t>
            </a:r>
            <a:r>
              <a:rPr sz="16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ósseo, 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é</a:t>
            </a:r>
            <a:r>
              <a:rPr sz="16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indispensável</a:t>
            </a:r>
            <a:r>
              <a:rPr sz="1600" spc="-3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a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 realização 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6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exame</a:t>
            </a:r>
            <a:endParaRPr sz="1600" dirty="0">
              <a:latin typeface="Trebuchet MS"/>
              <a:cs typeface="Trebuchet MS"/>
            </a:endParaRPr>
          </a:p>
          <a:p>
            <a:pPr marL="32246" marR="1224189">
              <a:lnSpc>
                <a:spcPct val="108300"/>
              </a:lnSpc>
            </a:pPr>
            <a:r>
              <a:rPr sz="1600" spc="-18" dirty="0">
                <a:solidFill>
                  <a:srgbClr val="231F20"/>
                </a:solidFill>
                <a:latin typeface="Trebuchet MS"/>
                <a:cs typeface="Trebuchet MS"/>
              </a:rPr>
              <a:t>radiográfico.</a:t>
            </a:r>
            <a:r>
              <a:rPr sz="16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9" name="object 5"/>
          <p:cNvSpPr/>
          <p:nvPr/>
        </p:nvSpPr>
        <p:spPr>
          <a:xfrm flipV="1">
            <a:off x="65353" y="456200"/>
            <a:ext cx="2198263" cy="45719"/>
          </a:xfrm>
          <a:custGeom>
            <a:avLst/>
            <a:gdLst/>
            <a:ahLst/>
            <a:cxnLst/>
            <a:rect l="l" t="t" r="r" b="b"/>
            <a:pathLst>
              <a:path w="954405">
                <a:moveTo>
                  <a:pt x="0" y="0"/>
                </a:moveTo>
                <a:lnTo>
                  <a:pt x="954011" y="0"/>
                </a:lnTo>
              </a:path>
            </a:pathLst>
          </a:custGeom>
          <a:ln w="5080">
            <a:solidFill>
              <a:srgbClr val="FFC628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</p:spTree>
    <p:extLst>
      <p:ext uri="{BB962C8B-B14F-4D97-AF65-F5344CB8AC3E}">
        <p14:creationId xmlns:p14="http://schemas.microsoft.com/office/powerpoint/2010/main" val="80664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0" y="0"/>
            <a:ext cx="9144000" cy="1295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667861" y="386090"/>
            <a:ext cx="7134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16">
              <a:spcBef>
                <a:spcPts val="290"/>
              </a:spcBef>
            </a:pPr>
            <a:r>
              <a:rPr lang="pt-BR" sz="2800" b="1" spc="54" dirty="0">
                <a:solidFill>
                  <a:srgbClr val="231F20"/>
                </a:solidFill>
                <a:latin typeface="Trebuchet MS"/>
                <a:cs typeface="Trebuchet MS"/>
              </a:rPr>
              <a:t>TUMORES</a:t>
            </a:r>
            <a:r>
              <a:rPr lang="pt-BR" sz="2800" b="1" spc="-5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2800" b="1" spc="45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lang="pt-BR" sz="2800" b="1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2800" b="1" spc="41" dirty="0" smtClean="0">
                <a:solidFill>
                  <a:srgbClr val="231F20"/>
                </a:solidFill>
                <a:latin typeface="Trebuchet MS"/>
                <a:cs typeface="Trebuchet MS"/>
              </a:rPr>
              <a:t>PARTES MOLES</a:t>
            </a:r>
            <a:endParaRPr lang="pt-BR" sz="2800" dirty="0">
              <a:latin typeface="Trebuchet MS"/>
              <a:cs typeface="Trebuchet MS"/>
            </a:endParaRPr>
          </a:p>
        </p:txBody>
      </p:sp>
      <p:cxnSp>
        <p:nvCxnSpPr>
          <p:cNvPr id="10" name="Google Shape;414;p42"/>
          <p:cNvCxnSpPr/>
          <p:nvPr/>
        </p:nvCxnSpPr>
        <p:spPr>
          <a:xfrm>
            <a:off x="1785136" y="805829"/>
            <a:ext cx="4794651" cy="3796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/>
          <a:srcRect r="11959" b="1266"/>
          <a:stretch/>
        </p:blipFill>
        <p:spPr>
          <a:xfrm>
            <a:off x="399471" y="1681490"/>
            <a:ext cx="8402615" cy="473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03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27059" y="686069"/>
            <a:ext cx="1340871" cy="0"/>
          </a:xfrm>
          <a:custGeom>
            <a:avLst/>
            <a:gdLst/>
            <a:ahLst/>
            <a:cxnLst/>
            <a:rect l="l" t="t" r="r" b="b"/>
            <a:pathLst>
              <a:path w="954405">
                <a:moveTo>
                  <a:pt x="0" y="0"/>
                </a:moveTo>
                <a:lnTo>
                  <a:pt x="954011" y="0"/>
                </a:lnTo>
              </a:path>
            </a:pathLst>
          </a:custGeom>
          <a:ln w="5080">
            <a:solidFill>
              <a:srgbClr val="FFC628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 txBox="1"/>
          <p:nvPr/>
        </p:nvSpPr>
        <p:spPr>
          <a:xfrm>
            <a:off x="130734" y="495569"/>
            <a:ext cx="4550132" cy="4165728"/>
          </a:xfrm>
          <a:prstGeom prst="rect">
            <a:avLst/>
          </a:prstGeom>
        </p:spPr>
        <p:txBody>
          <a:bodyPr vert="horz" wrap="square" lIns="0" tIns="38580" rIns="0" bIns="0" rtlCol="0">
            <a:spAutoFit/>
          </a:bodyPr>
          <a:lstStyle/>
          <a:p>
            <a:pPr marL="11516" algn="just">
              <a:spcBef>
                <a:spcPts val="304"/>
              </a:spcBef>
            </a:pPr>
            <a:r>
              <a:rPr sz="1200" spc="45" dirty="0">
                <a:solidFill>
                  <a:srgbClr val="231F20"/>
                </a:solidFill>
                <a:latin typeface="Trebuchet MS"/>
                <a:cs typeface="Trebuchet MS"/>
              </a:rPr>
              <a:t>SINAIS</a:t>
            </a:r>
            <a:r>
              <a:rPr sz="1200" spc="-3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50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200" spc="-3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200" spc="50" dirty="0">
                <a:solidFill>
                  <a:srgbClr val="231F20"/>
                </a:solidFill>
                <a:latin typeface="Trebuchet MS"/>
                <a:cs typeface="Trebuchet MS"/>
              </a:rPr>
              <a:t>SINTOMAS</a:t>
            </a:r>
            <a:endParaRPr sz="1200" dirty="0">
              <a:latin typeface="Trebuchet MS"/>
              <a:cs typeface="Trebuchet MS"/>
            </a:endParaRPr>
          </a:p>
          <a:p>
            <a:pPr marL="11516" algn="just">
              <a:spcBef>
                <a:spcPts val="290"/>
              </a:spcBef>
            </a:pPr>
            <a:r>
              <a:rPr sz="1400" b="1" spc="54" dirty="0">
                <a:solidFill>
                  <a:srgbClr val="231F20"/>
                </a:solidFill>
                <a:latin typeface="Trebuchet MS"/>
                <a:cs typeface="Trebuchet MS"/>
              </a:rPr>
              <a:t>TUMORES</a:t>
            </a:r>
            <a:r>
              <a:rPr sz="1400" b="1" spc="-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b="1" spc="45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400" b="1" spc="-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231F20"/>
                </a:solidFill>
                <a:latin typeface="Trebuchet MS"/>
                <a:cs typeface="Trebuchet MS"/>
              </a:rPr>
              <a:t>PARTES</a:t>
            </a:r>
            <a:r>
              <a:rPr sz="1400" b="1" spc="-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b="1" spc="59" dirty="0">
                <a:solidFill>
                  <a:srgbClr val="231F20"/>
                </a:solidFill>
                <a:latin typeface="Trebuchet MS"/>
                <a:cs typeface="Trebuchet MS"/>
              </a:rPr>
              <a:t>MOLES</a:t>
            </a:r>
            <a:r>
              <a:rPr sz="1400" b="1" spc="-9" dirty="0">
                <a:solidFill>
                  <a:srgbClr val="231F20"/>
                </a:solidFill>
                <a:latin typeface="Trebuchet MS"/>
                <a:cs typeface="Trebuchet MS"/>
              </a:rPr>
              <a:t> (MÚSCULO)</a:t>
            </a:r>
            <a:endParaRPr sz="1400" dirty="0">
              <a:latin typeface="Trebuchet MS"/>
              <a:cs typeface="Trebuchet MS"/>
            </a:endParaRPr>
          </a:p>
          <a:p>
            <a:pPr marL="11516" marR="9213" algn="just">
              <a:spcBef>
                <a:spcPts val="1034"/>
              </a:spcBef>
            </a:pPr>
            <a:r>
              <a:rPr sz="1400" spc="5" dirty="0">
                <a:solidFill>
                  <a:srgbClr val="231F20"/>
                </a:solidFill>
                <a:latin typeface="Trebuchet MS"/>
                <a:cs typeface="Trebuchet MS"/>
              </a:rPr>
              <a:t>Representam</a:t>
            </a:r>
            <a:r>
              <a:rPr sz="1400" spc="-10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4" dirty="0">
                <a:solidFill>
                  <a:srgbClr val="231F20"/>
                </a:solidFill>
                <a:latin typeface="Trebuchet MS"/>
                <a:cs typeface="Trebuchet MS"/>
              </a:rPr>
              <a:t>5,4%</a:t>
            </a:r>
            <a:r>
              <a:rPr sz="1400" spc="-10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36" dirty="0">
                <a:solidFill>
                  <a:srgbClr val="231F20"/>
                </a:solidFill>
                <a:latin typeface="Trebuchet MS"/>
                <a:cs typeface="Trebuchet MS"/>
              </a:rPr>
              <a:t>do</a:t>
            </a:r>
            <a:r>
              <a:rPr sz="1400" spc="-10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36" dirty="0">
                <a:solidFill>
                  <a:srgbClr val="231F20"/>
                </a:solidFill>
                <a:latin typeface="Trebuchet MS"/>
                <a:cs typeface="Trebuchet MS"/>
              </a:rPr>
              <a:t>total</a:t>
            </a:r>
            <a:r>
              <a:rPr sz="1400" spc="-1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27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400" spc="-10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" dirty="0">
                <a:solidFill>
                  <a:srgbClr val="231F20"/>
                </a:solidFill>
                <a:latin typeface="Trebuchet MS"/>
                <a:cs typeface="Trebuchet MS"/>
              </a:rPr>
              <a:t>câncer</a:t>
            </a:r>
            <a:r>
              <a:rPr sz="1400" spc="-1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45" dirty="0">
                <a:solidFill>
                  <a:srgbClr val="231F20"/>
                </a:solidFill>
                <a:latin typeface="Trebuchet MS"/>
                <a:cs typeface="Trebuchet MS"/>
              </a:rPr>
              <a:t>em</a:t>
            </a:r>
            <a:r>
              <a:rPr sz="1400" spc="-10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crianças</a:t>
            </a:r>
            <a:r>
              <a:rPr sz="1400" spc="-10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23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400" spc="-10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adolescentes,</a:t>
            </a:r>
            <a:r>
              <a:rPr sz="1400" spc="-10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41" dirty="0">
                <a:solidFill>
                  <a:srgbClr val="231F20"/>
                </a:solidFill>
                <a:latin typeface="Trebuchet MS"/>
                <a:cs typeface="Trebuchet MS"/>
              </a:rPr>
              <a:t>com</a:t>
            </a:r>
            <a:r>
              <a:rPr sz="1400" spc="-10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14" dirty="0">
                <a:solidFill>
                  <a:srgbClr val="231F20"/>
                </a:solidFill>
                <a:latin typeface="Trebuchet MS"/>
                <a:cs typeface="Trebuchet MS"/>
              </a:rPr>
              <a:t>dois</a:t>
            </a:r>
            <a:r>
              <a:rPr sz="14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27" dirty="0">
                <a:solidFill>
                  <a:srgbClr val="231F20"/>
                </a:solidFill>
                <a:latin typeface="Trebuchet MS"/>
                <a:cs typeface="Trebuchet MS"/>
              </a:rPr>
              <a:t>picos</a:t>
            </a:r>
            <a:r>
              <a:rPr sz="14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36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4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4" dirty="0">
                <a:solidFill>
                  <a:srgbClr val="231F20"/>
                </a:solidFill>
                <a:latin typeface="Trebuchet MS"/>
                <a:cs typeface="Trebuchet MS"/>
              </a:rPr>
              <a:t>incidência:</a:t>
            </a:r>
            <a:r>
              <a:rPr sz="14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9" dirty="0">
                <a:solidFill>
                  <a:srgbClr val="231F20"/>
                </a:solidFill>
                <a:latin typeface="Trebuchet MS"/>
                <a:cs typeface="Trebuchet MS"/>
              </a:rPr>
              <a:t>entre</a:t>
            </a:r>
            <a:r>
              <a:rPr sz="14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91" dirty="0">
                <a:solidFill>
                  <a:srgbClr val="231F20"/>
                </a:solidFill>
                <a:latin typeface="Trebuchet MS"/>
                <a:cs typeface="Trebuchet MS"/>
              </a:rPr>
              <a:t>1</a:t>
            </a:r>
            <a:r>
              <a:rPr sz="14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27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4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18" dirty="0">
                <a:solidFill>
                  <a:srgbClr val="231F20"/>
                </a:solidFill>
                <a:latin typeface="Trebuchet MS"/>
                <a:cs typeface="Trebuchet MS"/>
              </a:rPr>
              <a:t>4</a:t>
            </a:r>
            <a:r>
              <a:rPr sz="14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41" dirty="0">
                <a:solidFill>
                  <a:srgbClr val="231F20"/>
                </a:solidFill>
                <a:latin typeface="Trebuchet MS"/>
                <a:cs typeface="Trebuchet MS"/>
              </a:rPr>
              <a:t>anos</a:t>
            </a:r>
            <a:r>
              <a:rPr sz="14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36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4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14" dirty="0">
                <a:solidFill>
                  <a:srgbClr val="231F20"/>
                </a:solidFill>
                <a:latin typeface="Trebuchet MS"/>
                <a:cs typeface="Trebuchet MS"/>
              </a:rPr>
              <a:t>idade</a:t>
            </a:r>
            <a:r>
              <a:rPr sz="14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27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4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após,</a:t>
            </a:r>
            <a:r>
              <a:rPr sz="14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9" dirty="0">
                <a:solidFill>
                  <a:srgbClr val="231F20"/>
                </a:solidFill>
                <a:latin typeface="Trebuchet MS"/>
                <a:cs typeface="Trebuchet MS"/>
              </a:rPr>
              <a:t>entre</a:t>
            </a:r>
            <a:r>
              <a:rPr sz="14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50" dirty="0">
                <a:solidFill>
                  <a:srgbClr val="231F20"/>
                </a:solidFill>
                <a:latin typeface="Trebuchet MS"/>
                <a:cs typeface="Trebuchet MS"/>
              </a:rPr>
              <a:t>12</a:t>
            </a:r>
            <a:r>
              <a:rPr sz="14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27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4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23" dirty="0">
                <a:solidFill>
                  <a:srgbClr val="231F20"/>
                </a:solidFill>
                <a:latin typeface="Trebuchet MS"/>
                <a:cs typeface="Trebuchet MS"/>
              </a:rPr>
              <a:t>19</a:t>
            </a:r>
            <a:r>
              <a:rPr sz="14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anos.</a:t>
            </a:r>
            <a:endParaRPr sz="1400" dirty="0">
              <a:latin typeface="Trebuchet MS"/>
              <a:cs typeface="Trebuchet MS"/>
            </a:endParaRPr>
          </a:p>
          <a:p>
            <a:pPr marL="11516" marR="5758" algn="just">
              <a:spcBef>
                <a:spcPts val="512"/>
              </a:spcBef>
            </a:pPr>
            <a:r>
              <a:rPr sz="1400" spc="68" dirty="0">
                <a:solidFill>
                  <a:srgbClr val="231F20"/>
                </a:solidFill>
                <a:latin typeface="Trebuchet MS"/>
                <a:cs typeface="Trebuchet MS"/>
              </a:rPr>
              <a:t>É</a:t>
            </a:r>
            <a:r>
              <a:rPr sz="14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68" dirty="0">
                <a:solidFill>
                  <a:srgbClr val="231F20"/>
                </a:solidFill>
                <a:latin typeface="Trebuchet MS"/>
                <a:cs typeface="Trebuchet MS"/>
              </a:rPr>
              <a:t>um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45" dirty="0">
                <a:solidFill>
                  <a:srgbClr val="231F20"/>
                </a:solidFill>
                <a:latin typeface="Trebuchet MS"/>
                <a:cs typeface="Trebuchet MS"/>
              </a:rPr>
              <a:t>grupo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18" dirty="0">
                <a:solidFill>
                  <a:srgbClr val="231F20"/>
                </a:solidFill>
                <a:latin typeface="Trebuchet MS"/>
                <a:cs typeface="Trebuchet MS"/>
              </a:rPr>
              <a:t>heterogêneo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45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4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18" dirty="0">
                <a:solidFill>
                  <a:srgbClr val="231F20"/>
                </a:solidFill>
                <a:latin typeface="Trebuchet MS"/>
                <a:cs typeface="Trebuchet MS"/>
              </a:rPr>
              <a:t>tumores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18" dirty="0">
                <a:solidFill>
                  <a:srgbClr val="231F20"/>
                </a:solidFill>
                <a:latin typeface="Trebuchet MS"/>
                <a:cs typeface="Trebuchet MS"/>
              </a:rPr>
              <a:t>malignos,</a:t>
            </a:r>
            <a:r>
              <a:rPr sz="14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entre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68" dirty="0">
                <a:solidFill>
                  <a:srgbClr val="231F20"/>
                </a:solidFill>
                <a:latin typeface="Trebuchet MS"/>
                <a:cs typeface="Trebuchet MS"/>
              </a:rPr>
              <a:t>os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quais,</a:t>
            </a:r>
            <a:r>
              <a:rPr sz="14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68" dirty="0">
                <a:solidFill>
                  <a:srgbClr val="231F20"/>
                </a:solidFill>
                <a:latin typeface="Trebuchet MS"/>
                <a:cs typeface="Trebuchet MS"/>
              </a:rPr>
              <a:t>os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8" dirty="0">
                <a:solidFill>
                  <a:srgbClr val="231F20"/>
                </a:solidFill>
                <a:latin typeface="Trebuchet MS"/>
                <a:cs typeface="Trebuchet MS"/>
              </a:rPr>
              <a:t>mais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frequentes</a:t>
            </a:r>
            <a:r>
              <a:rPr sz="1400" spc="1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9" dirty="0">
                <a:solidFill>
                  <a:srgbClr val="231F20"/>
                </a:solidFill>
                <a:latin typeface="Trebuchet MS"/>
                <a:cs typeface="Trebuchet MS"/>
              </a:rPr>
              <a:t>são</a:t>
            </a:r>
            <a:r>
              <a:rPr sz="1400" spc="12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73" dirty="0">
                <a:solidFill>
                  <a:srgbClr val="231F20"/>
                </a:solidFill>
                <a:latin typeface="Trebuchet MS"/>
                <a:cs typeface="Trebuchet MS"/>
              </a:rPr>
              <a:t>os</a:t>
            </a:r>
            <a:r>
              <a:rPr sz="1400" spc="12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sarcomas.</a:t>
            </a:r>
            <a:r>
              <a:rPr sz="1400" spc="12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73" dirty="0">
                <a:solidFill>
                  <a:srgbClr val="231F20"/>
                </a:solidFill>
                <a:latin typeface="Trebuchet MS"/>
                <a:cs typeface="Trebuchet MS"/>
              </a:rPr>
              <a:t>Sua</a:t>
            </a:r>
            <a:r>
              <a:rPr sz="1400" spc="12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origem</a:t>
            </a:r>
            <a:r>
              <a:rPr sz="1400" spc="12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acontece</a:t>
            </a:r>
            <a:r>
              <a:rPr sz="1400" spc="12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principalmente</a:t>
            </a:r>
            <a:r>
              <a:rPr sz="1400" spc="1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27" dirty="0">
                <a:solidFill>
                  <a:srgbClr val="231F20"/>
                </a:solidFill>
                <a:latin typeface="Trebuchet MS"/>
                <a:cs typeface="Trebuchet MS"/>
              </a:rPr>
              <a:t>no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tecido</a:t>
            </a:r>
            <a:r>
              <a:rPr sz="1400" spc="3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muscular.</a:t>
            </a:r>
            <a:r>
              <a:rPr sz="14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73" dirty="0">
                <a:solidFill>
                  <a:srgbClr val="231F20"/>
                </a:solidFill>
                <a:latin typeface="Trebuchet MS"/>
                <a:cs typeface="Trebuchet MS"/>
              </a:rPr>
              <a:t>As</a:t>
            </a:r>
            <a:r>
              <a:rPr sz="1400" spc="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localizações</a:t>
            </a:r>
            <a:r>
              <a:rPr sz="1400" spc="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mais</a:t>
            </a:r>
            <a:r>
              <a:rPr sz="1400" spc="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4" dirty="0">
                <a:solidFill>
                  <a:srgbClr val="231F20"/>
                </a:solidFill>
                <a:latin typeface="Trebuchet MS"/>
                <a:cs typeface="Trebuchet MS"/>
              </a:rPr>
              <a:t>comuns</a:t>
            </a:r>
            <a:r>
              <a:rPr sz="1400" spc="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45" dirty="0">
                <a:solidFill>
                  <a:srgbClr val="231F20"/>
                </a:solidFill>
                <a:latin typeface="Trebuchet MS"/>
                <a:cs typeface="Trebuchet MS"/>
              </a:rPr>
              <a:t>são</a:t>
            </a:r>
            <a:r>
              <a:rPr sz="1400" spc="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a</a:t>
            </a:r>
            <a:r>
              <a:rPr sz="1400" spc="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região</a:t>
            </a:r>
            <a:r>
              <a:rPr sz="1400" spc="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45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400" spc="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cabeça</a:t>
            </a:r>
            <a:r>
              <a:rPr sz="1400" spc="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45" dirty="0">
                <a:solidFill>
                  <a:srgbClr val="231F20"/>
                </a:solidFill>
                <a:latin typeface="Trebuchet MS"/>
                <a:cs typeface="Trebuchet MS"/>
              </a:rPr>
              <a:t>e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pescoço, seguidas de </a:t>
            </a:r>
            <a:r>
              <a:rPr sz="1400" spc="-23" dirty="0">
                <a:solidFill>
                  <a:srgbClr val="231F20"/>
                </a:solidFill>
                <a:latin typeface="Trebuchet MS"/>
                <a:cs typeface="Trebuchet MS"/>
              </a:rPr>
              <a:t>trato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genitourinário (principalmente bexiga e </a:t>
            </a:r>
            <a:r>
              <a:rPr sz="1400" spc="-9" dirty="0">
                <a:solidFill>
                  <a:srgbClr val="231F20"/>
                </a:solidFill>
                <a:latin typeface="Trebuchet MS"/>
                <a:cs typeface="Trebuchet MS"/>
              </a:rPr>
              <a:t>prós-</a:t>
            </a:r>
            <a:r>
              <a:rPr sz="1400" spc="-36" dirty="0">
                <a:solidFill>
                  <a:srgbClr val="231F20"/>
                </a:solidFill>
                <a:latin typeface="Trebuchet MS"/>
                <a:cs typeface="Trebuchet MS"/>
              </a:rPr>
              <a:t>tata)</a:t>
            </a:r>
            <a:r>
              <a:rPr sz="1400" spc="-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400" spc="-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9" dirty="0">
                <a:solidFill>
                  <a:srgbClr val="231F20"/>
                </a:solidFill>
                <a:latin typeface="Trebuchet MS"/>
                <a:cs typeface="Trebuchet MS"/>
              </a:rPr>
              <a:t>extremidades.</a:t>
            </a:r>
            <a:endParaRPr sz="1400" dirty="0">
              <a:latin typeface="Trebuchet MS"/>
              <a:cs typeface="Trebuchet MS"/>
            </a:endParaRPr>
          </a:p>
          <a:p>
            <a:pPr marL="11516" marR="4607" algn="just">
              <a:spcBef>
                <a:spcPts val="517"/>
              </a:spcBef>
            </a:pP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Entre</a:t>
            </a:r>
            <a:r>
              <a:rPr sz="1400" spc="7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68" dirty="0">
                <a:solidFill>
                  <a:srgbClr val="231F20"/>
                </a:solidFill>
                <a:latin typeface="Trebuchet MS"/>
                <a:cs typeface="Trebuchet MS"/>
              </a:rPr>
              <a:t>os</a:t>
            </a:r>
            <a:r>
              <a:rPr sz="1400" spc="7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sinais</a:t>
            </a:r>
            <a:r>
              <a:rPr sz="1400" spc="7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400" spc="7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sintomas</a:t>
            </a:r>
            <a:r>
              <a:rPr sz="1400" spc="7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encontram-</a:t>
            </a:r>
            <a:r>
              <a:rPr sz="1400" spc="50" dirty="0">
                <a:solidFill>
                  <a:srgbClr val="231F20"/>
                </a:solidFill>
                <a:latin typeface="Trebuchet MS"/>
                <a:cs typeface="Trebuchet MS"/>
              </a:rPr>
              <a:t>se</a:t>
            </a:r>
            <a:r>
              <a:rPr sz="1400" spc="7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a</a:t>
            </a:r>
            <a:r>
              <a:rPr sz="1400" spc="7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presença</a:t>
            </a:r>
            <a:r>
              <a:rPr sz="1400" spc="7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400" spc="7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massa,</a:t>
            </a:r>
            <a:r>
              <a:rPr sz="1400" spc="7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9" dirty="0">
                <a:solidFill>
                  <a:srgbClr val="231F20"/>
                </a:solidFill>
                <a:latin typeface="Trebuchet MS"/>
                <a:cs typeface="Trebuchet MS"/>
              </a:rPr>
              <a:t>nódulo </a:t>
            </a:r>
            <a:r>
              <a:rPr sz="1400" spc="50" dirty="0">
                <a:solidFill>
                  <a:srgbClr val="231F20"/>
                </a:solidFill>
                <a:latin typeface="Trebuchet MS"/>
                <a:cs typeface="Trebuchet MS"/>
              </a:rPr>
              <a:t>ou</a:t>
            </a:r>
            <a:r>
              <a:rPr sz="1400" spc="5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lesão</a:t>
            </a:r>
            <a:r>
              <a:rPr sz="1400" spc="5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400" spc="5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partes</a:t>
            </a:r>
            <a:r>
              <a:rPr sz="1400" spc="5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231F20"/>
                </a:solidFill>
                <a:latin typeface="Trebuchet MS"/>
                <a:cs typeface="Trebuchet MS"/>
              </a:rPr>
              <a:t>moles</a:t>
            </a:r>
            <a:r>
              <a:rPr sz="1400" spc="5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400" spc="5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surgimento</a:t>
            </a:r>
            <a:r>
              <a:rPr sz="1400" spc="5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inesperado</a:t>
            </a:r>
            <a:r>
              <a:rPr sz="1400" spc="5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400" spc="5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inexplicável</a:t>
            </a:r>
            <a:r>
              <a:rPr sz="1400" spc="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231F20"/>
                </a:solidFill>
                <a:latin typeface="Trebuchet MS"/>
                <a:cs typeface="Trebuchet MS"/>
              </a:rPr>
              <a:t>em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qualquer</a:t>
            </a:r>
            <a:r>
              <a:rPr sz="1400" spc="-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localização</a:t>
            </a:r>
            <a:r>
              <a:rPr sz="14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231F20"/>
                </a:solidFill>
                <a:latin typeface="Trebuchet MS"/>
                <a:cs typeface="Trebuchet MS"/>
              </a:rPr>
              <a:t>do</a:t>
            </a:r>
            <a:r>
              <a:rPr sz="14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corpo.</a:t>
            </a:r>
            <a:r>
              <a:rPr sz="14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9" dirty="0">
                <a:solidFill>
                  <a:srgbClr val="231F20"/>
                </a:solidFill>
                <a:latin typeface="Trebuchet MS"/>
                <a:cs typeface="Trebuchet MS"/>
              </a:rPr>
              <a:t>Suas</a:t>
            </a:r>
            <a:r>
              <a:rPr sz="14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principais</a:t>
            </a:r>
            <a:r>
              <a:rPr sz="14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características</a:t>
            </a:r>
            <a:r>
              <a:rPr sz="14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45" dirty="0">
                <a:solidFill>
                  <a:srgbClr val="231F20"/>
                </a:solidFill>
                <a:latin typeface="Trebuchet MS"/>
                <a:cs typeface="Trebuchet MS"/>
              </a:rPr>
              <a:t>são</a:t>
            </a:r>
            <a:r>
              <a:rPr sz="14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41" dirty="0">
                <a:solidFill>
                  <a:srgbClr val="231F20"/>
                </a:solidFill>
                <a:latin typeface="Trebuchet MS"/>
                <a:cs typeface="Trebuchet MS"/>
              </a:rPr>
              <a:t>massa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aderida</a:t>
            </a:r>
            <a:r>
              <a:rPr sz="1400" spc="5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a</a:t>
            </a:r>
            <a:r>
              <a:rPr sz="1400" spc="6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planos</a:t>
            </a:r>
            <a:r>
              <a:rPr sz="1400" spc="5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profundos,</a:t>
            </a:r>
            <a:r>
              <a:rPr sz="1400" spc="6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ausência</a:t>
            </a:r>
            <a:r>
              <a:rPr sz="1400" spc="5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400" spc="6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dor</a:t>
            </a:r>
            <a:r>
              <a:rPr sz="1400" spc="3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9" dirty="0">
                <a:solidFill>
                  <a:srgbClr val="231F20"/>
                </a:solidFill>
                <a:latin typeface="Trebuchet MS"/>
                <a:cs typeface="Trebuchet MS"/>
              </a:rPr>
              <a:t>local,</a:t>
            </a:r>
            <a:r>
              <a:rPr sz="1400" spc="5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aumento</a:t>
            </a:r>
            <a:r>
              <a:rPr sz="1400" spc="6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9" dirty="0">
                <a:solidFill>
                  <a:srgbClr val="231F20"/>
                </a:solidFill>
                <a:latin typeface="Trebuchet MS"/>
                <a:cs typeface="Trebuchet MS"/>
              </a:rPr>
              <a:t>progressivo </a:t>
            </a:r>
            <a:r>
              <a:rPr sz="1400" spc="-54" dirty="0">
                <a:solidFill>
                  <a:srgbClr val="231F20"/>
                </a:solidFill>
                <a:latin typeface="Trebuchet MS"/>
                <a:cs typeface="Trebuchet MS"/>
              </a:rPr>
              <a:t>e,</a:t>
            </a:r>
            <a:r>
              <a:rPr sz="14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4" dirty="0">
                <a:solidFill>
                  <a:srgbClr val="231F20"/>
                </a:solidFill>
                <a:latin typeface="Trebuchet MS"/>
                <a:cs typeface="Trebuchet MS"/>
              </a:rPr>
              <a:t>em</a:t>
            </a:r>
            <a:r>
              <a:rPr sz="1400" spc="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9" dirty="0">
                <a:solidFill>
                  <a:srgbClr val="231F20"/>
                </a:solidFill>
                <a:latin typeface="Trebuchet MS"/>
                <a:cs typeface="Trebuchet MS"/>
              </a:rPr>
              <a:t>geral,</a:t>
            </a:r>
            <a:r>
              <a:rPr sz="1400" spc="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nódulos</a:t>
            </a:r>
            <a:r>
              <a:rPr sz="1400" spc="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maiores</a:t>
            </a:r>
            <a:r>
              <a:rPr sz="1400" spc="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que</a:t>
            </a:r>
            <a:r>
              <a:rPr sz="1400" spc="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2</a:t>
            </a:r>
            <a:r>
              <a:rPr sz="1400" spc="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9" dirty="0">
                <a:solidFill>
                  <a:srgbClr val="231F20"/>
                </a:solidFill>
                <a:latin typeface="Trebuchet MS"/>
                <a:cs typeface="Trebuchet MS"/>
              </a:rPr>
              <a:t>cm</a:t>
            </a:r>
            <a:r>
              <a:rPr sz="1400" spc="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4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diâmetr</a:t>
            </a:r>
            <a:r>
              <a:rPr lang="pt-BR" sz="1400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o.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867275" y="2817742"/>
            <a:ext cx="4267200" cy="3926030"/>
          </a:xfrm>
          <a:prstGeom prst="rect">
            <a:avLst/>
          </a:prstGeom>
          <a:ln w="28575">
            <a:solidFill>
              <a:schemeClr val="bg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481"/>
              </a:spcBef>
            </a:pPr>
            <a:r>
              <a:rPr lang="pt-BR" sz="1600" dirty="0" smtClean="0">
                <a:latin typeface="Trebuchet MS"/>
                <a:cs typeface="Trebuchet MS"/>
              </a:rPr>
              <a:t> </a:t>
            </a:r>
          </a:p>
          <a:p>
            <a:pPr marL="11516" algn="just">
              <a:lnSpc>
                <a:spcPts val="943"/>
              </a:lnSpc>
            </a:pPr>
            <a:r>
              <a:rPr lang="pt-BR" sz="1400" b="1" spc="18" dirty="0" smtClean="0">
                <a:solidFill>
                  <a:srgbClr val="E32B26"/>
                </a:solidFill>
                <a:latin typeface="Trebuchet MS"/>
                <a:cs typeface="Trebuchet MS"/>
              </a:rPr>
              <a:t>  SINAIS</a:t>
            </a:r>
            <a:r>
              <a:rPr lang="pt-BR" sz="1400" b="1" dirty="0" smtClean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lang="pt-BR" sz="1400" b="1" spc="18" dirty="0" smtClean="0">
                <a:solidFill>
                  <a:srgbClr val="E32B26"/>
                </a:solidFill>
                <a:latin typeface="Trebuchet MS"/>
                <a:cs typeface="Trebuchet MS"/>
              </a:rPr>
              <a:t>E</a:t>
            </a:r>
            <a:r>
              <a:rPr lang="pt-BR" sz="1400" b="1" dirty="0" smtClean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lang="pt-BR" sz="1400" b="1" spc="45" dirty="0" smtClean="0">
                <a:solidFill>
                  <a:srgbClr val="E32B26"/>
                </a:solidFill>
                <a:latin typeface="Trebuchet MS"/>
                <a:cs typeface="Trebuchet MS"/>
              </a:rPr>
              <a:t>SINTOMAS</a:t>
            </a:r>
            <a:r>
              <a:rPr lang="pt-BR" sz="1400" b="1" dirty="0" smtClean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lang="pt-BR" sz="1400" b="1" spc="18" dirty="0" smtClean="0">
                <a:solidFill>
                  <a:srgbClr val="E32B26"/>
                </a:solidFill>
                <a:latin typeface="Trebuchet MS"/>
                <a:cs typeface="Trebuchet MS"/>
              </a:rPr>
              <a:t>DE</a:t>
            </a:r>
            <a:r>
              <a:rPr lang="pt-BR" sz="1400" b="1" spc="-27" dirty="0" smtClean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lang="pt-BR" sz="1400" b="1" spc="-9" dirty="0" smtClean="0">
                <a:solidFill>
                  <a:srgbClr val="E32B26"/>
                </a:solidFill>
                <a:latin typeface="Trebuchet MS"/>
                <a:cs typeface="Trebuchet MS"/>
              </a:rPr>
              <a:t>ALERTA</a:t>
            </a:r>
            <a:endParaRPr lang="pt-BR" sz="1400" dirty="0" smtClean="0">
              <a:latin typeface="Trebuchet MS"/>
              <a:cs typeface="Trebuchet MS"/>
            </a:endParaRPr>
          </a:p>
          <a:p>
            <a:pPr marL="11516">
              <a:lnSpc>
                <a:spcPct val="150000"/>
              </a:lnSpc>
            </a:pPr>
            <a:r>
              <a:rPr lang="pt-BR" sz="2000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z="2000" spc="141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z="1600" spc="63" dirty="0" smtClean="0">
                <a:solidFill>
                  <a:srgbClr val="231F20"/>
                </a:solidFill>
                <a:latin typeface="Trebuchet MS"/>
                <a:cs typeface="Trebuchet MS"/>
              </a:rPr>
              <a:t>Massa</a:t>
            </a:r>
            <a:r>
              <a:rPr lang="pt-BR" sz="1600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aderida</a:t>
            </a:r>
            <a:r>
              <a:rPr lang="pt-BR" sz="1600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a</a:t>
            </a:r>
            <a:r>
              <a:rPr lang="pt-BR" sz="1600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planos</a:t>
            </a:r>
            <a:r>
              <a:rPr lang="pt-BR" sz="1600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 profundos</a:t>
            </a:r>
            <a:endParaRPr lang="pt-BR" sz="1600" dirty="0" smtClean="0">
              <a:latin typeface="Trebuchet MS"/>
              <a:cs typeface="Trebuchet MS"/>
            </a:endParaRPr>
          </a:p>
          <a:p>
            <a:pPr marL="11516">
              <a:spcBef>
                <a:spcPts val="131"/>
              </a:spcBef>
            </a:pPr>
            <a:r>
              <a:rPr lang="pt-BR" sz="2000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z="2000" spc="172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Ausência</a:t>
            </a:r>
            <a:r>
              <a:rPr lang="pt-BR" sz="1600" spc="14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lang="pt-BR" sz="1600" spc="14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spc="-23" dirty="0" smtClean="0">
                <a:solidFill>
                  <a:srgbClr val="231F20"/>
                </a:solidFill>
                <a:latin typeface="Trebuchet MS"/>
                <a:cs typeface="Trebuchet MS"/>
              </a:rPr>
              <a:t>dor</a:t>
            </a:r>
            <a:endParaRPr lang="pt-BR" sz="1600" dirty="0" smtClean="0">
              <a:latin typeface="Trebuchet MS"/>
              <a:cs typeface="Trebuchet MS"/>
            </a:endParaRPr>
          </a:p>
          <a:p>
            <a:pPr marL="11516">
              <a:spcBef>
                <a:spcPts val="127"/>
              </a:spcBef>
            </a:pPr>
            <a:r>
              <a:rPr lang="pt-BR" sz="2000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z="2000" spc="163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Aumento</a:t>
            </a:r>
            <a:r>
              <a:rPr lang="pt-BR" sz="1600" spc="9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progressivo</a:t>
            </a:r>
            <a:endParaRPr lang="pt-BR" sz="1600" dirty="0" smtClean="0">
              <a:latin typeface="Trebuchet MS"/>
              <a:cs typeface="Trebuchet MS"/>
            </a:endParaRPr>
          </a:p>
          <a:p>
            <a:pPr marL="11516">
              <a:spcBef>
                <a:spcPts val="131"/>
              </a:spcBef>
            </a:pPr>
            <a:r>
              <a:rPr lang="pt-BR" sz="2000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z="2000" spc="141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z="1600" spc="45" dirty="0" smtClean="0">
                <a:solidFill>
                  <a:srgbClr val="231F20"/>
                </a:solidFill>
                <a:latin typeface="Trebuchet MS"/>
                <a:cs typeface="Trebuchet MS"/>
              </a:rPr>
              <a:t>Nódulos</a:t>
            </a:r>
            <a:r>
              <a:rPr lang="pt-BR" sz="1600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maiores</a:t>
            </a:r>
            <a:r>
              <a:rPr lang="pt-BR" sz="1600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que</a:t>
            </a:r>
            <a:r>
              <a:rPr lang="pt-BR" sz="1600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2</a:t>
            </a:r>
            <a:r>
              <a:rPr lang="pt-BR" sz="1600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spc="36" dirty="0" smtClean="0">
                <a:solidFill>
                  <a:srgbClr val="231F20"/>
                </a:solidFill>
                <a:latin typeface="Trebuchet MS"/>
                <a:cs typeface="Trebuchet MS"/>
              </a:rPr>
              <a:t>cm</a:t>
            </a:r>
            <a:endParaRPr lang="pt-BR" sz="1600" dirty="0" smtClean="0">
              <a:latin typeface="Trebuchet MS"/>
              <a:cs typeface="Trebuchet MS"/>
            </a:endParaRPr>
          </a:p>
          <a:p>
            <a:pPr marL="11516">
              <a:spcBef>
                <a:spcPts val="131"/>
              </a:spcBef>
            </a:pPr>
            <a:r>
              <a:rPr lang="pt-BR" sz="2000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z="2000" spc="141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Proptose </a:t>
            </a:r>
            <a:r>
              <a:rPr lang="pt-BR" sz="1600" spc="50" dirty="0" smtClean="0">
                <a:solidFill>
                  <a:srgbClr val="231F20"/>
                </a:solidFill>
                <a:latin typeface="Trebuchet MS"/>
                <a:cs typeface="Trebuchet MS"/>
              </a:rPr>
              <a:t>-</a:t>
            </a:r>
            <a:r>
              <a:rPr lang="pt-BR" sz="1600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Projeção</a:t>
            </a:r>
            <a:r>
              <a:rPr lang="pt-BR" sz="1600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spc="50" dirty="0" smtClean="0">
                <a:solidFill>
                  <a:srgbClr val="231F20"/>
                </a:solidFill>
                <a:latin typeface="Trebuchet MS"/>
                <a:cs typeface="Trebuchet MS"/>
              </a:rPr>
              <a:t>do</a:t>
            </a:r>
            <a:r>
              <a:rPr lang="pt-BR" sz="1600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olho</a:t>
            </a:r>
            <a:r>
              <a:rPr lang="pt-BR" sz="1600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para</a:t>
            </a:r>
            <a:r>
              <a:rPr lang="pt-BR" sz="1600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frente</a:t>
            </a:r>
            <a:endParaRPr lang="pt-BR" sz="1600" dirty="0" smtClean="0">
              <a:latin typeface="Trebuchet MS"/>
              <a:cs typeface="Trebuchet MS"/>
            </a:endParaRPr>
          </a:p>
          <a:p>
            <a:pPr marL="11516">
              <a:spcBef>
                <a:spcPts val="127"/>
              </a:spcBef>
            </a:pPr>
            <a:r>
              <a:rPr lang="pt-BR" sz="2000" spc="9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z="2000" spc="141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z="1600" spc="9" dirty="0" smtClean="0">
                <a:solidFill>
                  <a:srgbClr val="231F20"/>
                </a:solidFill>
                <a:latin typeface="Trebuchet MS"/>
                <a:cs typeface="Trebuchet MS"/>
              </a:rPr>
              <a:t>Obstrução</a:t>
            </a:r>
            <a:r>
              <a:rPr lang="pt-BR" sz="1600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 nasal</a:t>
            </a:r>
            <a:endParaRPr lang="pt-BR" sz="1600" dirty="0" smtClean="0">
              <a:latin typeface="Trebuchet MS"/>
              <a:cs typeface="Trebuchet MS"/>
            </a:endParaRPr>
          </a:p>
          <a:p>
            <a:pPr marL="11516">
              <a:spcBef>
                <a:spcPts val="131"/>
              </a:spcBef>
            </a:pPr>
            <a:r>
              <a:rPr lang="pt-BR" sz="2000" spc="9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z="2000" spc="136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z="1600" spc="9" dirty="0" smtClean="0">
                <a:solidFill>
                  <a:srgbClr val="231F20"/>
                </a:solidFill>
                <a:latin typeface="Trebuchet MS"/>
                <a:cs typeface="Trebuchet MS"/>
              </a:rPr>
              <a:t>Obstrução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spc="50" dirty="0" smtClean="0">
                <a:solidFill>
                  <a:srgbClr val="231F20"/>
                </a:solidFill>
                <a:latin typeface="Trebuchet MS"/>
                <a:cs typeface="Trebuchet MS"/>
              </a:rPr>
              <a:t>do</a:t>
            </a:r>
            <a:r>
              <a:rPr lang="pt-BR" sz="1600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spc="9" dirty="0" smtClean="0">
                <a:solidFill>
                  <a:srgbClr val="231F20"/>
                </a:solidFill>
                <a:latin typeface="Trebuchet MS"/>
                <a:cs typeface="Trebuchet MS"/>
              </a:rPr>
              <a:t>conduto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auditivo</a:t>
            </a:r>
            <a:endParaRPr lang="pt-BR" sz="1600" dirty="0" smtClean="0">
              <a:latin typeface="Trebuchet MS"/>
              <a:cs typeface="Trebuchet MS"/>
            </a:endParaRPr>
          </a:p>
          <a:p>
            <a:pPr marL="11516">
              <a:spcBef>
                <a:spcPts val="131"/>
              </a:spcBef>
            </a:pPr>
            <a:r>
              <a:rPr lang="pt-BR" sz="2000" spc="9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z="2000" spc="141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z="1600" spc="9" dirty="0" smtClean="0">
                <a:solidFill>
                  <a:srgbClr val="231F20"/>
                </a:solidFill>
                <a:latin typeface="Trebuchet MS"/>
                <a:cs typeface="Trebuchet MS"/>
              </a:rPr>
              <a:t>Secreção</a:t>
            </a:r>
            <a:r>
              <a:rPr lang="pt-BR" sz="1600" spc="-27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spc="9" dirty="0" smtClean="0">
                <a:solidFill>
                  <a:srgbClr val="231F20"/>
                </a:solidFill>
                <a:latin typeface="Trebuchet MS"/>
                <a:cs typeface="Trebuchet MS"/>
              </a:rPr>
              <a:t>vaginal</a:t>
            </a:r>
            <a:r>
              <a:rPr lang="pt-BR" sz="1600" spc="-36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spc="54" dirty="0" smtClean="0">
                <a:solidFill>
                  <a:srgbClr val="231F20"/>
                </a:solidFill>
                <a:latin typeface="Trebuchet MS"/>
                <a:cs typeface="Trebuchet MS"/>
              </a:rPr>
              <a:t>com</a:t>
            </a:r>
            <a:r>
              <a:rPr lang="pt-BR" sz="1600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 sangramento</a:t>
            </a:r>
            <a:endParaRPr lang="pt-BR" sz="1600" dirty="0" smtClean="0">
              <a:latin typeface="Trebuchet MS"/>
              <a:cs typeface="Trebuchet MS"/>
            </a:endParaRPr>
          </a:p>
          <a:p>
            <a:pPr marL="239540" marR="1101540" indent="-228600">
              <a:lnSpc>
                <a:spcPct val="104200"/>
              </a:lnSpc>
              <a:spcBef>
                <a:spcPts val="73"/>
              </a:spcBef>
            </a:pPr>
            <a:r>
              <a:rPr lang="pt-BR" sz="2000" dirty="0" smtClean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lang="pt-BR" sz="2000" spc="141" dirty="0" smtClean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Retenção</a:t>
            </a:r>
            <a:r>
              <a:rPr lang="pt-BR" sz="1600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spc="-18" dirty="0" smtClean="0">
                <a:solidFill>
                  <a:srgbClr val="231F20"/>
                </a:solidFill>
                <a:latin typeface="Trebuchet MS"/>
                <a:cs typeface="Trebuchet MS"/>
              </a:rPr>
              <a:t>urinária</a:t>
            </a:r>
            <a:r>
              <a:rPr lang="pt-BR" sz="1600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(bexiga</a:t>
            </a:r>
            <a:r>
              <a:rPr lang="pt-BR" sz="1600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lang="pt-BR" sz="1600" spc="-5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spc="-23" dirty="0" smtClean="0">
                <a:solidFill>
                  <a:srgbClr val="231F20"/>
                </a:solidFill>
                <a:latin typeface="Trebuchet MS"/>
                <a:cs typeface="Trebuchet MS"/>
              </a:rPr>
              <a:t>próstata),</a:t>
            </a:r>
            <a:r>
              <a:rPr lang="pt-BR" sz="1600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 hematúria 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(sangue</a:t>
            </a:r>
            <a:r>
              <a:rPr lang="pt-BR" sz="1600" spc="82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dirty="0" smtClean="0">
                <a:solidFill>
                  <a:srgbClr val="231F20"/>
                </a:solidFill>
                <a:latin typeface="Trebuchet MS"/>
                <a:cs typeface="Trebuchet MS"/>
              </a:rPr>
              <a:t>na</a:t>
            </a:r>
            <a:r>
              <a:rPr lang="pt-BR" sz="1600" spc="82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1600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urina)</a:t>
            </a:r>
            <a:endParaRPr lang="pt-BR" sz="16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15221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1381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819274" y="352425"/>
            <a:ext cx="5505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latin typeface="Lora" panose="020B0604020202020204"/>
              </a:rPr>
              <a:t>RETINOBLASTOMA</a:t>
            </a:r>
            <a:endParaRPr lang="pt-BR" sz="3600" dirty="0">
              <a:latin typeface="Lora" panose="020B0604020202020204"/>
            </a:endParaRPr>
          </a:p>
        </p:txBody>
      </p:sp>
      <p:cxnSp>
        <p:nvCxnSpPr>
          <p:cNvPr id="5" name="Google Shape;414;p42"/>
          <p:cNvCxnSpPr/>
          <p:nvPr/>
        </p:nvCxnSpPr>
        <p:spPr>
          <a:xfrm>
            <a:off x="2400066" y="853454"/>
            <a:ext cx="4383940" cy="3796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83"/>
          <a:stretch/>
        </p:blipFill>
        <p:spPr>
          <a:xfrm>
            <a:off x="-1" y="1882154"/>
            <a:ext cx="9144000" cy="409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32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8961" y="955713"/>
            <a:ext cx="3500307" cy="247384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marR="4607" algn="just">
              <a:spcBef>
                <a:spcPts val="91"/>
              </a:spcBef>
            </a:pPr>
            <a:r>
              <a:rPr sz="2000" spc="68" dirty="0">
                <a:solidFill>
                  <a:srgbClr val="231F20"/>
                </a:solidFill>
                <a:latin typeface="Trebuchet MS"/>
                <a:cs typeface="Trebuchet MS"/>
              </a:rPr>
              <a:t>É</a:t>
            </a:r>
            <a:r>
              <a:rPr sz="20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54" dirty="0">
                <a:solidFill>
                  <a:srgbClr val="231F20"/>
                </a:solidFill>
                <a:latin typeface="Trebuchet MS"/>
                <a:cs typeface="Trebuchet MS"/>
              </a:rPr>
              <a:t>o </a:t>
            </a:r>
            <a:r>
              <a:rPr sz="2000" spc="9" dirty="0">
                <a:solidFill>
                  <a:srgbClr val="231F20"/>
                </a:solidFill>
                <a:latin typeface="Trebuchet MS"/>
                <a:cs typeface="Trebuchet MS"/>
              </a:rPr>
              <a:t>tumor</a:t>
            </a:r>
            <a:r>
              <a:rPr sz="2000" spc="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231F20"/>
                </a:solidFill>
                <a:latin typeface="Trebuchet MS"/>
                <a:cs typeface="Trebuchet MS"/>
              </a:rPr>
              <a:t>intraocular</a:t>
            </a:r>
            <a:r>
              <a:rPr sz="2000" spc="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9" dirty="0">
                <a:solidFill>
                  <a:srgbClr val="231F20"/>
                </a:solidFill>
                <a:latin typeface="Trebuchet MS"/>
                <a:cs typeface="Trebuchet MS"/>
              </a:rPr>
              <a:t>maligno</a:t>
            </a:r>
            <a:r>
              <a:rPr sz="2000" spc="5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9" dirty="0">
                <a:solidFill>
                  <a:srgbClr val="231F20"/>
                </a:solidFill>
                <a:latin typeface="Trebuchet MS"/>
                <a:cs typeface="Trebuchet MS"/>
              </a:rPr>
              <a:t>mais</a:t>
            </a:r>
            <a:r>
              <a:rPr sz="2000" spc="5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59" dirty="0">
                <a:solidFill>
                  <a:srgbClr val="231F20"/>
                </a:solidFill>
                <a:latin typeface="Trebuchet MS"/>
                <a:cs typeface="Trebuchet MS"/>
              </a:rPr>
              <a:t>comum </a:t>
            </a:r>
            <a:r>
              <a:rPr sz="2000" dirty="0">
                <a:solidFill>
                  <a:srgbClr val="231F20"/>
                </a:solidFill>
                <a:latin typeface="Trebuchet MS"/>
                <a:cs typeface="Trebuchet MS"/>
              </a:rPr>
              <a:t>na</a:t>
            </a:r>
            <a:r>
              <a:rPr sz="2000" spc="-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-18" dirty="0">
                <a:solidFill>
                  <a:srgbClr val="231F20"/>
                </a:solidFill>
                <a:latin typeface="Trebuchet MS"/>
                <a:cs typeface="Trebuchet MS"/>
              </a:rPr>
              <a:t>infância. </a:t>
            </a:r>
            <a:r>
              <a:rPr sz="2000" spc="86" dirty="0">
                <a:solidFill>
                  <a:srgbClr val="231F20"/>
                </a:solidFill>
                <a:latin typeface="Trebuchet MS"/>
                <a:cs typeface="Trebuchet MS"/>
              </a:rPr>
              <a:t>80%</a:t>
            </a:r>
            <a:r>
              <a:rPr sz="2000" spc="-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63" dirty="0">
                <a:solidFill>
                  <a:srgbClr val="231F20"/>
                </a:solidFill>
                <a:latin typeface="Trebuchet MS"/>
                <a:cs typeface="Trebuchet MS"/>
              </a:rPr>
              <a:t>dos</a:t>
            </a:r>
            <a:r>
              <a:rPr sz="2000" spc="-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2000" spc="54" dirty="0" smtClean="0">
                <a:solidFill>
                  <a:srgbClr val="231F20"/>
                </a:solidFill>
                <a:latin typeface="Trebuchet MS"/>
                <a:cs typeface="Trebuchet MS"/>
              </a:rPr>
              <a:t>casos</a:t>
            </a:r>
            <a:r>
              <a:rPr sz="2000" spc="-14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2000" spc="54" dirty="0" smtClean="0">
                <a:solidFill>
                  <a:srgbClr val="231F20"/>
                </a:solidFill>
                <a:latin typeface="Trebuchet MS"/>
                <a:cs typeface="Trebuchet MS"/>
              </a:rPr>
              <a:t>são</a:t>
            </a:r>
            <a:r>
              <a:rPr lang="pt-BR" sz="2000" spc="-14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diagnostic</a:t>
            </a:r>
            <a:r>
              <a:rPr lang="pt-BR" sz="2000" spc="-9" dirty="0" smtClean="0">
                <a:solidFill>
                  <a:srgbClr val="231F20"/>
                </a:solidFill>
                <a:latin typeface="Trebuchet MS"/>
                <a:cs typeface="Trebuchet MS"/>
              </a:rPr>
              <a:t>a</a:t>
            </a:r>
            <a:r>
              <a:rPr sz="2000" spc="73" dirty="0" smtClean="0">
                <a:solidFill>
                  <a:srgbClr val="231F20"/>
                </a:solidFill>
                <a:latin typeface="Trebuchet MS"/>
                <a:cs typeface="Trebuchet MS"/>
              </a:rPr>
              <a:t>d</a:t>
            </a:r>
            <a:r>
              <a:rPr lang="pt-BR" sz="2000" spc="73" dirty="0">
                <a:solidFill>
                  <a:srgbClr val="231F20"/>
                </a:solidFill>
                <a:latin typeface="Trebuchet MS"/>
                <a:cs typeface="Trebuchet MS"/>
              </a:rPr>
              <a:t>o</a:t>
            </a:r>
            <a:r>
              <a:rPr sz="2000" spc="73" dirty="0" smtClean="0">
                <a:solidFill>
                  <a:srgbClr val="231F20"/>
                </a:solidFill>
                <a:latin typeface="Trebuchet MS"/>
                <a:cs typeface="Trebuchet MS"/>
              </a:rPr>
              <a:t>s</a:t>
            </a:r>
            <a:r>
              <a:rPr sz="2000" spc="14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231F20"/>
                </a:solidFill>
                <a:latin typeface="Trebuchet MS"/>
                <a:cs typeface="Trebuchet MS"/>
              </a:rPr>
              <a:t>antes</a:t>
            </a:r>
            <a:r>
              <a:rPr sz="20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73" dirty="0">
                <a:solidFill>
                  <a:srgbClr val="231F20"/>
                </a:solidFill>
                <a:latin typeface="Trebuchet MS"/>
                <a:cs typeface="Trebuchet MS"/>
              </a:rPr>
              <a:t>dos</a:t>
            </a:r>
            <a:r>
              <a:rPr sz="20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231F20"/>
                </a:solidFill>
                <a:latin typeface="Trebuchet MS"/>
                <a:cs typeface="Trebuchet MS"/>
              </a:rPr>
              <a:t>4</a:t>
            </a:r>
            <a:r>
              <a:rPr sz="20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54" dirty="0">
                <a:solidFill>
                  <a:srgbClr val="231F20"/>
                </a:solidFill>
                <a:latin typeface="Trebuchet MS"/>
                <a:cs typeface="Trebuchet MS"/>
              </a:rPr>
              <a:t>anos</a:t>
            </a:r>
            <a:r>
              <a:rPr sz="20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54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20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231F20"/>
                </a:solidFill>
                <a:latin typeface="Trebuchet MS"/>
                <a:cs typeface="Trebuchet MS"/>
              </a:rPr>
              <a:t>idade.</a:t>
            </a:r>
            <a:r>
              <a:rPr sz="20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73" dirty="0">
                <a:solidFill>
                  <a:srgbClr val="231F20"/>
                </a:solidFill>
                <a:latin typeface="Trebuchet MS"/>
                <a:cs typeface="Trebuchet MS"/>
              </a:rPr>
              <a:t>Esse</a:t>
            </a:r>
            <a:r>
              <a:rPr sz="20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-9" dirty="0">
                <a:solidFill>
                  <a:srgbClr val="231F20"/>
                </a:solidFill>
                <a:latin typeface="Trebuchet MS"/>
                <a:cs typeface="Trebuchet MS"/>
              </a:rPr>
              <a:t>tumor </a:t>
            </a:r>
            <a:r>
              <a:rPr sz="2000" dirty="0">
                <a:solidFill>
                  <a:srgbClr val="231F20"/>
                </a:solidFill>
                <a:latin typeface="Trebuchet MS"/>
                <a:cs typeface="Trebuchet MS"/>
              </a:rPr>
              <a:t>acomete</a:t>
            </a:r>
            <a:r>
              <a:rPr sz="20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45" dirty="0">
                <a:solidFill>
                  <a:srgbClr val="231F20"/>
                </a:solidFill>
                <a:latin typeface="Trebuchet MS"/>
                <a:cs typeface="Trebuchet MS"/>
              </a:rPr>
              <a:t>as</a:t>
            </a:r>
            <a:r>
              <a:rPr sz="20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231F20"/>
                </a:solidFill>
                <a:latin typeface="Trebuchet MS"/>
                <a:cs typeface="Trebuchet MS"/>
              </a:rPr>
              <a:t>células</a:t>
            </a:r>
            <a:r>
              <a:rPr sz="20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50" dirty="0">
                <a:solidFill>
                  <a:srgbClr val="231F20"/>
                </a:solidFill>
                <a:latin typeface="Trebuchet MS"/>
                <a:cs typeface="Trebuchet MS"/>
              </a:rPr>
              <a:t>do</a:t>
            </a:r>
            <a:r>
              <a:rPr sz="2000" spc="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231F20"/>
                </a:solidFill>
                <a:latin typeface="Trebuchet MS"/>
                <a:cs typeface="Trebuchet MS"/>
              </a:rPr>
              <a:t>fundo</a:t>
            </a:r>
            <a:r>
              <a:rPr sz="20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50" dirty="0">
                <a:solidFill>
                  <a:srgbClr val="231F20"/>
                </a:solidFill>
                <a:latin typeface="Trebuchet MS"/>
                <a:cs typeface="Trebuchet MS"/>
              </a:rPr>
              <a:t>do</a:t>
            </a:r>
            <a:r>
              <a:rPr sz="20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231F20"/>
                </a:solidFill>
                <a:latin typeface="Trebuchet MS"/>
                <a:cs typeface="Trebuchet MS"/>
              </a:rPr>
              <a:t>olho</a:t>
            </a:r>
            <a:r>
              <a:rPr sz="20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-27" dirty="0">
                <a:solidFill>
                  <a:srgbClr val="231F20"/>
                </a:solidFill>
                <a:latin typeface="Trebuchet MS"/>
                <a:cs typeface="Trebuchet MS"/>
              </a:rPr>
              <a:t>(retina) </a:t>
            </a:r>
            <a:r>
              <a:rPr sz="2000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20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231F20"/>
                </a:solidFill>
                <a:latin typeface="Trebuchet MS"/>
                <a:cs typeface="Trebuchet MS"/>
              </a:rPr>
              <a:t>pode</a:t>
            </a:r>
            <a:r>
              <a:rPr sz="20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231F20"/>
                </a:solidFill>
                <a:latin typeface="Trebuchet MS"/>
                <a:cs typeface="Trebuchet MS"/>
              </a:rPr>
              <a:t>ser</a:t>
            </a:r>
            <a:r>
              <a:rPr sz="2000" spc="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-18" dirty="0">
                <a:solidFill>
                  <a:srgbClr val="231F20"/>
                </a:solidFill>
                <a:latin typeface="Trebuchet MS"/>
                <a:cs typeface="Trebuchet MS"/>
              </a:rPr>
              <a:t>unilateral</a:t>
            </a:r>
            <a:r>
              <a:rPr sz="2000" spc="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231F20"/>
                </a:solidFill>
                <a:latin typeface="Trebuchet MS"/>
                <a:cs typeface="Trebuchet MS"/>
              </a:rPr>
              <a:t>ou</a:t>
            </a:r>
            <a:r>
              <a:rPr sz="20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spc="-9" dirty="0">
                <a:solidFill>
                  <a:srgbClr val="231F20"/>
                </a:solidFill>
                <a:latin typeface="Trebuchet MS"/>
                <a:cs typeface="Trebuchet MS"/>
              </a:rPr>
              <a:t>bilateral.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8678" y="4334864"/>
            <a:ext cx="1923040" cy="163878"/>
          </a:xfrm>
          <a:prstGeom prst="rect">
            <a:avLst/>
          </a:prstGeom>
          <a:ln w="12700"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horz" wrap="square" lIns="0" tIns="11516" rIns="0" bIns="0" rtlCol="0">
            <a:spAutoFit/>
          </a:bodyPr>
          <a:lstStyle/>
          <a:p>
            <a:pPr marL="11516" algn="ctr">
              <a:spcBef>
                <a:spcPts val="91"/>
              </a:spcBef>
            </a:pPr>
            <a:r>
              <a:rPr sz="1000" b="1" spc="18" dirty="0">
                <a:solidFill>
                  <a:srgbClr val="E32B26"/>
                </a:solidFill>
                <a:latin typeface="Trebuchet MS"/>
                <a:cs typeface="Trebuchet MS"/>
              </a:rPr>
              <a:t>SINAIS</a:t>
            </a:r>
            <a:r>
              <a:rPr sz="1000" b="1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sz="1000" b="1" spc="18" dirty="0">
                <a:solidFill>
                  <a:srgbClr val="E32B26"/>
                </a:solidFill>
                <a:latin typeface="Trebuchet MS"/>
                <a:cs typeface="Trebuchet MS"/>
              </a:rPr>
              <a:t>E</a:t>
            </a:r>
            <a:r>
              <a:rPr sz="1000" b="1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sz="1000" b="1" spc="45" dirty="0">
                <a:solidFill>
                  <a:srgbClr val="E32B26"/>
                </a:solidFill>
                <a:latin typeface="Trebuchet MS"/>
                <a:cs typeface="Trebuchet MS"/>
              </a:rPr>
              <a:t>SINTOMAS</a:t>
            </a:r>
            <a:r>
              <a:rPr sz="1000" b="1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sz="1000" b="1" spc="18" dirty="0">
                <a:solidFill>
                  <a:srgbClr val="E32B26"/>
                </a:solidFill>
                <a:latin typeface="Trebuchet MS"/>
                <a:cs typeface="Trebuchet MS"/>
              </a:rPr>
              <a:t>DE</a:t>
            </a:r>
            <a:r>
              <a:rPr sz="1000" b="1" spc="-27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sz="1000" b="1" spc="-9" dirty="0">
                <a:solidFill>
                  <a:srgbClr val="E32B26"/>
                </a:solidFill>
                <a:latin typeface="Trebuchet MS"/>
                <a:cs typeface="Trebuchet MS"/>
              </a:rPr>
              <a:t>ALERTA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8961" y="4496745"/>
            <a:ext cx="3321407" cy="1754022"/>
          </a:xfrm>
          <a:prstGeom prst="rect">
            <a:avLst/>
          </a:prstGeom>
          <a:ln w="28575"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horz" wrap="square" lIns="0" tIns="27639" rIns="0" bIns="0" rtlCol="0">
            <a:spAutoFit/>
          </a:bodyPr>
          <a:lstStyle/>
          <a:p>
            <a:pPr marL="11516">
              <a:spcBef>
                <a:spcPts val="218"/>
              </a:spcBef>
            </a:pPr>
            <a:r>
              <a:rPr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pc="177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Leucocoria</a:t>
            </a:r>
            <a:r>
              <a:rPr sz="14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23" dirty="0">
                <a:solidFill>
                  <a:srgbClr val="231F20"/>
                </a:solidFill>
                <a:latin typeface="Trebuchet MS"/>
                <a:cs typeface="Trebuchet MS"/>
              </a:rPr>
              <a:t>(reflexo</a:t>
            </a:r>
            <a:r>
              <a:rPr sz="14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4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olho</a:t>
            </a:r>
            <a:r>
              <a:rPr sz="14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4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18" dirty="0">
                <a:solidFill>
                  <a:srgbClr val="231F20"/>
                </a:solidFill>
                <a:latin typeface="Trebuchet MS"/>
                <a:cs typeface="Trebuchet MS"/>
              </a:rPr>
              <a:t>gato)</a:t>
            </a:r>
            <a:endParaRPr sz="1400" dirty="0">
              <a:latin typeface="Trebuchet MS"/>
              <a:cs typeface="Trebuchet MS"/>
            </a:endParaRPr>
          </a:p>
          <a:p>
            <a:pPr marL="11516">
              <a:spcBef>
                <a:spcPts val="131"/>
              </a:spcBef>
            </a:pPr>
            <a:r>
              <a:rPr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pc="168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Aparecimento</a:t>
            </a:r>
            <a:r>
              <a:rPr sz="14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4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9" dirty="0">
                <a:solidFill>
                  <a:srgbClr val="231F20"/>
                </a:solidFill>
                <a:latin typeface="Trebuchet MS"/>
                <a:cs typeface="Trebuchet MS"/>
              </a:rPr>
              <a:t>estrabismo</a:t>
            </a:r>
            <a:endParaRPr sz="1400" dirty="0">
              <a:latin typeface="Trebuchet MS"/>
              <a:cs typeface="Trebuchet MS"/>
            </a:endParaRPr>
          </a:p>
          <a:p>
            <a:pPr marL="11516">
              <a:spcBef>
                <a:spcPts val="131"/>
              </a:spcBef>
            </a:pPr>
            <a:r>
              <a:rPr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pc="122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sz="1400" spc="-18" dirty="0">
                <a:solidFill>
                  <a:srgbClr val="231F20"/>
                </a:solidFill>
                <a:latin typeface="Trebuchet MS"/>
                <a:cs typeface="Trebuchet MS"/>
              </a:rPr>
              <a:t>Irritação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ocular</a:t>
            </a:r>
            <a:r>
              <a:rPr sz="1400" spc="-4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9" dirty="0">
                <a:solidFill>
                  <a:srgbClr val="231F20"/>
                </a:solidFill>
                <a:latin typeface="Trebuchet MS"/>
                <a:cs typeface="Trebuchet MS"/>
              </a:rPr>
              <a:t>persistente</a:t>
            </a:r>
            <a:endParaRPr sz="1400" dirty="0">
              <a:latin typeface="Trebuchet MS"/>
              <a:cs typeface="Trebuchet MS"/>
            </a:endParaRPr>
          </a:p>
          <a:p>
            <a:pPr marL="11516">
              <a:spcBef>
                <a:spcPts val="127"/>
              </a:spcBef>
            </a:pPr>
            <a:r>
              <a:rPr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pc="154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Alterações</a:t>
            </a:r>
            <a:r>
              <a:rPr sz="1400" spc="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da</a:t>
            </a:r>
            <a:r>
              <a:rPr sz="1400" spc="-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9" dirty="0">
                <a:solidFill>
                  <a:srgbClr val="231F20"/>
                </a:solidFill>
                <a:latin typeface="Trebuchet MS"/>
                <a:cs typeface="Trebuchet MS"/>
              </a:rPr>
              <a:t>visão</a:t>
            </a:r>
            <a:endParaRPr sz="1400" dirty="0">
              <a:latin typeface="Trebuchet MS"/>
              <a:cs typeface="Trebuchet MS"/>
            </a:endParaRPr>
          </a:p>
          <a:p>
            <a:pPr marL="11516">
              <a:spcBef>
                <a:spcPts val="131"/>
              </a:spcBef>
            </a:pPr>
            <a:r>
              <a:rPr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pc="172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Proptose</a:t>
            </a:r>
            <a:r>
              <a:rPr sz="14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ou</a:t>
            </a:r>
            <a:r>
              <a:rPr sz="14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protrusão</a:t>
            </a:r>
            <a:r>
              <a:rPr sz="14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9" dirty="0">
                <a:solidFill>
                  <a:srgbClr val="231F20"/>
                </a:solidFill>
                <a:latin typeface="Trebuchet MS"/>
                <a:cs typeface="Trebuchet MS"/>
              </a:rPr>
              <a:t>ocular</a:t>
            </a:r>
            <a:endParaRPr sz="1400" dirty="0">
              <a:latin typeface="Trebuchet MS"/>
              <a:cs typeface="Trebuchet MS"/>
            </a:endParaRPr>
          </a:p>
          <a:p>
            <a:pPr marL="11516">
              <a:spcBef>
                <a:spcPts val="131"/>
              </a:spcBef>
            </a:pPr>
            <a:r>
              <a:rPr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pc="100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Cefaleia</a:t>
            </a:r>
            <a:r>
              <a:rPr sz="1400" spc="-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400" spc="-5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-9" dirty="0">
                <a:solidFill>
                  <a:srgbClr val="231F20"/>
                </a:solidFill>
                <a:latin typeface="Trebuchet MS"/>
                <a:cs typeface="Trebuchet MS"/>
              </a:rPr>
              <a:t>vômitos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98898" y="3696111"/>
            <a:ext cx="1954202" cy="2225003"/>
          </a:xfrm>
          <a:prstGeom prst="rect">
            <a:avLst/>
          </a:prstGeom>
          <a:solidFill>
            <a:srgbClr val="E32B26"/>
          </a:solidFill>
        </p:spPr>
        <p:txBody>
          <a:bodyPr vert="horz" wrap="square" lIns="0" tIns="123225" rIns="0" bIns="0" rtlCol="0">
            <a:spAutoFit/>
          </a:bodyPr>
          <a:lstStyle/>
          <a:p>
            <a:pPr marL="131862" marR="124953" algn="ctr">
              <a:spcBef>
                <a:spcPts val="970"/>
              </a:spcBef>
            </a:pP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Toda</a:t>
            </a:r>
            <a:r>
              <a:rPr sz="1050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criança</a:t>
            </a:r>
            <a:r>
              <a:rPr sz="1050" spc="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que</a:t>
            </a:r>
            <a:r>
              <a:rPr sz="1050" spc="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45" dirty="0">
                <a:solidFill>
                  <a:srgbClr val="FFFFFF"/>
                </a:solidFill>
                <a:latin typeface="Trebuchet MS"/>
                <a:cs typeface="Trebuchet MS"/>
              </a:rPr>
              <a:t>é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irmã</a:t>
            </a:r>
            <a:r>
              <a:rPr sz="1050" spc="-32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Trebuchet MS"/>
                <a:cs typeface="Trebuchet MS"/>
              </a:rPr>
              <a:t>ou</a:t>
            </a:r>
            <a:r>
              <a:rPr sz="1050" spc="-2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23" dirty="0">
                <a:solidFill>
                  <a:srgbClr val="FFFFFF"/>
                </a:solidFill>
                <a:latin typeface="Trebuchet MS"/>
                <a:cs typeface="Trebuchet MS"/>
              </a:rPr>
              <a:t>filha</a:t>
            </a:r>
            <a:r>
              <a:rPr sz="1050" spc="-32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1050" spc="-2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27" dirty="0">
                <a:solidFill>
                  <a:srgbClr val="FFFFFF"/>
                </a:solidFill>
                <a:latin typeface="Trebuchet MS"/>
                <a:cs typeface="Trebuchet MS"/>
              </a:rPr>
              <a:t>uma </a:t>
            </a:r>
            <a:r>
              <a:rPr sz="1050" spc="50" dirty="0">
                <a:solidFill>
                  <a:srgbClr val="FFFFFF"/>
                </a:solidFill>
                <a:latin typeface="Trebuchet MS"/>
                <a:cs typeface="Trebuchet MS"/>
              </a:rPr>
              <a:t>pessoa</a:t>
            </a:r>
            <a:r>
              <a:rPr sz="1050" spc="32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que</a:t>
            </a:r>
            <a:r>
              <a:rPr sz="1050" spc="36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18" dirty="0">
                <a:solidFill>
                  <a:srgbClr val="FFFFFF"/>
                </a:solidFill>
                <a:latin typeface="Trebuchet MS"/>
                <a:cs typeface="Trebuchet MS"/>
              </a:rPr>
              <a:t>teve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retinoblastoma,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principalmente</a:t>
            </a:r>
            <a:r>
              <a:rPr sz="1050" spc="14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27" dirty="0">
                <a:solidFill>
                  <a:srgbClr val="FFFFFF"/>
                </a:solidFill>
                <a:latin typeface="Trebuchet MS"/>
                <a:cs typeface="Trebuchet MS"/>
              </a:rPr>
              <a:t>nos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dois</a:t>
            </a:r>
            <a:r>
              <a:rPr sz="1050" spc="5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olhos,</a:t>
            </a:r>
            <a:r>
              <a:rPr sz="1050" spc="5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deverá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fazer</a:t>
            </a:r>
            <a:r>
              <a:rPr sz="1050" spc="-5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fundoscopia</a:t>
            </a:r>
            <a:r>
              <a:rPr sz="1050" spc="453" dirty="0">
                <a:solidFill>
                  <a:srgbClr val="FFFFFF"/>
                </a:solidFill>
                <a:latin typeface="Trebuchet MS"/>
                <a:cs typeface="Trebuchet MS"/>
              </a:rPr>
              <a:t> 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no</a:t>
            </a:r>
            <a:r>
              <a:rPr sz="105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primeiro</a:t>
            </a:r>
            <a:r>
              <a:rPr sz="1050" spc="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63" dirty="0">
                <a:solidFill>
                  <a:srgbClr val="FFFFFF"/>
                </a:solidFill>
                <a:latin typeface="Trebuchet MS"/>
                <a:cs typeface="Trebuchet MS"/>
              </a:rPr>
              <a:t>mês</a:t>
            </a:r>
            <a:r>
              <a:rPr sz="1050" spc="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23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vida</a:t>
            </a:r>
            <a:r>
              <a:rPr sz="1050" spc="-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59" dirty="0">
                <a:solidFill>
                  <a:srgbClr val="FFFFFF"/>
                </a:solidFill>
                <a:latin typeface="Trebuchet MS"/>
                <a:cs typeface="Trebuchet MS"/>
              </a:rPr>
              <a:t>com</a:t>
            </a:r>
            <a:r>
              <a:rPr sz="1050" spc="-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oftalmo-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logista e ser </a:t>
            </a:r>
            <a:r>
              <a:rPr sz="1050" spc="41" dirty="0">
                <a:solidFill>
                  <a:srgbClr val="FFFFFF"/>
                </a:solidFill>
                <a:latin typeface="Trebuchet MS"/>
                <a:cs typeface="Trebuchet MS"/>
              </a:rPr>
              <a:t>acom-</a:t>
            </a:r>
            <a:r>
              <a:rPr sz="1050" spc="9" dirty="0">
                <a:solidFill>
                  <a:srgbClr val="FFFFFF"/>
                </a:solidFill>
                <a:latin typeface="Trebuchet MS"/>
                <a:cs typeface="Trebuchet MS"/>
              </a:rPr>
              <a:t>panhada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regular-mente.</a:t>
            </a:r>
            <a:r>
              <a:rPr sz="1050" spc="-36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Avaliações oftalmológicas </a:t>
            </a:r>
            <a:r>
              <a:rPr sz="1050" spc="41" dirty="0">
                <a:solidFill>
                  <a:srgbClr val="FFFFFF"/>
                </a:solidFill>
                <a:latin typeface="Trebuchet MS"/>
                <a:cs typeface="Trebuchet MS"/>
              </a:rPr>
              <a:t>sucessivas</a:t>
            </a:r>
            <a:r>
              <a:rPr sz="1050" spc="2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18" dirty="0">
                <a:solidFill>
                  <a:srgbClr val="FFFFFF"/>
                </a:solidFill>
                <a:latin typeface="Trebuchet MS"/>
                <a:cs typeface="Trebuchet MS"/>
              </a:rPr>
              <a:t>tam-</a:t>
            </a:r>
            <a:r>
              <a:rPr sz="1050" spc="54" dirty="0">
                <a:solidFill>
                  <a:srgbClr val="FFFFFF"/>
                </a:solidFill>
                <a:latin typeface="Trebuchet MS"/>
                <a:cs typeface="Trebuchet MS"/>
              </a:rPr>
              <a:t>bém</a:t>
            </a:r>
            <a:r>
              <a:rPr sz="1050" spc="-36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50" dirty="0">
                <a:solidFill>
                  <a:srgbClr val="FFFFFF"/>
                </a:solidFill>
                <a:latin typeface="Trebuchet MS"/>
                <a:cs typeface="Trebuchet MS"/>
              </a:rPr>
              <a:t>são</a:t>
            </a:r>
            <a:r>
              <a:rPr sz="1050" spc="-36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indicadas </a:t>
            </a:r>
            <a:r>
              <a:rPr sz="1050" spc="59" dirty="0">
                <a:solidFill>
                  <a:srgbClr val="FFFFFF"/>
                </a:solidFill>
                <a:latin typeface="Trebuchet MS"/>
                <a:cs typeface="Trebuchet MS"/>
              </a:rPr>
              <a:t>em</a:t>
            </a:r>
            <a:r>
              <a:rPr sz="1050" spc="4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crianças</a:t>
            </a:r>
            <a:r>
              <a:rPr sz="1050" spc="4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32" dirty="0">
                <a:solidFill>
                  <a:srgbClr val="FFFFFF"/>
                </a:solidFill>
                <a:latin typeface="Trebuchet MS"/>
                <a:cs typeface="Trebuchet MS"/>
              </a:rPr>
              <a:t>com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histórico</a:t>
            </a:r>
            <a:r>
              <a:rPr sz="1050" spc="2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familiar negativo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98898" y="2048820"/>
            <a:ext cx="1954202" cy="1417090"/>
          </a:xfrm>
          <a:prstGeom prst="rect">
            <a:avLst/>
          </a:prstGeom>
          <a:solidFill>
            <a:srgbClr val="E32B26"/>
          </a:solidFill>
        </p:spPr>
        <p:txBody>
          <a:bodyPr vert="horz" wrap="square" lIns="0" tIns="123225" rIns="0" bIns="0" rtlCol="0">
            <a:spAutoFit/>
          </a:bodyPr>
          <a:lstStyle/>
          <a:p>
            <a:pPr marL="219962" marR="198657" indent="-14971" algn="just">
              <a:spcBef>
                <a:spcPts val="970"/>
              </a:spcBef>
            </a:pP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Toda</a:t>
            </a:r>
            <a:r>
              <a:rPr sz="1050" spc="2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criança</a:t>
            </a:r>
            <a:r>
              <a:rPr sz="1050" spc="2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32" dirty="0">
                <a:solidFill>
                  <a:srgbClr val="FFFFFF"/>
                </a:solidFill>
                <a:latin typeface="Trebuchet MS"/>
                <a:cs typeface="Trebuchet MS"/>
              </a:rPr>
              <a:t>com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aumento</a:t>
            </a:r>
            <a:r>
              <a:rPr sz="1050" spc="5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54" dirty="0">
                <a:solidFill>
                  <a:srgbClr val="FFFFFF"/>
                </a:solidFill>
                <a:latin typeface="Trebuchet MS"/>
                <a:cs typeface="Trebuchet MS"/>
              </a:rPr>
              <a:t>do</a:t>
            </a:r>
            <a:r>
              <a:rPr sz="1050" spc="6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18" dirty="0">
                <a:solidFill>
                  <a:srgbClr val="FFFFFF"/>
                </a:solidFill>
                <a:latin typeface="Trebuchet MS"/>
                <a:cs typeface="Trebuchet MS"/>
              </a:rPr>
              <a:t>olho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050" spc="-32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Trebuchet MS"/>
                <a:cs typeface="Trebuchet MS"/>
              </a:rPr>
              <a:t>ou</a:t>
            </a:r>
            <a:r>
              <a:rPr sz="1050" spc="-32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59" dirty="0">
                <a:solidFill>
                  <a:srgbClr val="FFFFFF"/>
                </a:solidFill>
                <a:latin typeface="Trebuchet MS"/>
                <a:cs typeface="Trebuchet MS"/>
              </a:rPr>
              <a:t>com</a:t>
            </a:r>
            <a:r>
              <a:rPr sz="1050" spc="-32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reflexo </a:t>
            </a:r>
            <a:r>
              <a:rPr sz="1050" spc="54" dirty="0">
                <a:solidFill>
                  <a:srgbClr val="FFFFFF"/>
                </a:solidFill>
                <a:latin typeface="Trebuchet MS"/>
                <a:cs typeface="Trebuchet MS"/>
              </a:rPr>
              <a:t>do</a:t>
            </a:r>
            <a:r>
              <a:rPr sz="105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olho</a:t>
            </a:r>
            <a:r>
              <a:rPr sz="105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105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18" dirty="0">
                <a:solidFill>
                  <a:srgbClr val="FFFFFF"/>
                </a:solidFill>
                <a:latin typeface="Trebuchet MS"/>
                <a:cs typeface="Trebuchet MS"/>
              </a:rPr>
              <a:t>gato</a:t>
            </a:r>
            <a:endParaRPr sz="1050">
              <a:latin typeface="Trebuchet MS"/>
              <a:cs typeface="Trebuchet MS"/>
            </a:endParaRPr>
          </a:p>
          <a:p>
            <a:pPr marL="161229" marR="154319" algn="ctr"/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deverá ser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encami-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nhada.</a:t>
            </a:r>
            <a:r>
              <a:rPr sz="1050" spc="36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Fotos</a:t>
            </a:r>
            <a:r>
              <a:rPr sz="1050" spc="4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32" dirty="0">
                <a:solidFill>
                  <a:srgbClr val="FFFFFF"/>
                </a:solidFill>
                <a:latin typeface="Trebuchet MS"/>
                <a:cs typeface="Trebuchet MS"/>
              </a:rPr>
              <a:t>com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flash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54" dirty="0">
                <a:solidFill>
                  <a:srgbClr val="FFFFFF"/>
                </a:solidFill>
                <a:latin typeface="Trebuchet MS"/>
                <a:cs typeface="Trebuchet MS"/>
              </a:rPr>
              <a:t>podem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 auxi-</a:t>
            </a:r>
            <a:r>
              <a:rPr sz="1050" spc="-23" dirty="0">
                <a:solidFill>
                  <a:srgbClr val="FFFFFF"/>
                </a:solidFill>
                <a:latin typeface="Trebuchet MS"/>
                <a:cs typeface="Trebuchet MS"/>
              </a:rPr>
              <a:t>liar</a:t>
            </a:r>
            <a:r>
              <a:rPr sz="105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bastante</a:t>
            </a:r>
            <a:r>
              <a:rPr sz="1050" spc="36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neste reconhecimento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98898" y="816130"/>
            <a:ext cx="1954202" cy="1093925"/>
          </a:xfrm>
          <a:prstGeom prst="rect">
            <a:avLst/>
          </a:prstGeom>
          <a:solidFill>
            <a:srgbClr val="E32B26"/>
          </a:solidFill>
        </p:spPr>
        <p:txBody>
          <a:bodyPr vert="horz" wrap="square" lIns="0" tIns="123225" rIns="0" bIns="0" rtlCol="0">
            <a:spAutoFit/>
          </a:bodyPr>
          <a:lstStyle/>
          <a:p>
            <a:pPr algn="ctr">
              <a:spcBef>
                <a:spcPts val="970"/>
              </a:spcBef>
            </a:pP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ATENÇÃO!!!</a:t>
            </a:r>
            <a:endParaRPr sz="1050">
              <a:latin typeface="Trebuchet MS"/>
              <a:cs typeface="Trebuchet MS"/>
            </a:endParaRPr>
          </a:p>
          <a:p>
            <a:pPr marL="261421" marR="254512" algn="ctr"/>
            <a:r>
              <a:rPr sz="1050" spc="63" dirty="0">
                <a:solidFill>
                  <a:srgbClr val="FFFFFF"/>
                </a:solidFill>
                <a:latin typeface="Trebuchet MS"/>
                <a:cs typeface="Trebuchet MS"/>
              </a:rPr>
              <a:t>Na</a:t>
            </a:r>
            <a:r>
              <a:rPr sz="1050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hipótese</a:t>
            </a:r>
            <a:r>
              <a:rPr sz="1050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23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retinoblastoma,</a:t>
            </a:r>
            <a:endParaRPr sz="1050">
              <a:latin typeface="Trebuchet MS"/>
              <a:cs typeface="Trebuchet MS"/>
            </a:endParaRPr>
          </a:p>
          <a:p>
            <a:pPr marL="154895" marR="147985" algn="ctr"/>
            <a:r>
              <a:rPr sz="1050" spc="5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05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exame </a:t>
            </a:r>
            <a:r>
              <a:rPr sz="1050" spc="45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105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32" dirty="0">
                <a:solidFill>
                  <a:srgbClr val="FFFFFF"/>
                </a:solidFill>
                <a:latin typeface="Trebuchet MS"/>
                <a:cs typeface="Trebuchet MS"/>
              </a:rPr>
              <a:t>esco-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lha</a:t>
            </a:r>
            <a:r>
              <a:rPr sz="1050" spc="-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é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 fundoscopia </a:t>
            </a:r>
            <a:r>
              <a:rPr sz="1050" spc="59" dirty="0">
                <a:solidFill>
                  <a:srgbClr val="FFFFFF"/>
                </a:solidFill>
                <a:latin typeface="Trebuchet MS"/>
                <a:cs typeface="Trebuchet MS"/>
              </a:rPr>
              <a:t>com</a:t>
            </a:r>
            <a:r>
              <a:rPr sz="105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oftalmologista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853535" y="505094"/>
            <a:ext cx="865455" cy="0"/>
          </a:xfrm>
          <a:custGeom>
            <a:avLst/>
            <a:gdLst/>
            <a:ahLst/>
            <a:cxnLst/>
            <a:rect l="l" t="t" r="r" b="b"/>
            <a:pathLst>
              <a:path w="954405">
                <a:moveTo>
                  <a:pt x="0" y="0"/>
                </a:moveTo>
                <a:lnTo>
                  <a:pt x="954011" y="0"/>
                </a:lnTo>
              </a:path>
            </a:pathLst>
          </a:custGeom>
          <a:ln w="5080">
            <a:solidFill>
              <a:srgbClr val="FFC628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 txBox="1"/>
          <p:nvPr/>
        </p:nvSpPr>
        <p:spPr>
          <a:xfrm>
            <a:off x="98068" y="250936"/>
            <a:ext cx="2563446" cy="631427"/>
          </a:xfrm>
          <a:prstGeom prst="rect">
            <a:avLst/>
          </a:prstGeom>
        </p:spPr>
        <p:txBody>
          <a:bodyPr vert="horz" wrap="square" lIns="0" tIns="38580" rIns="0" bIns="0" rtlCol="0">
            <a:spAutoFit/>
          </a:bodyPr>
          <a:lstStyle/>
          <a:p>
            <a:pPr marL="11516">
              <a:spcBef>
                <a:spcPts val="304"/>
              </a:spcBef>
            </a:pPr>
            <a:r>
              <a:rPr sz="1600" spc="45" dirty="0">
                <a:solidFill>
                  <a:srgbClr val="231F20"/>
                </a:solidFill>
                <a:latin typeface="Trebuchet MS"/>
                <a:cs typeface="Trebuchet MS"/>
              </a:rPr>
              <a:t>SINAIS</a:t>
            </a:r>
            <a:r>
              <a:rPr sz="1600" spc="-3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50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600" spc="-3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50" dirty="0">
                <a:solidFill>
                  <a:srgbClr val="231F20"/>
                </a:solidFill>
                <a:latin typeface="Trebuchet MS"/>
                <a:cs typeface="Trebuchet MS"/>
              </a:rPr>
              <a:t>SINTOMAS</a:t>
            </a:r>
            <a:endParaRPr sz="1600" dirty="0">
              <a:latin typeface="Trebuchet MS"/>
              <a:cs typeface="Trebuchet MS"/>
            </a:endParaRPr>
          </a:p>
          <a:p>
            <a:pPr marL="11516">
              <a:spcBef>
                <a:spcPts val="290"/>
              </a:spcBef>
            </a:pPr>
            <a:r>
              <a:rPr sz="2000" b="1" spc="32" dirty="0">
                <a:solidFill>
                  <a:srgbClr val="231F20"/>
                </a:solidFill>
                <a:latin typeface="Trebuchet MS"/>
                <a:cs typeface="Trebuchet MS"/>
              </a:rPr>
              <a:t>RETINOBLASTOMA</a:t>
            </a:r>
            <a:endParaRPr sz="20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77394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7773414"/>
              </p:ext>
            </p:extLst>
          </p:nvPr>
        </p:nvGraphicFramePr>
        <p:xfrm>
          <a:off x="4571999" y="2362199"/>
          <a:ext cx="4423833" cy="331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4" name="Slide" r:id="rId3" imgW="4572000" imgH="3429000" progId="PowerPoint.Slide.8">
                  <p:embed/>
                </p:oleObj>
              </mc:Choice>
              <mc:Fallback>
                <p:oleObj name="Slide" r:id="rId3" imgW="4572000" imgH="3429000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1999" y="2362199"/>
                        <a:ext cx="4423833" cy="331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2605777"/>
              </p:ext>
            </p:extLst>
          </p:nvPr>
        </p:nvGraphicFramePr>
        <p:xfrm>
          <a:off x="71968" y="3404354"/>
          <a:ext cx="4301912" cy="331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5" name="Slide" r:id="rId5" imgW="4572000" imgH="3429000" progId="PowerPoint.Slide.8">
                  <p:embed/>
                </p:oleObj>
              </mc:Choice>
              <mc:Fallback>
                <p:oleObj name="Slide" r:id="rId5" imgW="4572000" imgH="3429000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68" y="3404354"/>
                        <a:ext cx="4301912" cy="331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tângulo 6"/>
          <p:cNvSpPr/>
          <p:nvPr/>
        </p:nvSpPr>
        <p:spPr>
          <a:xfrm>
            <a:off x="3051778" y="100189"/>
            <a:ext cx="33906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dirty="0" smtClean="0">
                <a:latin typeface="Lora" panose="020B0604020202020204" charset="0"/>
              </a:rPr>
              <a:t>Retinoblastoma</a:t>
            </a:r>
            <a:endParaRPr lang="pt-BR" sz="2800" dirty="0">
              <a:latin typeface="Lora" panose="020B060402020202020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71968" y="1275218"/>
            <a:ext cx="3566582" cy="1600438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1400" b="1" dirty="0">
                <a:latin typeface="Lora" panose="020B0604020202020204" charset="0"/>
              </a:rPr>
              <a:t>Leucocoria ("Reflexo do olho de gato")</a:t>
            </a:r>
            <a:r>
              <a:rPr lang="pt-BR" sz="1400" dirty="0" smtClean="0">
                <a:latin typeface="Lora" panose="020B0604020202020204" charset="0"/>
              </a:rPr>
              <a:t>: É o sinal mais frequente. Manifesta-se como um reflexo esbranquiçado na pupila quando o olho é exposto a uma luz forte ou ao flash de fotografias, substituindo o reflexo vermelho que seria considerado normal.</a:t>
            </a:r>
            <a:endParaRPr lang="pt-BR" sz="1100" dirty="0">
              <a:latin typeface="Lora" panose="020B0604020202020204" charset="0"/>
            </a:endParaRPr>
          </a:p>
        </p:txBody>
      </p:sp>
      <p:cxnSp>
        <p:nvCxnSpPr>
          <p:cNvPr id="9" name="Google Shape;414;p42"/>
          <p:cNvCxnSpPr/>
          <p:nvPr/>
        </p:nvCxnSpPr>
        <p:spPr>
          <a:xfrm>
            <a:off x="3148192" y="614363"/>
            <a:ext cx="3130190" cy="3353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04003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6063317"/>
              </p:ext>
            </p:extLst>
          </p:nvPr>
        </p:nvGraphicFramePr>
        <p:xfrm>
          <a:off x="127635" y="3217545"/>
          <a:ext cx="4373880" cy="3280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4" name="Slide" r:id="rId3" imgW="4572000" imgH="3429000" progId="PowerPoint.Slide.8">
                  <p:embed/>
                </p:oleObj>
              </mc:Choice>
              <mc:Fallback>
                <p:oleObj name="Slide" r:id="rId3" imgW="4572000" imgH="3429000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635" y="3217545"/>
                        <a:ext cx="4373880" cy="32804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7786223"/>
              </p:ext>
            </p:extLst>
          </p:nvPr>
        </p:nvGraphicFramePr>
        <p:xfrm>
          <a:off x="4610100" y="622935"/>
          <a:ext cx="4099560" cy="3074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5" name="Slide" r:id="rId5" imgW="4572000" imgH="3429000" progId="PowerPoint.Slide.8">
                  <p:embed/>
                </p:oleObj>
              </mc:Choice>
              <mc:Fallback>
                <p:oleObj name="Slide" r:id="rId5" imgW="4572000" imgH="3429000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0100" y="622935"/>
                        <a:ext cx="4099560" cy="30746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0876260"/>
              </p:ext>
            </p:extLst>
          </p:nvPr>
        </p:nvGraphicFramePr>
        <p:xfrm>
          <a:off x="4610100" y="3846195"/>
          <a:ext cx="4015740" cy="30118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6" name="Slide" r:id="rId7" imgW="4572000" imgH="3429000" progId="PowerPoint.Slide.8">
                  <p:embed/>
                </p:oleObj>
              </mc:Choice>
              <mc:Fallback>
                <p:oleObj name="Slide" r:id="rId7" imgW="4572000" imgH="3429000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0100" y="3846195"/>
                        <a:ext cx="4015740" cy="30118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tângulo 4"/>
          <p:cNvSpPr/>
          <p:nvPr/>
        </p:nvSpPr>
        <p:spPr>
          <a:xfrm>
            <a:off x="127635" y="118020"/>
            <a:ext cx="4149090" cy="1200329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b="1" dirty="0" smtClean="0">
                <a:effectLst/>
                <a:latin typeface="Google Sans"/>
              </a:rPr>
              <a:t>Estrabismo</a:t>
            </a:r>
            <a:r>
              <a:rPr lang="pt-BR" dirty="0" smtClean="0"/>
              <a:t>: O desalinhamento ou desvio involuntário de um ou ambos os olhos também é um sintoma comum na infância.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27635" y="1524000"/>
            <a:ext cx="4253865" cy="1470184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b="1" dirty="0" smtClean="0">
                <a:effectLst/>
                <a:latin typeface="Google Sans"/>
              </a:rPr>
              <a:t>Outras alterações oculares</a:t>
            </a:r>
            <a:r>
              <a:rPr lang="pt-BR" dirty="0" smtClean="0"/>
              <a:t>: Podem ocorrer sinais secundários como dor nos olhos, vermelhidão persistente, inchaço local ou diminuição perceptível da capacidade visual da criança.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806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74790" y="850607"/>
            <a:ext cx="1033594" cy="1033594"/>
          </a:xfrm>
          <a:custGeom>
            <a:avLst/>
            <a:gdLst/>
            <a:ahLst/>
            <a:cxnLst/>
            <a:rect l="l" t="t" r="r" b="b"/>
            <a:pathLst>
              <a:path w="1139825" h="1139825">
                <a:moveTo>
                  <a:pt x="569645" y="0"/>
                </a:moveTo>
                <a:lnTo>
                  <a:pt x="520494" y="2090"/>
                </a:lnTo>
                <a:lnTo>
                  <a:pt x="472504" y="8249"/>
                </a:lnTo>
                <a:lnTo>
                  <a:pt x="425847" y="18305"/>
                </a:lnTo>
                <a:lnTo>
                  <a:pt x="380691" y="32087"/>
                </a:lnTo>
                <a:lnTo>
                  <a:pt x="337210" y="49423"/>
                </a:lnTo>
                <a:lnTo>
                  <a:pt x="295574" y="70144"/>
                </a:lnTo>
                <a:lnTo>
                  <a:pt x="255954" y="94078"/>
                </a:lnTo>
                <a:lnTo>
                  <a:pt x="218521" y="121053"/>
                </a:lnTo>
                <a:lnTo>
                  <a:pt x="183446" y="150899"/>
                </a:lnTo>
                <a:lnTo>
                  <a:pt x="150899" y="183446"/>
                </a:lnTo>
                <a:lnTo>
                  <a:pt x="121053" y="218521"/>
                </a:lnTo>
                <a:lnTo>
                  <a:pt x="94078" y="255954"/>
                </a:lnTo>
                <a:lnTo>
                  <a:pt x="70144" y="295574"/>
                </a:lnTo>
                <a:lnTo>
                  <a:pt x="49423" y="337210"/>
                </a:lnTo>
                <a:lnTo>
                  <a:pt x="32087" y="380691"/>
                </a:lnTo>
                <a:lnTo>
                  <a:pt x="18305" y="425847"/>
                </a:lnTo>
                <a:lnTo>
                  <a:pt x="8249" y="472504"/>
                </a:lnTo>
                <a:lnTo>
                  <a:pt x="2090" y="520494"/>
                </a:lnTo>
                <a:lnTo>
                  <a:pt x="0" y="569645"/>
                </a:lnTo>
                <a:lnTo>
                  <a:pt x="2090" y="618796"/>
                </a:lnTo>
                <a:lnTo>
                  <a:pt x="8249" y="666786"/>
                </a:lnTo>
                <a:lnTo>
                  <a:pt x="18305" y="713444"/>
                </a:lnTo>
                <a:lnTo>
                  <a:pt x="32087" y="758599"/>
                </a:lnTo>
                <a:lnTo>
                  <a:pt x="49423" y="802080"/>
                </a:lnTo>
                <a:lnTo>
                  <a:pt x="70144" y="843716"/>
                </a:lnTo>
                <a:lnTo>
                  <a:pt x="94078" y="883336"/>
                </a:lnTo>
                <a:lnTo>
                  <a:pt x="121053" y="920770"/>
                </a:lnTo>
                <a:lnTo>
                  <a:pt x="150899" y="955845"/>
                </a:lnTo>
                <a:lnTo>
                  <a:pt x="183446" y="988391"/>
                </a:lnTo>
                <a:lnTo>
                  <a:pt x="218521" y="1018238"/>
                </a:lnTo>
                <a:lnTo>
                  <a:pt x="255954" y="1045213"/>
                </a:lnTo>
                <a:lnTo>
                  <a:pt x="295574" y="1069147"/>
                </a:lnTo>
                <a:lnTo>
                  <a:pt x="337210" y="1089867"/>
                </a:lnTo>
                <a:lnTo>
                  <a:pt x="380691" y="1107204"/>
                </a:lnTo>
                <a:lnTo>
                  <a:pt x="425847" y="1120985"/>
                </a:lnTo>
                <a:lnTo>
                  <a:pt x="472504" y="1131041"/>
                </a:lnTo>
                <a:lnTo>
                  <a:pt x="520494" y="1137200"/>
                </a:lnTo>
                <a:lnTo>
                  <a:pt x="569645" y="1139291"/>
                </a:lnTo>
                <a:lnTo>
                  <a:pt x="618796" y="1137200"/>
                </a:lnTo>
                <a:lnTo>
                  <a:pt x="666786" y="1131041"/>
                </a:lnTo>
                <a:lnTo>
                  <a:pt x="713444" y="1120985"/>
                </a:lnTo>
                <a:lnTo>
                  <a:pt x="758599" y="1107204"/>
                </a:lnTo>
                <a:lnTo>
                  <a:pt x="802080" y="1089867"/>
                </a:lnTo>
                <a:lnTo>
                  <a:pt x="843716" y="1069147"/>
                </a:lnTo>
                <a:lnTo>
                  <a:pt x="883336" y="1045213"/>
                </a:lnTo>
                <a:lnTo>
                  <a:pt x="920770" y="1018238"/>
                </a:lnTo>
                <a:lnTo>
                  <a:pt x="955845" y="988391"/>
                </a:lnTo>
                <a:lnTo>
                  <a:pt x="988391" y="955845"/>
                </a:lnTo>
                <a:lnTo>
                  <a:pt x="1018238" y="920770"/>
                </a:lnTo>
                <a:lnTo>
                  <a:pt x="1045213" y="883336"/>
                </a:lnTo>
                <a:lnTo>
                  <a:pt x="1069147" y="843716"/>
                </a:lnTo>
                <a:lnTo>
                  <a:pt x="1089867" y="802080"/>
                </a:lnTo>
                <a:lnTo>
                  <a:pt x="1107204" y="758599"/>
                </a:lnTo>
                <a:lnTo>
                  <a:pt x="1120985" y="713444"/>
                </a:lnTo>
                <a:lnTo>
                  <a:pt x="1131041" y="666786"/>
                </a:lnTo>
                <a:lnTo>
                  <a:pt x="1137200" y="618796"/>
                </a:lnTo>
                <a:lnTo>
                  <a:pt x="1139291" y="569645"/>
                </a:lnTo>
                <a:lnTo>
                  <a:pt x="1137200" y="520494"/>
                </a:lnTo>
                <a:lnTo>
                  <a:pt x="1131041" y="472504"/>
                </a:lnTo>
                <a:lnTo>
                  <a:pt x="1120985" y="425847"/>
                </a:lnTo>
                <a:lnTo>
                  <a:pt x="1107204" y="380691"/>
                </a:lnTo>
                <a:lnTo>
                  <a:pt x="1089867" y="337210"/>
                </a:lnTo>
                <a:lnTo>
                  <a:pt x="1069147" y="295574"/>
                </a:lnTo>
                <a:lnTo>
                  <a:pt x="1045213" y="255954"/>
                </a:lnTo>
                <a:lnTo>
                  <a:pt x="1018238" y="218521"/>
                </a:lnTo>
                <a:lnTo>
                  <a:pt x="988391" y="183446"/>
                </a:lnTo>
                <a:lnTo>
                  <a:pt x="955845" y="150899"/>
                </a:lnTo>
                <a:lnTo>
                  <a:pt x="920770" y="121053"/>
                </a:lnTo>
                <a:lnTo>
                  <a:pt x="883336" y="94078"/>
                </a:lnTo>
                <a:lnTo>
                  <a:pt x="843716" y="70144"/>
                </a:lnTo>
                <a:lnTo>
                  <a:pt x="802080" y="49423"/>
                </a:lnTo>
                <a:lnTo>
                  <a:pt x="758599" y="32087"/>
                </a:lnTo>
                <a:lnTo>
                  <a:pt x="713444" y="18305"/>
                </a:lnTo>
                <a:lnTo>
                  <a:pt x="666786" y="8249"/>
                </a:lnTo>
                <a:lnTo>
                  <a:pt x="618796" y="2090"/>
                </a:lnTo>
                <a:lnTo>
                  <a:pt x="569645" y="0"/>
                </a:lnTo>
                <a:close/>
              </a:path>
            </a:pathLst>
          </a:custGeom>
          <a:solidFill>
            <a:srgbClr val="E32B26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 txBox="1"/>
          <p:nvPr/>
        </p:nvSpPr>
        <p:spPr>
          <a:xfrm>
            <a:off x="2017677" y="1127966"/>
            <a:ext cx="736472" cy="484923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L="11516" marR="4607" indent="6334" algn="ctr">
              <a:lnSpc>
                <a:spcPts val="907"/>
              </a:lnSpc>
              <a:spcBef>
                <a:spcPts val="181"/>
              </a:spcBef>
            </a:pPr>
            <a:r>
              <a:rPr sz="816" spc="41" dirty="0">
                <a:solidFill>
                  <a:srgbClr val="FFFFFF"/>
                </a:solidFill>
                <a:latin typeface="Trebuchet MS"/>
                <a:cs typeface="Trebuchet MS"/>
              </a:rPr>
              <a:t>FEBRE </a:t>
            </a:r>
            <a:r>
              <a:rPr sz="816" spc="50" dirty="0">
                <a:solidFill>
                  <a:srgbClr val="FFFFFF"/>
                </a:solidFill>
                <a:latin typeface="Trebuchet MS"/>
                <a:cs typeface="Trebuchet MS"/>
              </a:rPr>
              <a:t>PROLONGADA </a:t>
            </a:r>
            <a:r>
              <a:rPr sz="816" spc="91" dirty="0">
                <a:solidFill>
                  <a:srgbClr val="FFFFFF"/>
                </a:solidFill>
                <a:latin typeface="Trebuchet MS"/>
                <a:cs typeface="Trebuchet MS"/>
              </a:rPr>
              <a:t>SEM</a:t>
            </a:r>
            <a:r>
              <a:rPr sz="816" spc="-32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16" spc="59" dirty="0">
                <a:solidFill>
                  <a:srgbClr val="FFFFFF"/>
                </a:solidFill>
                <a:latin typeface="Trebuchet MS"/>
                <a:cs typeface="Trebuchet MS"/>
              </a:rPr>
              <a:t>CAUSA </a:t>
            </a:r>
            <a:r>
              <a:rPr sz="816" spc="-9" dirty="0">
                <a:solidFill>
                  <a:srgbClr val="FFFFFF"/>
                </a:solidFill>
                <a:latin typeface="Trebuchet MS"/>
                <a:cs typeface="Trebuchet MS"/>
              </a:rPr>
              <a:t>IDENTIFICADA</a:t>
            </a:r>
            <a:endParaRPr sz="816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40075" y="4178710"/>
            <a:ext cx="902884" cy="902884"/>
          </a:xfrm>
          <a:custGeom>
            <a:avLst/>
            <a:gdLst/>
            <a:ahLst/>
            <a:cxnLst/>
            <a:rect l="l" t="t" r="r" b="b"/>
            <a:pathLst>
              <a:path w="995680" h="995679">
                <a:moveTo>
                  <a:pt x="497649" y="0"/>
                </a:moveTo>
                <a:lnTo>
                  <a:pt x="449723" y="2278"/>
                </a:lnTo>
                <a:lnTo>
                  <a:pt x="403085" y="8973"/>
                </a:lnTo>
                <a:lnTo>
                  <a:pt x="357945" y="19877"/>
                </a:lnTo>
                <a:lnTo>
                  <a:pt x="314510" y="34781"/>
                </a:lnTo>
                <a:lnTo>
                  <a:pt x="272991" y="53477"/>
                </a:lnTo>
                <a:lnTo>
                  <a:pt x="233594" y="75755"/>
                </a:lnTo>
                <a:lnTo>
                  <a:pt x="196529" y="101409"/>
                </a:lnTo>
                <a:lnTo>
                  <a:pt x="162004" y="130227"/>
                </a:lnTo>
                <a:lnTo>
                  <a:pt x="130227" y="162004"/>
                </a:lnTo>
                <a:lnTo>
                  <a:pt x="101409" y="196529"/>
                </a:lnTo>
                <a:lnTo>
                  <a:pt x="75755" y="233594"/>
                </a:lnTo>
                <a:lnTo>
                  <a:pt x="53477" y="272991"/>
                </a:lnTo>
                <a:lnTo>
                  <a:pt x="34781" y="314510"/>
                </a:lnTo>
                <a:lnTo>
                  <a:pt x="19877" y="357945"/>
                </a:lnTo>
                <a:lnTo>
                  <a:pt x="8973" y="403085"/>
                </a:lnTo>
                <a:lnTo>
                  <a:pt x="2278" y="449723"/>
                </a:lnTo>
                <a:lnTo>
                  <a:pt x="0" y="497649"/>
                </a:lnTo>
                <a:lnTo>
                  <a:pt x="2278" y="545575"/>
                </a:lnTo>
                <a:lnTo>
                  <a:pt x="8973" y="592213"/>
                </a:lnTo>
                <a:lnTo>
                  <a:pt x="19877" y="637353"/>
                </a:lnTo>
                <a:lnTo>
                  <a:pt x="34781" y="680788"/>
                </a:lnTo>
                <a:lnTo>
                  <a:pt x="53477" y="722307"/>
                </a:lnTo>
                <a:lnTo>
                  <a:pt x="75755" y="761704"/>
                </a:lnTo>
                <a:lnTo>
                  <a:pt x="101409" y="798769"/>
                </a:lnTo>
                <a:lnTo>
                  <a:pt x="130227" y="833294"/>
                </a:lnTo>
                <a:lnTo>
                  <a:pt x="162004" y="865071"/>
                </a:lnTo>
                <a:lnTo>
                  <a:pt x="196529" y="893889"/>
                </a:lnTo>
                <a:lnTo>
                  <a:pt x="233594" y="919543"/>
                </a:lnTo>
                <a:lnTo>
                  <a:pt x="272991" y="941821"/>
                </a:lnTo>
                <a:lnTo>
                  <a:pt x="314510" y="960517"/>
                </a:lnTo>
                <a:lnTo>
                  <a:pt x="357945" y="975421"/>
                </a:lnTo>
                <a:lnTo>
                  <a:pt x="403085" y="986325"/>
                </a:lnTo>
                <a:lnTo>
                  <a:pt x="449723" y="993020"/>
                </a:lnTo>
                <a:lnTo>
                  <a:pt x="497649" y="995299"/>
                </a:lnTo>
                <a:lnTo>
                  <a:pt x="545575" y="993020"/>
                </a:lnTo>
                <a:lnTo>
                  <a:pt x="592213" y="986325"/>
                </a:lnTo>
                <a:lnTo>
                  <a:pt x="637353" y="975421"/>
                </a:lnTo>
                <a:lnTo>
                  <a:pt x="680788" y="960517"/>
                </a:lnTo>
                <a:lnTo>
                  <a:pt x="722307" y="941821"/>
                </a:lnTo>
                <a:lnTo>
                  <a:pt x="761704" y="919543"/>
                </a:lnTo>
                <a:lnTo>
                  <a:pt x="798769" y="893889"/>
                </a:lnTo>
                <a:lnTo>
                  <a:pt x="833294" y="865071"/>
                </a:lnTo>
                <a:lnTo>
                  <a:pt x="865071" y="833294"/>
                </a:lnTo>
                <a:lnTo>
                  <a:pt x="893889" y="798769"/>
                </a:lnTo>
                <a:lnTo>
                  <a:pt x="919543" y="761704"/>
                </a:lnTo>
                <a:lnTo>
                  <a:pt x="941821" y="722307"/>
                </a:lnTo>
                <a:lnTo>
                  <a:pt x="960517" y="680788"/>
                </a:lnTo>
                <a:lnTo>
                  <a:pt x="975421" y="637353"/>
                </a:lnTo>
                <a:lnTo>
                  <a:pt x="986325" y="592213"/>
                </a:lnTo>
                <a:lnTo>
                  <a:pt x="993020" y="545575"/>
                </a:lnTo>
                <a:lnTo>
                  <a:pt x="995299" y="497649"/>
                </a:lnTo>
                <a:lnTo>
                  <a:pt x="993020" y="449723"/>
                </a:lnTo>
                <a:lnTo>
                  <a:pt x="986325" y="403085"/>
                </a:lnTo>
                <a:lnTo>
                  <a:pt x="975421" y="357945"/>
                </a:lnTo>
                <a:lnTo>
                  <a:pt x="960517" y="314510"/>
                </a:lnTo>
                <a:lnTo>
                  <a:pt x="941821" y="272991"/>
                </a:lnTo>
                <a:lnTo>
                  <a:pt x="919543" y="233594"/>
                </a:lnTo>
                <a:lnTo>
                  <a:pt x="893889" y="196529"/>
                </a:lnTo>
                <a:lnTo>
                  <a:pt x="865071" y="162004"/>
                </a:lnTo>
                <a:lnTo>
                  <a:pt x="833294" y="130227"/>
                </a:lnTo>
                <a:lnTo>
                  <a:pt x="798769" y="101409"/>
                </a:lnTo>
                <a:lnTo>
                  <a:pt x="761704" y="75755"/>
                </a:lnTo>
                <a:lnTo>
                  <a:pt x="722307" y="53477"/>
                </a:lnTo>
                <a:lnTo>
                  <a:pt x="680788" y="34781"/>
                </a:lnTo>
                <a:lnTo>
                  <a:pt x="637353" y="19877"/>
                </a:lnTo>
                <a:lnTo>
                  <a:pt x="592213" y="8973"/>
                </a:lnTo>
                <a:lnTo>
                  <a:pt x="545575" y="2278"/>
                </a:lnTo>
                <a:lnTo>
                  <a:pt x="497649" y="0"/>
                </a:lnTo>
                <a:close/>
              </a:path>
            </a:pathLst>
          </a:custGeom>
          <a:solidFill>
            <a:srgbClr val="638DC9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 txBox="1"/>
          <p:nvPr/>
        </p:nvSpPr>
        <p:spPr>
          <a:xfrm>
            <a:off x="2146644" y="4448366"/>
            <a:ext cx="477929" cy="369507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L="20729" marR="4607" indent="-9789" algn="just">
              <a:lnSpc>
                <a:spcPts val="907"/>
              </a:lnSpc>
              <a:spcBef>
                <a:spcPts val="181"/>
              </a:spcBef>
            </a:pPr>
            <a:r>
              <a:rPr sz="816" spc="36" dirty="0">
                <a:solidFill>
                  <a:srgbClr val="FFFFFF"/>
                </a:solidFill>
                <a:latin typeface="Trebuchet MS"/>
                <a:cs typeface="Trebuchet MS"/>
              </a:rPr>
              <a:t>REFLEXO </a:t>
            </a:r>
            <a:r>
              <a:rPr sz="816" spc="41" dirty="0">
                <a:solidFill>
                  <a:srgbClr val="FFFFFF"/>
                </a:solidFill>
                <a:latin typeface="Trebuchet MS"/>
                <a:cs typeface="Trebuchet MS"/>
              </a:rPr>
              <a:t>PUPILAR </a:t>
            </a:r>
            <a:r>
              <a:rPr sz="816" spc="59" dirty="0">
                <a:solidFill>
                  <a:srgbClr val="FFFFFF"/>
                </a:solidFill>
                <a:latin typeface="Trebuchet MS"/>
                <a:cs typeface="Trebuchet MS"/>
              </a:rPr>
              <a:t>BRANCO</a:t>
            </a:r>
            <a:endParaRPr sz="816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76854" y="2003496"/>
            <a:ext cx="1229373" cy="1229373"/>
          </a:xfrm>
          <a:custGeom>
            <a:avLst/>
            <a:gdLst/>
            <a:ahLst/>
            <a:cxnLst/>
            <a:rect l="l" t="t" r="r" b="b"/>
            <a:pathLst>
              <a:path w="1355725" h="1355725">
                <a:moveTo>
                  <a:pt x="677646" y="0"/>
                </a:moveTo>
                <a:lnTo>
                  <a:pt x="629251" y="1701"/>
                </a:lnTo>
                <a:lnTo>
                  <a:pt x="581774" y="6729"/>
                </a:lnTo>
                <a:lnTo>
                  <a:pt x="535331" y="14968"/>
                </a:lnTo>
                <a:lnTo>
                  <a:pt x="490035" y="26305"/>
                </a:lnTo>
                <a:lnTo>
                  <a:pt x="446002" y="40624"/>
                </a:lnTo>
                <a:lnTo>
                  <a:pt x="403346" y="57812"/>
                </a:lnTo>
                <a:lnTo>
                  <a:pt x="362181" y="77752"/>
                </a:lnTo>
                <a:lnTo>
                  <a:pt x="322623" y="100330"/>
                </a:lnTo>
                <a:lnTo>
                  <a:pt x="284787" y="125433"/>
                </a:lnTo>
                <a:lnTo>
                  <a:pt x="248785" y="152944"/>
                </a:lnTo>
                <a:lnTo>
                  <a:pt x="214735" y="182751"/>
                </a:lnTo>
                <a:lnTo>
                  <a:pt x="182749" y="214737"/>
                </a:lnTo>
                <a:lnTo>
                  <a:pt x="152943" y="248788"/>
                </a:lnTo>
                <a:lnTo>
                  <a:pt x="125432" y="284789"/>
                </a:lnTo>
                <a:lnTo>
                  <a:pt x="100330" y="322627"/>
                </a:lnTo>
                <a:lnTo>
                  <a:pt x="77751" y="362186"/>
                </a:lnTo>
                <a:lnTo>
                  <a:pt x="57811" y="403351"/>
                </a:lnTo>
                <a:lnTo>
                  <a:pt x="40624" y="446008"/>
                </a:lnTo>
                <a:lnTo>
                  <a:pt x="26305" y="490042"/>
                </a:lnTo>
                <a:lnTo>
                  <a:pt x="14968" y="535339"/>
                </a:lnTo>
                <a:lnTo>
                  <a:pt x="6729" y="581784"/>
                </a:lnTo>
                <a:lnTo>
                  <a:pt x="1701" y="629262"/>
                </a:lnTo>
                <a:lnTo>
                  <a:pt x="0" y="677659"/>
                </a:lnTo>
                <a:lnTo>
                  <a:pt x="1701" y="726052"/>
                </a:lnTo>
                <a:lnTo>
                  <a:pt x="6729" y="773528"/>
                </a:lnTo>
                <a:lnTo>
                  <a:pt x="14968" y="819970"/>
                </a:lnTo>
                <a:lnTo>
                  <a:pt x="26305" y="865265"/>
                </a:lnTo>
                <a:lnTo>
                  <a:pt x="40624" y="909298"/>
                </a:lnTo>
                <a:lnTo>
                  <a:pt x="57811" y="951954"/>
                </a:lnTo>
                <a:lnTo>
                  <a:pt x="77751" y="993118"/>
                </a:lnTo>
                <a:lnTo>
                  <a:pt x="100330" y="1032676"/>
                </a:lnTo>
                <a:lnTo>
                  <a:pt x="125432" y="1070513"/>
                </a:lnTo>
                <a:lnTo>
                  <a:pt x="152943" y="1106514"/>
                </a:lnTo>
                <a:lnTo>
                  <a:pt x="182749" y="1140565"/>
                </a:lnTo>
                <a:lnTo>
                  <a:pt x="214735" y="1172551"/>
                </a:lnTo>
                <a:lnTo>
                  <a:pt x="248785" y="1202357"/>
                </a:lnTo>
                <a:lnTo>
                  <a:pt x="284787" y="1229869"/>
                </a:lnTo>
                <a:lnTo>
                  <a:pt x="322623" y="1254972"/>
                </a:lnTo>
                <a:lnTo>
                  <a:pt x="362181" y="1277551"/>
                </a:lnTo>
                <a:lnTo>
                  <a:pt x="403346" y="1297492"/>
                </a:lnTo>
                <a:lnTo>
                  <a:pt x="446002" y="1314679"/>
                </a:lnTo>
                <a:lnTo>
                  <a:pt x="490035" y="1328999"/>
                </a:lnTo>
                <a:lnTo>
                  <a:pt x="535331" y="1340336"/>
                </a:lnTo>
                <a:lnTo>
                  <a:pt x="581774" y="1348576"/>
                </a:lnTo>
                <a:lnTo>
                  <a:pt x="629251" y="1353604"/>
                </a:lnTo>
                <a:lnTo>
                  <a:pt x="677646" y="1355305"/>
                </a:lnTo>
                <a:lnTo>
                  <a:pt x="726041" y="1353604"/>
                </a:lnTo>
                <a:lnTo>
                  <a:pt x="773518" y="1348576"/>
                </a:lnTo>
                <a:lnTo>
                  <a:pt x="819961" y="1340336"/>
                </a:lnTo>
                <a:lnTo>
                  <a:pt x="865257" y="1328999"/>
                </a:lnTo>
                <a:lnTo>
                  <a:pt x="909290" y="1314679"/>
                </a:lnTo>
                <a:lnTo>
                  <a:pt x="951946" y="1297492"/>
                </a:lnTo>
                <a:lnTo>
                  <a:pt x="993111" y="1277551"/>
                </a:lnTo>
                <a:lnTo>
                  <a:pt x="1032669" y="1254972"/>
                </a:lnTo>
                <a:lnTo>
                  <a:pt x="1070506" y="1229869"/>
                </a:lnTo>
                <a:lnTo>
                  <a:pt x="1106507" y="1202357"/>
                </a:lnTo>
                <a:lnTo>
                  <a:pt x="1140557" y="1172551"/>
                </a:lnTo>
                <a:lnTo>
                  <a:pt x="1172543" y="1140565"/>
                </a:lnTo>
                <a:lnTo>
                  <a:pt x="1202349" y="1106514"/>
                </a:lnTo>
                <a:lnTo>
                  <a:pt x="1229860" y="1070513"/>
                </a:lnTo>
                <a:lnTo>
                  <a:pt x="1254962" y="1032676"/>
                </a:lnTo>
                <a:lnTo>
                  <a:pt x="1277541" y="993118"/>
                </a:lnTo>
                <a:lnTo>
                  <a:pt x="1297481" y="951954"/>
                </a:lnTo>
                <a:lnTo>
                  <a:pt x="1314668" y="909298"/>
                </a:lnTo>
                <a:lnTo>
                  <a:pt x="1328987" y="865265"/>
                </a:lnTo>
                <a:lnTo>
                  <a:pt x="1340324" y="819970"/>
                </a:lnTo>
                <a:lnTo>
                  <a:pt x="1348563" y="773528"/>
                </a:lnTo>
                <a:lnTo>
                  <a:pt x="1353591" y="726052"/>
                </a:lnTo>
                <a:lnTo>
                  <a:pt x="1355293" y="677659"/>
                </a:lnTo>
                <a:lnTo>
                  <a:pt x="1353591" y="629262"/>
                </a:lnTo>
                <a:lnTo>
                  <a:pt x="1348563" y="581784"/>
                </a:lnTo>
                <a:lnTo>
                  <a:pt x="1340324" y="535339"/>
                </a:lnTo>
                <a:lnTo>
                  <a:pt x="1328987" y="490042"/>
                </a:lnTo>
                <a:lnTo>
                  <a:pt x="1314668" y="446008"/>
                </a:lnTo>
                <a:lnTo>
                  <a:pt x="1297481" y="403351"/>
                </a:lnTo>
                <a:lnTo>
                  <a:pt x="1277541" y="362186"/>
                </a:lnTo>
                <a:lnTo>
                  <a:pt x="1254962" y="322627"/>
                </a:lnTo>
                <a:lnTo>
                  <a:pt x="1229860" y="284789"/>
                </a:lnTo>
                <a:lnTo>
                  <a:pt x="1202349" y="248788"/>
                </a:lnTo>
                <a:lnTo>
                  <a:pt x="1172543" y="214737"/>
                </a:lnTo>
                <a:lnTo>
                  <a:pt x="1140557" y="182751"/>
                </a:lnTo>
                <a:lnTo>
                  <a:pt x="1106507" y="152944"/>
                </a:lnTo>
                <a:lnTo>
                  <a:pt x="1070506" y="125433"/>
                </a:lnTo>
                <a:lnTo>
                  <a:pt x="1032669" y="100330"/>
                </a:lnTo>
                <a:lnTo>
                  <a:pt x="993111" y="77752"/>
                </a:lnTo>
                <a:lnTo>
                  <a:pt x="951946" y="57812"/>
                </a:lnTo>
                <a:lnTo>
                  <a:pt x="909290" y="40624"/>
                </a:lnTo>
                <a:lnTo>
                  <a:pt x="865257" y="26305"/>
                </a:lnTo>
                <a:lnTo>
                  <a:pt x="819961" y="14968"/>
                </a:lnTo>
                <a:lnTo>
                  <a:pt x="773518" y="6729"/>
                </a:lnTo>
                <a:lnTo>
                  <a:pt x="726041" y="1701"/>
                </a:lnTo>
                <a:lnTo>
                  <a:pt x="677646" y="0"/>
                </a:lnTo>
                <a:close/>
              </a:path>
            </a:pathLst>
          </a:custGeom>
          <a:solidFill>
            <a:srgbClr val="638DC9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 txBox="1"/>
          <p:nvPr/>
        </p:nvSpPr>
        <p:spPr>
          <a:xfrm>
            <a:off x="1883618" y="2263633"/>
            <a:ext cx="999621" cy="715755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L="76584" marR="58158" algn="ctr">
              <a:lnSpc>
                <a:spcPts val="907"/>
              </a:lnSpc>
              <a:spcBef>
                <a:spcPts val="181"/>
              </a:spcBef>
            </a:pPr>
            <a:r>
              <a:rPr sz="816" spc="50" dirty="0">
                <a:solidFill>
                  <a:srgbClr val="FFFFFF"/>
                </a:solidFill>
                <a:latin typeface="Trebuchet MS"/>
                <a:cs typeface="Trebuchet MS"/>
              </a:rPr>
              <a:t>CRESCIMENTO </a:t>
            </a:r>
            <a:r>
              <a:rPr sz="816" spc="68" dirty="0">
                <a:solidFill>
                  <a:srgbClr val="FFFFFF"/>
                </a:solidFill>
                <a:latin typeface="Trebuchet MS"/>
                <a:cs typeface="Trebuchet MS"/>
              </a:rPr>
              <a:t>DO</a:t>
            </a:r>
            <a:r>
              <a:rPr sz="816" spc="-4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16" spc="41" dirty="0">
                <a:solidFill>
                  <a:srgbClr val="FFFFFF"/>
                </a:solidFill>
                <a:latin typeface="Trebuchet MS"/>
                <a:cs typeface="Trebuchet MS"/>
              </a:rPr>
              <a:t>OLHO </a:t>
            </a:r>
            <a:r>
              <a:rPr sz="816" spc="68" dirty="0">
                <a:solidFill>
                  <a:srgbClr val="FFFFFF"/>
                </a:solidFill>
                <a:latin typeface="Trebuchet MS"/>
                <a:cs typeface="Trebuchet MS"/>
              </a:rPr>
              <a:t>PODENDO</a:t>
            </a:r>
            <a:r>
              <a:rPr sz="816" spc="-2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16" spc="27" dirty="0">
                <a:solidFill>
                  <a:srgbClr val="FFFFFF"/>
                </a:solidFill>
                <a:latin typeface="Trebuchet MS"/>
                <a:cs typeface="Trebuchet MS"/>
              </a:rPr>
              <a:t>ESTAR</a:t>
            </a:r>
            <a:endParaRPr sz="816">
              <a:latin typeface="Trebuchet MS"/>
              <a:cs typeface="Trebuchet MS"/>
            </a:endParaRPr>
          </a:p>
          <a:p>
            <a:pPr marL="11516" marR="4607" algn="ctr">
              <a:lnSpc>
                <a:spcPts val="907"/>
              </a:lnSpc>
            </a:pPr>
            <a:r>
              <a:rPr sz="816" spc="68" dirty="0">
                <a:solidFill>
                  <a:srgbClr val="FFFFFF"/>
                </a:solidFill>
                <a:latin typeface="Trebuchet MS"/>
                <a:cs typeface="Trebuchet MS"/>
              </a:rPr>
              <a:t>ACOMPANHADO</a:t>
            </a:r>
            <a:r>
              <a:rPr sz="816" spc="-2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16" spc="41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816" spc="86" dirty="0">
                <a:solidFill>
                  <a:srgbClr val="FFFFFF"/>
                </a:solidFill>
                <a:latin typeface="Trebuchet MS"/>
                <a:cs typeface="Trebuchet MS"/>
              </a:rPr>
              <a:t>MANCHA</a:t>
            </a:r>
            <a:r>
              <a:rPr sz="816" spc="-68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16" spc="54" dirty="0">
                <a:solidFill>
                  <a:srgbClr val="FFFFFF"/>
                </a:solidFill>
                <a:latin typeface="Trebuchet MS"/>
                <a:cs typeface="Trebuchet MS"/>
              </a:rPr>
              <a:t>ROXA</a:t>
            </a:r>
            <a:r>
              <a:rPr sz="816" spc="-6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16" spc="54" dirty="0">
                <a:solidFill>
                  <a:srgbClr val="FFFFFF"/>
                </a:solidFill>
                <a:latin typeface="Trebuchet MS"/>
                <a:cs typeface="Trebuchet MS"/>
              </a:rPr>
              <a:t>NO </a:t>
            </a:r>
            <a:r>
              <a:rPr sz="816" spc="36" dirty="0">
                <a:solidFill>
                  <a:srgbClr val="FFFFFF"/>
                </a:solidFill>
                <a:latin typeface="Trebuchet MS"/>
                <a:cs typeface="Trebuchet MS"/>
              </a:rPr>
              <a:t>LOCAL</a:t>
            </a:r>
            <a:endParaRPr sz="816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38011" y="3352267"/>
            <a:ext cx="707105" cy="707105"/>
          </a:xfrm>
          <a:custGeom>
            <a:avLst/>
            <a:gdLst/>
            <a:ahLst/>
            <a:cxnLst/>
            <a:rect l="l" t="t" r="r" b="b"/>
            <a:pathLst>
              <a:path w="779780" h="779779">
                <a:moveTo>
                  <a:pt x="389648" y="0"/>
                </a:moveTo>
                <a:lnTo>
                  <a:pt x="340771" y="3035"/>
                </a:lnTo>
                <a:lnTo>
                  <a:pt x="293705" y="11899"/>
                </a:lnTo>
                <a:lnTo>
                  <a:pt x="248817" y="26227"/>
                </a:lnTo>
                <a:lnTo>
                  <a:pt x="206470" y="45652"/>
                </a:lnTo>
                <a:lnTo>
                  <a:pt x="167032" y="69810"/>
                </a:lnTo>
                <a:lnTo>
                  <a:pt x="130865" y="98336"/>
                </a:lnTo>
                <a:lnTo>
                  <a:pt x="98336" y="130865"/>
                </a:lnTo>
                <a:lnTo>
                  <a:pt x="69810" y="167032"/>
                </a:lnTo>
                <a:lnTo>
                  <a:pt x="45652" y="206470"/>
                </a:lnTo>
                <a:lnTo>
                  <a:pt x="26227" y="248817"/>
                </a:lnTo>
                <a:lnTo>
                  <a:pt x="11899" y="293705"/>
                </a:lnTo>
                <a:lnTo>
                  <a:pt x="3035" y="340771"/>
                </a:lnTo>
                <a:lnTo>
                  <a:pt x="0" y="389648"/>
                </a:lnTo>
                <a:lnTo>
                  <a:pt x="3035" y="438526"/>
                </a:lnTo>
                <a:lnTo>
                  <a:pt x="11899" y="485591"/>
                </a:lnTo>
                <a:lnTo>
                  <a:pt x="26227" y="530480"/>
                </a:lnTo>
                <a:lnTo>
                  <a:pt x="45652" y="572826"/>
                </a:lnTo>
                <a:lnTo>
                  <a:pt x="69810" y="612265"/>
                </a:lnTo>
                <a:lnTo>
                  <a:pt x="98336" y="648431"/>
                </a:lnTo>
                <a:lnTo>
                  <a:pt x="130865" y="680960"/>
                </a:lnTo>
                <a:lnTo>
                  <a:pt x="167032" y="709486"/>
                </a:lnTo>
                <a:lnTo>
                  <a:pt x="206470" y="733644"/>
                </a:lnTo>
                <a:lnTo>
                  <a:pt x="248817" y="753070"/>
                </a:lnTo>
                <a:lnTo>
                  <a:pt x="293705" y="767397"/>
                </a:lnTo>
                <a:lnTo>
                  <a:pt x="340771" y="776261"/>
                </a:lnTo>
                <a:lnTo>
                  <a:pt x="389648" y="779297"/>
                </a:lnTo>
                <a:lnTo>
                  <a:pt x="438526" y="776261"/>
                </a:lnTo>
                <a:lnTo>
                  <a:pt x="485591" y="767397"/>
                </a:lnTo>
                <a:lnTo>
                  <a:pt x="530480" y="753070"/>
                </a:lnTo>
                <a:lnTo>
                  <a:pt x="572826" y="733644"/>
                </a:lnTo>
                <a:lnTo>
                  <a:pt x="612265" y="709486"/>
                </a:lnTo>
                <a:lnTo>
                  <a:pt x="648431" y="680960"/>
                </a:lnTo>
                <a:lnTo>
                  <a:pt x="680960" y="648431"/>
                </a:lnTo>
                <a:lnTo>
                  <a:pt x="709486" y="612265"/>
                </a:lnTo>
                <a:lnTo>
                  <a:pt x="733644" y="572826"/>
                </a:lnTo>
                <a:lnTo>
                  <a:pt x="753070" y="530480"/>
                </a:lnTo>
                <a:lnTo>
                  <a:pt x="767397" y="485591"/>
                </a:lnTo>
                <a:lnTo>
                  <a:pt x="776261" y="438526"/>
                </a:lnTo>
                <a:lnTo>
                  <a:pt x="779297" y="389648"/>
                </a:lnTo>
                <a:lnTo>
                  <a:pt x="776261" y="340771"/>
                </a:lnTo>
                <a:lnTo>
                  <a:pt x="767397" y="293705"/>
                </a:lnTo>
                <a:lnTo>
                  <a:pt x="753070" y="248817"/>
                </a:lnTo>
                <a:lnTo>
                  <a:pt x="733644" y="206470"/>
                </a:lnTo>
                <a:lnTo>
                  <a:pt x="709486" y="167032"/>
                </a:lnTo>
                <a:lnTo>
                  <a:pt x="680960" y="130865"/>
                </a:lnTo>
                <a:lnTo>
                  <a:pt x="648431" y="98336"/>
                </a:lnTo>
                <a:lnTo>
                  <a:pt x="612265" y="69810"/>
                </a:lnTo>
                <a:lnTo>
                  <a:pt x="572826" y="45652"/>
                </a:lnTo>
                <a:lnTo>
                  <a:pt x="530480" y="26227"/>
                </a:lnTo>
                <a:lnTo>
                  <a:pt x="485591" y="11899"/>
                </a:lnTo>
                <a:lnTo>
                  <a:pt x="438526" y="3035"/>
                </a:lnTo>
                <a:lnTo>
                  <a:pt x="389648" y="0"/>
                </a:lnTo>
                <a:close/>
              </a:path>
            </a:pathLst>
          </a:custGeom>
          <a:solidFill>
            <a:srgbClr val="FFC628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 txBox="1"/>
          <p:nvPr/>
        </p:nvSpPr>
        <p:spPr>
          <a:xfrm>
            <a:off x="2125390" y="3581568"/>
            <a:ext cx="520540" cy="254090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L="125528" marR="4607" indent="-114587">
              <a:lnSpc>
                <a:spcPts val="907"/>
              </a:lnSpc>
              <a:spcBef>
                <a:spcPts val="181"/>
              </a:spcBef>
            </a:pPr>
            <a:r>
              <a:rPr sz="816" spc="59" dirty="0">
                <a:solidFill>
                  <a:srgbClr val="FFFFFF"/>
                </a:solidFill>
                <a:latin typeface="Trebuchet MS"/>
                <a:cs typeface="Trebuchet MS"/>
              </a:rPr>
              <a:t>PERDA</a:t>
            </a:r>
            <a:r>
              <a:rPr sz="816" spc="-68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16" spc="41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816" spc="45" dirty="0">
                <a:solidFill>
                  <a:srgbClr val="FFFFFF"/>
                </a:solidFill>
                <a:latin typeface="Trebuchet MS"/>
                <a:cs typeface="Trebuchet MS"/>
              </a:rPr>
              <a:t>PESO</a:t>
            </a:r>
            <a:endParaRPr sz="816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09492" y="5201027"/>
            <a:ext cx="1163729" cy="1163729"/>
          </a:xfrm>
          <a:custGeom>
            <a:avLst/>
            <a:gdLst/>
            <a:ahLst/>
            <a:cxnLst/>
            <a:rect l="l" t="t" r="r" b="b"/>
            <a:pathLst>
              <a:path w="1283335" h="1283334">
                <a:moveTo>
                  <a:pt x="641654" y="0"/>
                </a:moveTo>
                <a:lnTo>
                  <a:pt x="593768" y="1759"/>
                </a:lnTo>
                <a:lnTo>
                  <a:pt x="546837" y="6957"/>
                </a:lnTo>
                <a:lnTo>
                  <a:pt x="500986" y="15467"/>
                </a:lnTo>
                <a:lnTo>
                  <a:pt x="456339" y="27166"/>
                </a:lnTo>
                <a:lnTo>
                  <a:pt x="413020" y="41930"/>
                </a:lnTo>
                <a:lnTo>
                  <a:pt x="371152" y="59636"/>
                </a:lnTo>
                <a:lnTo>
                  <a:pt x="330861" y="80158"/>
                </a:lnTo>
                <a:lnTo>
                  <a:pt x="292270" y="103372"/>
                </a:lnTo>
                <a:lnTo>
                  <a:pt x="255503" y="129156"/>
                </a:lnTo>
                <a:lnTo>
                  <a:pt x="220685" y="157384"/>
                </a:lnTo>
                <a:lnTo>
                  <a:pt x="187939" y="187933"/>
                </a:lnTo>
                <a:lnTo>
                  <a:pt x="157389" y="220678"/>
                </a:lnTo>
                <a:lnTo>
                  <a:pt x="129160" y="255495"/>
                </a:lnTo>
                <a:lnTo>
                  <a:pt x="103376" y="292261"/>
                </a:lnTo>
                <a:lnTo>
                  <a:pt x="80161" y="330851"/>
                </a:lnTo>
                <a:lnTo>
                  <a:pt x="59638" y="371142"/>
                </a:lnTo>
                <a:lnTo>
                  <a:pt x="41932" y="413009"/>
                </a:lnTo>
                <a:lnTo>
                  <a:pt x="27167" y="456327"/>
                </a:lnTo>
                <a:lnTo>
                  <a:pt x="15467" y="500974"/>
                </a:lnTo>
                <a:lnTo>
                  <a:pt x="6957" y="546825"/>
                </a:lnTo>
                <a:lnTo>
                  <a:pt x="1760" y="593755"/>
                </a:lnTo>
                <a:lnTo>
                  <a:pt x="0" y="641642"/>
                </a:lnTo>
                <a:lnTo>
                  <a:pt x="1760" y="689530"/>
                </a:lnTo>
                <a:lnTo>
                  <a:pt x="6957" y="736462"/>
                </a:lnTo>
                <a:lnTo>
                  <a:pt x="15467" y="782314"/>
                </a:lnTo>
                <a:lnTo>
                  <a:pt x="27167" y="826962"/>
                </a:lnTo>
                <a:lnTo>
                  <a:pt x="41932" y="870281"/>
                </a:lnTo>
                <a:lnTo>
                  <a:pt x="59638" y="912149"/>
                </a:lnTo>
                <a:lnTo>
                  <a:pt x="80161" y="952440"/>
                </a:lnTo>
                <a:lnTo>
                  <a:pt x="103376" y="991031"/>
                </a:lnTo>
                <a:lnTo>
                  <a:pt x="129160" y="1027798"/>
                </a:lnTo>
                <a:lnTo>
                  <a:pt x="157389" y="1062616"/>
                </a:lnTo>
                <a:lnTo>
                  <a:pt x="187939" y="1095362"/>
                </a:lnTo>
                <a:lnTo>
                  <a:pt x="220685" y="1125911"/>
                </a:lnTo>
                <a:lnTo>
                  <a:pt x="255503" y="1154139"/>
                </a:lnTo>
                <a:lnTo>
                  <a:pt x="292270" y="1179923"/>
                </a:lnTo>
                <a:lnTo>
                  <a:pt x="330861" y="1203138"/>
                </a:lnTo>
                <a:lnTo>
                  <a:pt x="371152" y="1223660"/>
                </a:lnTo>
                <a:lnTo>
                  <a:pt x="413020" y="1241365"/>
                </a:lnTo>
                <a:lnTo>
                  <a:pt x="456339" y="1256130"/>
                </a:lnTo>
                <a:lnTo>
                  <a:pt x="500986" y="1267829"/>
                </a:lnTo>
                <a:lnTo>
                  <a:pt x="546837" y="1276339"/>
                </a:lnTo>
                <a:lnTo>
                  <a:pt x="593768" y="1281536"/>
                </a:lnTo>
                <a:lnTo>
                  <a:pt x="641654" y="1283296"/>
                </a:lnTo>
                <a:lnTo>
                  <a:pt x="689541" y="1281536"/>
                </a:lnTo>
                <a:lnTo>
                  <a:pt x="736472" y="1276339"/>
                </a:lnTo>
                <a:lnTo>
                  <a:pt x="782323" y="1267829"/>
                </a:lnTo>
                <a:lnTo>
                  <a:pt x="826970" y="1256130"/>
                </a:lnTo>
                <a:lnTo>
                  <a:pt x="870289" y="1241365"/>
                </a:lnTo>
                <a:lnTo>
                  <a:pt x="912156" y="1223660"/>
                </a:lnTo>
                <a:lnTo>
                  <a:pt x="952447" y="1203138"/>
                </a:lnTo>
                <a:lnTo>
                  <a:pt x="991038" y="1179923"/>
                </a:lnTo>
                <a:lnTo>
                  <a:pt x="1027805" y="1154139"/>
                </a:lnTo>
                <a:lnTo>
                  <a:pt x="1062624" y="1125911"/>
                </a:lnTo>
                <a:lnTo>
                  <a:pt x="1095370" y="1095362"/>
                </a:lnTo>
                <a:lnTo>
                  <a:pt x="1125919" y="1062616"/>
                </a:lnTo>
                <a:lnTo>
                  <a:pt x="1154148" y="1027798"/>
                </a:lnTo>
                <a:lnTo>
                  <a:pt x="1179933" y="991031"/>
                </a:lnTo>
                <a:lnTo>
                  <a:pt x="1203148" y="952440"/>
                </a:lnTo>
                <a:lnTo>
                  <a:pt x="1223671" y="912149"/>
                </a:lnTo>
                <a:lnTo>
                  <a:pt x="1241377" y="870281"/>
                </a:lnTo>
                <a:lnTo>
                  <a:pt x="1256141" y="826962"/>
                </a:lnTo>
                <a:lnTo>
                  <a:pt x="1267841" y="782314"/>
                </a:lnTo>
                <a:lnTo>
                  <a:pt x="1276352" y="736462"/>
                </a:lnTo>
                <a:lnTo>
                  <a:pt x="1281549" y="689530"/>
                </a:lnTo>
                <a:lnTo>
                  <a:pt x="1283309" y="641642"/>
                </a:lnTo>
                <a:lnTo>
                  <a:pt x="1281549" y="593755"/>
                </a:lnTo>
                <a:lnTo>
                  <a:pt x="1276352" y="546825"/>
                </a:lnTo>
                <a:lnTo>
                  <a:pt x="1267841" y="500974"/>
                </a:lnTo>
                <a:lnTo>
                  <a:pt x="1256141" y="456327"/>
                </a:lnTo>
                <a:lnTo>
                  <a:pt x="1241377" y="413009"/>
                </a:lnTo>
                <a:lnTo>
                  <a:pt x="1223671" y="371142"/>
                </a:lnTo>
                <a:lnTo>
                  <a:pt x="1203148" y="330851"/>
                </a:lnTo>
                <a:lnTo>
                  <a:pt x="1179933" y="292261"/>
                </a:lnTo>
                <a:lnTo>
                  <a:pt x="1154148" y="255495"/>
                </a:lnTo>
                <a:lnTo>
                  <a:pt x="1125919" y="220678"/>
                </a:lnTo>
                <a:lnTo>
                  <a:pt x="1095370" y="187933"/>
                </a:lnTo>
                <a:lnTo>
                  <a:pt x="1062624" y="157384"/>
                </a:lnTo>
                <a:lnTo>
                  <a:pt x="1027805" y="129156"/>
                </a:lnTo>
                <a:lnTo>
                  <a:pt x="991038" y="103372"/>
                </a:lnTo>
                <a:lnTo>
                  <a:pt x="952447" y="80158"/>
                </a:lnTo>
                <a:lnTo>
                  <a:pt x="912156" y="59636"/>
                </a:lnTo>
                <a:lnTo>
                  <a:pt x="870289" y="41930"/>
                </a:lnTo>
                <a:lnTo>
                  <a:pt x="826970" y="27166"/>
                </a:lnTo>
                <a:lnTo>
                  <a:pt x="782323" y="15467"/>
                </a:lnTo>
                <a:lnTo>
                  <a:pt x="736472" y="6957"/>
                </a:lnTo>
                <a:lnTo>
                  <a:pt x="689541" y="1759"/>
                </a:lnTo>
                <a:lnTo>
                  <a:pt x="641654" y="0"/>
                </a:lnTo>
                <a:close/>
              </a:path>
            </a:pathLst>
          </a:custGeom>
          <a:solidFill>
            <a:srgbClr val="FFC628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 txBox="1"/>
          <p:nvPr/>
        </p:nvSpPr>
        <p:spPr>
          <a:xfrm>
            <a:off x="1931002" y="5486096"/>
            <a:ext cx="912673" cy="600339"/>
          </a:xfrm>
          <a:prstGeom prst="rect">
            <a:avLst/>
          </a:prstGeom>
        </p:spPr>
        <p:txBody>
          <a:bodyPr vert="horz" wrap="square" lIns="0" tIns="23033" rIns="0" bIns="0" rtlCol="0">
            <a:spAutoFit/>
          </a:bodyPr>
          <a:lstStyle/>
          <a:p>
            <a:pPr marL="58158" marR="51248" algn="ctr">
              <a:lnSpc>
                <a:spcPts val="907"/>
              </a:lnSpc>
              <a:spcBef>
                <a:spcPts val="181"/>
              </a:spcBef>
            </a:pPr>
            <a:r>
              <a:rPr sz="816" spc="77" dirty="0">
                <a:solidFill>
                  <a:srgbClr val="231F20"/>
                </a:solidFill>
                <a:latin typeface="Trebuchet MS"/>
                <a:cs typeface="Trebuchet MS"/>
              </a:rPr>
              <a:t>MANCHAS </a:t>
            </a:r>
            <a:r>
              <a:rPr sz="816" spc="59" dirty="0">
                <a:solidFill>
                  <a:srgbClr val="231F20"/>
                </a:solidFill>
                <a:latin typeface="Trebuchet MS"/>
                <a:cs typeface="Trebuchet MS"/>
              </a:rPr>
              <a:t>ROXAS</a:t>
            </a:r>
            <a:r>
              <a:rPr sz="816" spc="-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16" dirty="0">
                <a:solidFill>
                  <a:srgbClr val="231F20"/>
                </a:solidFill>
                <a:latin typeface="Trebuchet MS"/>
                <a:cs typeface="Trebuchet MS"/>
              </a:rPr>
              <a:t>E </a:t>
            </a:r>
            <a:r>
              <a:rPr sz="816" spc="59" dirty="0">
                <a:solidFill>
                  <a:srgbClr val="231F20"/>
                </a:solidFill>
                <a:latin typeface="Trebuchet MS"/>
                <a:cs typeface="Trebuchet MS"/>
              </a:rPr>
              <a:t>SANGRAMENTO</a:t>
            </a:r>
            <a:endParaRPr sz="816">
              <a:latin typeface="Trebuchet MS"/>
              <a:cs typeface="Trebuchet MS"/>
            </a:endParaRPr>
          </a:p>
          <a:p>
            <a:pPr marL="11516" marR="4607" algn="ctr">
              <a:lnSpc>
                <a:spcPts val="907"/>
              </a:lnSpc>
            </a:pPr>
            <a:r>
              <a:rPr sz="816" spc="50" dirty="0">
                <a:solidFill>
                  <a:srgbClr val="231F20"/>
                </a:solidFill>
                <a:latin typeface="Trebuchet MS"/>
                <a:cs typeface="Trebuchet MS"/>
              </a:rPr>
              <a:t>PELO</a:t>
            </a:r>
            <a:r>
              <a:rPr sz="816" spc="-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16" spc="54" dirty="0">
                <a:solidFill>
                  <a:srgbClr val="231F20"/>
                </a:solidFill>
                <a:latin typeface="Trebuchet MS"/>
                <a:cs typeface="Trebuchet MS"/>
              </a:rPr>
              <a:t>CORPO</a:t>
            </a:r>
            <a:r>
              <a:rPr sz="816" spc="-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16" spc="68" dirty="0">
                <a:solidFill>
                  <a:srgbClr val="231F20"/>
                </a:solidFill>
                <a:latin typeface="Trebuchet MS"/>
                <a:cs typeface="Trebuchet MS"/>
              </a:rPr>
              <a:t>SEM </a:t>
            </a:r>
            <a:r>
              <a:rPr sz="816" spc="63" dirty="0">
                <a:solidFill>
                  <a:srgbClr val="231F20"/>
                </a:solidFill>
                <a:latin typeface="Trebuchet MS"/>
                <a:cs typeface="Trebuchet MS"/>
              </a:rPr>
              <a:t>MACHUCADO</a:t>
            </a:r>
            <a:endParaRPr sz="816"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520354" y="1225332"/>
            <a:ext cx="360462" cy="104799"/>
            <a:chOff x="1703491" y="1342101"/>
            <a:chExt cx="397510" cy="115570"/>
          </a:xfrm>
        </p:grpSpPr>
        <p:sp>
          <p:nvSpPr>
            <p:cNvPr id="13" name="object 13"/>
            <p:cNvSpPr/>
            <p:nvPr/>
          </p:nvSpPr>
          <p:spPr>
            <a:xfrm>
              <a:off x="1709845" y="1348451"/>
              <a:ext cx="384810" cy="84455"/>
            </a:xfrm>
            <a:custGeom>
              <a:avLst/>
              <a:gdLst/>
              <a:ahLst/>
              <a:cxnLst/>
              <a:rect l="l" t="t" r="r" b="b"/>
              <a:pathLst>
                <a:path w="384810" h="84455">
                  <a:moveTo>
                    <a:pt x="384505" y="84356"/>
                  </a:moveTo>
                  <a:lnTo>
                    <a:pt x="297065" y="21388"/>
                  </a:lnTo>
                  <a:lnTo>
                    <a:pt x="227866" y="0"/>
                  </a:lnTo>
                  <a:lnTo>
                    <a:pt x="140860" y="19830"/>
                  </a:lnTo>
                  <a:lnTo>
                    <a:pt x="0" y="80521"/>
                  </a:lnTo>
                </a:path>
              </a:pathLst>
            </a:custGeom>
            <a:ln w="12700">
              <a:solidFill>
                <a:srgbClr val="E32B26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4" name="object 14"/>
            <p:cNvSpPr/>
            <p:nvPr/>
          </p:nvSpPr>
          <p:spPr>
            <a:xfrm>
              <a:off x="1709841" y="1364966"/>
              <a:ext cx="66040" cy="86360"/>
            </a:xfrm>
            <a:custGeom>
              <a:avLst/>
              <a:gdLst/>
              <a:ahLst/>
              <a:cxnLst/>
              <a:rect l="l" t="t" r="r" b="b"/>
              <a:pathLst>
                <a:path w="66039" h="86359">
                  <a:moveTo>
                    <a:pt x="65798" y="86233"/>
                  </a:moveTo>
                  <a:lnTo>
                    <a:pt x="0" y="64008"/>
                  </a:lnTo>
                  <a:lnTo>
                    <a:pt x="26949" y="0"/>
                  </a:lnTo>
                </a:path>
              </a:pathLst>
            </a:custGeom>
            <a:ln w="12700">
              <a:solidFill>
                <a:srgbClr val="E32B26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696788" y="3597186"/>
            <a:ext cx="360462" cy="104799"/>
            <a:chOff x="1898058" y="3957729"/>
            <a:chExt cx="397510" cy="115570"/>
          </a:xfrm>
        </p:grpSpPr>
        <p:sp>
          <p:nvSpPr>
            <p:cNvPr id="16" name="object 16"/>
            <p:cNvSpPr/>
            <p:nvPr/>
          </p:nvSpPr>
          <p:spPr>
            <a:xfrm>
              <a:off x="1904410" y="3964079"/>
              <a:ext cx="384810" cy="84455"/>
            </a:xfrm>
            <a:custGeom>
              <a:avLst/>
              <a:gdLst/>
              <a:ahLst/>
              <a:cxnLst/>
              <a:rect l="l" t="t" r="r" b="b"/>
              <a:pathLst>
                <a:path w="384810" h="84454">
                  <a:moveTo>
                    <a:pt x="384505" y="84356"/>
                  </a:moveTo>
                  <a:lnTo>
                    <a:pt x="297065" y="21388"/>
                  </a:lnTo>
                  <a:lnTo>
                    <a:pt x="227866" y="0"/>
                  </a:lnTo>
                  <a:lnTo>
                    <a:pt x="140860" y="19830"/>
                  </a:lnTo>
                  <a:lnTo>
                    <a:pt x="0" y="80521"/>
                  </a:lnTo>
                </a:path>
              </a:pathLst>
            </a:custGeom>
            <a:ln w="12700">
              <a:solidFill>
                <a:srgbClr val="FFC628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7" name="object 17"/>
            <p:cNvSpPr/>
            <p:nvPr/>
          </p:nvSpPr>
          <p:spPr>
            <a:xfrm>
              <a:off x="1904408" y="3980596"/>
              <a:ext cx="66040" cy="86360"/>
            </a:xfrm>
            <a:custGeom>
              <a:avLst/>
              <a:gdLst/>
              <a:ahLst/>
              <a:cxnLst/>
              <a:rect l="l" t="t" r="r" b="b"/>
              <a:pathLst>
                <a:path w="66039" h="86360">
                  <a:moveTo>
                    <a:pt x="65798" y="86233"/>
                  </a:moveTo>
                  <a:lnTo>
                    <a:pt x="0" y="64008"/>
                  </a:lnTo>
                  <a:lnTo>
                    <a:pt x="26949" y="0"/>
                  </a:lnTo>
                </a:path>
              </a:pathLst>
            </a:custGeom>
            <a:ln w="12700">
              <a:solidFill>
                <a:srgbClr val="FFC628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526663" y="5528828"/>
            <a:ext cx="323610" cy="209021"/>
            <a:chOff x="1710448" y="6087901"/>
            <a:chExt cx="356870" cy="230504"/>
          </a:xfrm>
        </p:grpSpPr>
        <p:sp>
          <p:nvSpPr>
            <p:cNvPr id="19" name="object 19"/>
            <p:cNvSpPr/>
            <p:nvPr/>
          </p:nvSpPr>
          <p:spPr>
            <a:xfrm>
              <a:off x="1716805" y="6139973"/>
              <a:ext cx="344170" cy="172085"/>
            </a:xfrm>
            <a:custGeom>
              <a:avLst/>
              <a:gdLst/>
              <a:ahLst/>
              <a:cxnLst/>
              <a:rect l="l" t="t" r="r" b="b"/>
              <a:pathLst>
                <a:path w="344169" h="172085">
                  <a:moveTo>
                    <a:pt x="343915" y="171996"/>
                  </a:moveTo>
                  <a:lnTo>
                    <a:pt x="292929" y="77068"/>
                  </a:lnTo>
                  <a:lnTo>
                    <a:pt x="240109" y="27509"/>
                  </a:lnTo>
                  <a:lnTo>
                    <a:pt x="153213" y="7195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C628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20" name="object 20"/>
            <p:cNvSpPr/>
            <p:nvPr/>
          </p:nvSpPr>
          <p:spPr>
            <a:xfrm>
              <a:off x="1716798" y="6094251"/>
              <a:ext cx="52705" cy="94615"/>
            </a:xfrm>
            <a:custGeom>
              <a:avLst/>
              <a:gdLst/>
              <a:ahLst/>
              <a:cxnLst/>
              <a:rect l="l" t="t" r="r" b="b"/>
              <a:pathLst>
                <a:path w="52705" h="94614">
                  <a:moveTo>
                    <a:pt x="49402" y="94538"/>
                  </a:moveTo>
                  <a:lnTo>
                    <a:pt x="0" y="45720"/>
                  </a:lnTo>
                  <a:lnTo>
                    <a:pt x="52285" y="0"/>
                  </a:lnTo>
                </a:path>
              </a:pathLst>
            </a:custGeom>
            <a:ln w="12699">
              <a:solidFill>
                <a:srgbClr val="FFC628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959580" y="2457055"/>
            <a:ext cx="360462" cy="104799"/>
            <a:chOff x="3290637" y="2700418"/>
            <a:chExt cx="397510" cy="115570"/>
          </a:xfrm>
        </p:grpSpPr>
        <p:sp>
          <p:nvSpPr>
            <p:cNvPr id="22" name="object 22"/>
            <p:cNvSpPr/>
            <p:nvPr/>
          </p:nvSpPr>
          <p:spPr>
            <a:xfrm>
              <a:off x="3296987" y="2706768"/>
              <a:ext cx="384810" cy="84455"/>
            </a:xfrm>
            <a:custGeom>
              <a:avLst/>
              <a:gdLst/>
              <a:ahLst/>
              <a:cxnLst/>
              <a:rect l="l" t="t" r="r" b="b"/>
              <a:pathLst>
                <a:path w="384810" h="84455">
                  <a:moveTo>
                    <a:pt x="0" y="84356"/>
                  </a:moveTo>
                  <a:lnTo>
                    <a:pt x="87439" y="21388"/>
                  </a:lnTo>
                  <a:lnTo>
                    <a:pt x="156638" y="0"/>
                  </a:lnTo>
                  <a:lnTo>
                    <a:pt x="243644" y="19830"/>
                  </a:lnTo>
                  <a:lnTo>
                    <a:pt x="384505" y="80521"/>
                  </a:lnTo>
                </a:path>
              </a:pathLst>
            </a:custGeom>
            <a:ln w="12700">
              <a:solidFill>
                <a:srgbClr val="638DC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23" name="object 23"/>
            <p:cNvSpPr/>
            <p:nvPr/>
          </p:nvSpPr>
          <p:spPr>
            <a:xfrm>
              <a:off x="3615697" y="2723283"/>
              <a:ext cx="66040" cy="86360"/>
            </a:xfrm>
            <a:custGeom>
              <a:avLst/>
              <a:gdLst/>
              <a:ahLst/>
              <a:cxnLst/>
              <a:rect l="l" t="t" r="r" b="b"/>
              <a:pathLst>
                <a:path w="66039" h="86360">
                  <a:moveTo>
                    <a:pt x="0" y="86233"/>
                  </a:moveTo>
                  <a:lnTo>
                    <a:pt x="65798" y="64008"/>
                  </a:lnTo>
                  <a:lnTo>
                    <a:pt x="38849" y="0"/>
                  </a:lnTo>
                </a:path>
              </a:pathLst>
            </a:custGeom>
            <a:ln w="12700">
              <a:solidFill>
                <a:srgbClr val="638DC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2772277" y="4628706"/>
            <a:ext cx="360462" cy="104799"/>
            <a:chOff x="3084083" y="5095267"/>
            <a:chExt cx="397510" cy="115570"/>
          </a:xfrm>
        </p:grpSpPr>
        <p:sp>
          <p:nvSpPr>
            <p:cNvPr id="25" name="object 25"/>
            <p:cNvSpPr/>
            <p:nvPr/>
          </p:nvSpPr>
          <p:spPr>
            <a:xfrm>
              <a:off x="3090433" y="5101617"/>
              <a:ext cx="384810" cy="84455"/>
            </a:xfrm>
            <a:custGeom>
              <a:avLst/>
              <a:gdLst/>
              <a:ahLst/>
              <a:cxnLst/>
              <a:rect l="l" t="t" r="r" b="b"/>
              <a:pathLst>
                <a:path w="384810" h="84454">
                  <a:moveTo>
                    <a:pt x="0" y="84356"/>
                  </a:moveTo>
                  <a:lnTo>
                    <a:pt x="87439" y="21388"/>
                  </a:lnTo>
                  <a:lnTo>
                    <a:pt x="156638" y="0"/>
                  </a:lnTo>
                  <a:lnTo>
                    <a:pt x="243644" y="19830"/>
                  </a:lnTo>
                  <a:lnTo>
                    <a:pt x="384505" y="80521"/>
                  </a:lnTo>
                </a:path>
              </a:pathLst>
            </a:custGeom>
            <a:ln w="12700">
              <a:solidFill>
                <a:srgbClr val="638DC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26" name="object 26"/>
            <p:cNvSpPr/>
            <p:nvPr/>
          </p:nvSpPr>
          <p:spPr>
            <a:xfrm>
              <a:off x="3409143" y="5118132"/>
              <a:ext cx="66040" cy="86360"/>
            </a:xfrm>
            <a:custGeom>
              <a:avLst/>
              <a:gdLst/>
              <a:ahLst/>
              <a:cxnLst/>
              <a:rect l="l" t="t" r="r" b="b"/>
              <a:pathLst>
                <a:path w="66039" h="86360">
                  <a:moveTo>
                    <a:pt x="0" y="86232"/>
                  </a:moveTo>
                  <a:lnTo>
                    <a:pt x="65798" y="64007"/>
                  </a:lnTo>
                  <a:lnTo>
                    <a:pt x="38849" y="0"/>
                  </a:lnTo>
                </a:path>
              </a:pathLst>
            </a:custGeom>
            <a:ln w="12700">
              <a:solidFill>
                <a:srgbClr val="638DC9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77490" y="1038846"/>
            <a:ext cx="840119" cy="1284651"/>
            <a:chOff x="553443" y="1136448"/>
            <a:chExt cx="926465" cy="1416685"/>
          </a:xfrm>
        </p:grpSpPr>
        <p:sp>
          <p:nvSpPr>
            <p:cNvPr id="28" name="object 28"/>
            <p:cNvSpPr/>
            <p:nvPr/>
          </p:nvSpPr>
          <p:spPr>
            <a:xfrm>
              <a:off x="796247" y="1400415"/>
              <a:ext cx="491490" cy="397510"/>
            </a:xfrm>
            <a:custGeom>
              <a:avLst/>
              <a:gdLst/>
              <a:ahLst/>
              <a:cxnLst/>
              <a:rect l="l" t="t" r="r" b="b"/>
              <a:pathLst>
                <a:path w="491490" h="397510">
                  <a:moveTo>
                    <a:pt x="128964" y="0"/>
                  </a:moveTo>
                  <a:lnTo>
                    <a:pt x="119287" y="2208"/>
                  </a:lnTo>
                  <a:lnTo>
                    <a:pt x="112447" y="8878"/>
                  </a:lnTo>
                  <a:lnTo>
                    <a:pt x="107453" y="21159"/>
                  </a:lnTo>
                  <a:lnTo>
                    <a:pt x="103967" y="32887"/>
                  </a:lnTo>
                  <a:lnTo>
                    <a:pt x="92530" y="67730"/>
                  </a:lnTo>
                  <a:lnTo>
                    <a:pt x="80581" y="106148"/>
                  </a:lnTo>
                  <a:lnTo>
                    <a:pt x="73826" y="124991"/>
                  </a:lnTo>
                  <a:lnTo>
                    <a:pt x="65327" y="143079"/>
                  </a:lnTo>
                  <a:lnTo>
                    <a:pt x="60602" y="143155"/>
                  </a:lnTo>
                  <a:lnTo>
                    <a:pt x="58875" y="139523"/>
                  </a:lnTo>
                  <a:lnTo>
                    <a:pt x="55814" y="138279"/>
                  </a:lnTo>
                  <a:lnTo>
                    <a:pt x="40576" y="135703"/>
                  </a:lnTo>
                  <a:lnTo>
                    <a:pt x="27319" y="136925"/>
                  </a:lnTo>
                  <a:lnTo>
                    <a:pt x="16067" y="141935"/>
                  </a:lnTo>
                  <a:lnTo>
                    <a:pt x="6843" y="150725"/>
                  </a:lnTo>
                  <a:lnTo>
                    <a:pt x="1505" y="162022"/>
                  </a:lnTo>
                  <a:lnTo>
                    <a:pt x="0" y="175696"/>
                  </a:lnTo>
                  <a:lnTo>
                    <a:pt x="2116" y="190022"/>
                  </a:lnTo>
                  <a:lnTo>
                    <a:pt x="36354" y="224709"/>
                  </a:lnTo>
                  <a:lnTo>
                    <a:pt x="56665" y="230036"/>
                  </a:lnTo>
                  <a:lnTo>
                    <a:pt x="61301" y="233287"/>
                  </a:lnTo>
                  <a:lnTo>
                    <a:pt x="83904" y="267200"/>
                  </a:lnTo>
                  <a:lnTo>
                    <a:pt x="122704" y="294257"/>
                  </a:lnTo>
                  <a:lnTo>
                    <a:pt x="163434" y="309729"/>
                  </a:lnTo>
                  <a:lnTo>
                    <a:pt x="170043" y="310929"/>
                  </a:lnTo>
                  <a:lnTo>
                    <a:pt x="176125" y="313377"/>
                  </a:lnTo>
                  <a:lnTo>
                    <a:pt x="179497" y="318373"/>
                  </a:lnTo>
                  <a:lnTo>
                    <a:pt x="177976" y="327217"/>
                  </a:lnTo>
                  <a:lnTo>
                    <a:pt x="172362" y="333490"/>
                  </a:lnTo>
                  <a:lnTo>
                    <a:pt x="172832" y="340742"/>
                  </a:lnTo>
                  <a:lnTo>
                    <a:pt x="192288" y="378669"/>
                  </a:lnTo>
                  <a:lnTo>
                    <a:pt x="221202" y="397065"/>
                  </a:lnTo>
                  <a:lnTo>
                    <a:pt x="231546" y="394243"/>
                  </a:lnTo>
                  <a:lnTo>
                    <a:pt x="261186" y="361672"/>
                  </a:lnTo>
                  <a:lnTo>
                    <a:pt x="273048" y="332970"/>
                  </a:lnTo>
                  <a:lnTo>
                    <a:pt x="279068" y="330633"/>
                  </a:lnTo>
                  <a:lnTo>
                    <a:pt x="289101" y="332093"/>
                  </a:lnTo>
                  <a:lnTo>
                    <a:pt x="307604" y="333536"/>
                  </a:lnTo>
                  <a:lnTo>
                    <a:pt x="326002" y="332863"/>
                  </a:lnTo>
                  <a:lnTo>
                    <a:pt x="373966" y="325194"/>
                  </a:lnTo>
                  <a:lnTo>
                    <a:pt x="400480" y="302947"/>
                  </a:lnTo>
                  <a:lnTo>
                    <a:pt x="410121" y="293713"/>
                  </a:lnTo>
                  <a:lnTo>
                    <a:pt x="420692" y="286632"/>
                  </a:lnTo>
                  <a:lnTo>
                    <a:pt x="432719" y="282435"/>
                  </a:lnTo>
                  <a:lnTo>
                    <a:pt x="446733" y="281852"/>
                  </a:lnTo>
                  <a:lnTo>
                    <a:pt x="453925" y="281261"/>
                  </a:lnTo>
                  <a:lnTo>
                    <a:pt x="488822" y="251231"/>
                  </a:lnTo>
                  <a:lnTo>
                    <a:pt x="491165" y="239702"/>
                  </a:lnTo>
                  <a:lnTo>
                    <a:pt x="491107" y="227191"/>
                  </a:lnTo>
                  <a:lnTo>
                    <a:pt x="461059" y="197892"/>
                  </a:lnTo>
                  <a:lnTo>
                    <a:pt x="456538" y="195505"/>
                  </a:lnTo>
                  <a:lnTo>
                    <a:pt x="451889" y="193536"/>
                  </a:lnTo>
                  <a:lnTo>
                    <a:pt x="445400" y="194438"/>
                  </a:lnTo>
                  <a:lnTo>
                    <a:pt x="443253" y="202439"/>
                  </a:lnTo>
                  <a:lnTo>
                    <a:pt x="436332" y="203087"/>
                  </a:lnTo>
                  <a:lnTo>
                    <a:pt x="430909" y="197499"/>
                  </a:lnTo>
                  <a:lnTo>
                    <a:pt x="433170" y="190412"/>
                  </a:lnTo>
                  <a:lnTo>
                    <a:pt x="432789" y="183935"/>
                  </a:lnTo>
                  <a:lnTo>
                    <a:pt x="432619" y="156120"/>
                  </a:lnTo>
                  <a:lnTo>
                    <a:pt x="435996" y="100584"/>
                  </a:lnTo>
                  <a:lnTo>
                    <a:pt x="436256" y="72747"/>
                  </a:lnTo>
                  <a:lnTo>
                    <a:pt x="405522" y="38609"/>
                  </a:lnTo>
                  <a:lnTo>
                    <a:pt x="402169" y="38177"/>
                  </a:lnTo>
                  <a:lnTo>
                    <a:pt x="398714" y="38419"/>
                  </a:lnTo>
                  <a:lnTo>
                    <a:pt x="395451" y="37720"/>
                  </a:lnTo>
                  <a:lnTo>
                    <a:pt x="377835" y="35611"/>
                  </a:lnTo>
                  <a:lnTo>
                    <a:pt x="360052" y="35299"/>
                  </a:lnTo>
                  <a:lnTo>
                    <a:pt x="342380" y="34632"/>
                  </a:lnTo>
                  <a:lnTo>
                    <a:pt x="325093" y="31459"/>
                  </a:lnTo>
                  <a:lnTo>
                    <a:pt x="300448" y="25478"/>
                  </a:lnTo>
                  <a:lnTo>
                    <a:pt x="275523" y="21443"/>
                  </a:lnTo>
                  <a:lnTo>
                    <a:pt x="250510" y="18073"/>
                  </a:lnTo>
                  <a:lnTo>
                    <a:pt x="225601" y="14085"/>
                  </a:lnTo>
                  <a:lnTo>
                    <a:pt x="204880" y="10434"/>
                  </a:lnTo>
                  <a:lnTo>
                    <a:pt x="142467" y="1106"/>
                  </a:lnTo>
                  <a:lnTo>
                    <a:pt x="128964" y="0"/>
                  </a:lnTo>
                  <a:close/>
                </a:path>
              </a:pathLst>
            </a:custGeom>
            <a:solidFill>
              <a:srgbClr val="C3632C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29" name="object 29"/>
            <p:cNvSpPr/>
            <p:nvPr/>
          </p:nvSpPr>
          <p:spPr>
            <a:xfrm>
              <a:off x="822366" y="1136448"/>
              <a:ext cx="496570" cy="478790"/>
            </a:xfrm>
            <a:custGeom>
              <a:avLst/>
              <a:gdLst/>
              <a:ahLst/>
              <a:cxnLst/>
              <a:rect l="l" t="t" r="r" b="b"/>
              <a:pathLst>
                <a:path w="496569" h="478790">
                  <a:moveTo>
                    <a:pt x="210016" y="0"/>
                  </a:moveTo>
                  <a:lnTo>
                    <a:pt x="191216" y="7569"/>
                  </a:lnTo>
                  <a:lnTo>
                    <a:pt x="177537" y="22663"/>
                  </a:lnTo>
                  <a:lnTo>
                    <a:pt x="172036" y="43205"/>
                  </a:lnTo>
                  <a:lnTo>
                    <a:pt x="171892" y="56418"/>
                  </a:lnTo>
                  <a:lnTo>
                    <a:pt x="171973" y="96075"/>
                  </a:lnTo>
                  <a:lnTo>
                    <a:pt x="165344" y="90885"/>
                  </a:lnTo>
                  <a:lnTo>
                    <a:pt x="159206" y="84805"/>
                  </a:lnTo>
                  <a:lnTo>
                    <a:pt x="152720" y="78957"/>
                  </a:lnTo>
                  <a:lnTo>
                    <a:pt x="145049" y="74460"/>
                  </a:lnTo>
                  <a:lnTo>
                    <a:pt x="136925" y="71023"/>
                  </a:lnTo>
                  <a:lnTo>
                    <a:pt x="112829" y="60058"/>
                  </a:lnTo>
                  <a:lnTo>
                    <a:pt x="100535" y="56483"/>
                  </a:lnTo>
                  <a:lnTo>
                    <a:pt x="88688" y="56583"/>
                  </a:lnTo>
                  <a:lnTo>
                    <a:pt x="77462" y="60081"/>
                  </a:lnTo>
                  <a:lnTo>
                    <a:pt x="67033" y="66700"/>
                  </a:lnTo>
                  <a:lnTo>
                    <a:pt x="59385" y="75718"/>
                  </a:lnTo>
                  <a:lnTo>
                    <a:pt x="56208" y="85963"/>
                  </a:lnTo>
                  <a:lnTo>
                    <a:pt x="56576" y="97022"/>
                  </a:lnTo>
                  <a:lnTo>
                    <a:pt x="59565" y="108483"/>
                  </a:lnTo>
                  <a:lnTo>
                    <a:pt x="72824" y="147193"/>
                  </a:lnTo>
                  <a:lnTo>
                    <a:pt x="41671" y="140627"/>
                  </a:lnTo>
                  <a:lnTo>
                    <a:pt x="24037" y="141117"/>
                  </a:lnTo>
                  <a:lnTo>
                    <a:pt x="8948" y="148428"/>
                  </a:lnTo>
                  <a:lnTo>
                    <a:pt x="0" y="162401"/>
                  </a:lnTo>
                  <a:lnTo>
                    <a:pt x="789" y="182880"/>
                  </a:lnTo>
                  <a:lnTo>
                    <a:pt x="5313" y="195727"/>
                  </a:lnTo>
                  <a:lnTo>
                    <a:pt x="11191" y="207649"/>
                  </a:lnTo>
                  <a:lnTo>
                    <a:pt x="18488" y="218721"/>
                  </a:lnTo>
                  <a:lnTo>
                    <a:pt x="32813" y="235239"/>
                  </a:lnTo>
                  <a:lnTo>
                    <a:pt x="36796" y="241866"/>
                  </a:lnTo>
                  <a:lnTo>
                    <a:pt x="38361" y="249734"/>
                  </a:lnTo>
                  <a:lnTo>
                    <a:pt x="36654" y="259676"/>
                  </a:lnTo>
                  <a:lnTo>
                    <a:pt x="33470" y="270636"/>
                  </a:lnTo>
                  <a:lnTo>
                    <a:pt x="30976" y="282074"/>
                  </a:lnTo>
                  <a:lnTo>
                    <a:pt x="29441" y="293868"/>
                  </a:lnTo>
                  <a:lnTo>
                    <a:pt x="29136" y="305892"/>
                  </a:lnTo>
                  <a:lnTo>
                    <a:pt x="29666" y="329970"/>
                  </a:lnTo>
                  <a:lnTo>
                    <a:pt x="29822" y="410032"/>
                  </a:lnTo>
                  <a:lnTo>
                    <a:pt x="33822" y="415556"/>
                  </a:lnTo>
                  <a:lnTo>
                    <a:pt x="40375" y="421055"/>
                  </a:lnTo>
                  <a:lnTo>
                    <a:pt x="47437" y="402496"/>
                  </a:lnTo>
                  <a:lnTo>
                    <a:pt x="53888" y="384556"/>
                  </a:lnTo>
                  <a:lnTo>
                    <a:pt x="70817" y="332976"/>
                  </a:lnTo>
                  <a:lnTo>
                    <a:pt x="87289" y="281254"/>
                  </a:lnTo>
                  <a:lnTo>
                    <a:pt x="90023" y="274612"/>
                  </a:lnTo>
                  <a:lnTo>
                    <a:pt x="93850" y="269344"/>
                  </a:lnTo>
                  <a:lnTo>
                    <a:pt x="98728" y="266520"/>
                  </a:lnTo>
                  <a:lnTo>
                    <a:pt x="104612" y="267208"/>
                  </a:lnTo>
                  <a:lnTo>
                    <a:pt x="116125" y="270668"/>
                  </a:lnTo>
                  <a:lnTo>
                    <a:pt x="127686" y="271907"/>
                  </a:lnTo>
                  <a:lnTo>
                    <a:pt x="139236" y="272355"/>
                  </a:lnTo>
                  <a:lnTo>
                    <a:pt x="150713" y="273443"/>
                  </a:lnTo>
                  <a:lnTo>
                    <a:pt x="251451" y="291626"/>
                  </a:lnTo>
                  <a:lnTo>
                    <a:pt x="302005" y="299550"/>
                  </a:lnTo>
                  <a:lnTo>
                    <a:pt x="363033" y="305682"/>
                  </a:lnTo>
                  <a:lnTo>
                    <a:pt x="383045" y="308620"/>
                  </a:lnTo>
                  <a:lnTo>
                    <a:pt x="393080" y="309753"/>
                  </a:lnTo>
                  <a:lnTo>
                    <a:pt x="402757" y="310527"/>
                  </a:lnTo>
                  <a:lnTo>
                    <a:pt x="405551" y="315633"/>
                  </a:lnTo>
                  <a:lnTo>
                    <a:pt x="404888" y="359522"/>
                  </a:lnTo>
                  <a:lnTo>
                    <a:pt x="404309" y="377206"/>
                  </a:lnTo>
                  <a:lnTo>
                    <a:pt x="401708" y="412545"/>
                  </a:lnTo>
                  <a:lnTo>
                    <a:pt x="401543" y="430271"/>
                  </a:lnTo>
                  <a:lnTo>
                    <a:pt x="402300" y="470636"/>
                  </a:lnTo>
                  <a:lnTo>
                    <a:pt x="403214" y="476034"/>
                  </a:lnTo>
                  <a:lnTo>
                    <a:pt x="409412" y="478180"/>
                  </a:lnTo>
                  <a:lnTo>
                    <a:pt x="414900" y="474128"/>
                  </a:lnTo>
                  <a:lnTo>
                    <a:pt x="439764" y="422534"/>
                  </a:lnTo>
                  <a:lnTo>
                    <a:pt x="453618" y="349941"/>
                  </a:lnTo>
                  <a:lnTo>
                    <a:pt x="453075" y="312242"/>
                  </a:lnTo>
                  <a:lnTo>
                    <a:pt x="452719" y="307797"/>
                  </a:lnTo>
                  <a:lnTo>
                    <a:pt x="455907" y="305104"/>
                  </a:lnTo>
                  <a:lnTo>
                    <a:pt x="470620" y="282016"/>
                  </a:lnTo>
                  <a:lnTo>
                    <a:pt x="481519" y="261389"/>
                  </a:lnTo>
                  <a:lnTo>
                    <a:pt x="490223" y="239769"/>
                  </a:lnTo>
                  <a:lnTo>
                    <a:pt x="496191" y="216903"/>
                  </a:lnTo>
                  <a:lnTo>
                    <a:pt x="496141" y="205678"/>
                  </a:lnTo>
                  <a:lnTo>
                    <a:pt x="493135" y="192571"/>
                  </a:lnTo>
                  <a:lnTo>
                    <a:pt x="488031" y="180857"/>
                  </a:lnTo>
                  <a:lnTo>
                    <a:pt x="481688" y="173812"/>
                  </a:lnTo>
                  <a:lnTo>
                    <a:pt x="471473" y="170728"/>
                  </a:lnTo>
                  <a:lnTo>
                    <a:pt x="463065" y="172739"/>
                  </a:lnTo>
                  <a:lnTo>
                    <a:pt x="455954" y="178330"/>
                  </a:lnTo>
                  <a:lnTo>
                    <a:pt x="449150" y="186639"/>
                  </a:lnTo>
                  <a:lnTo>
                    <a:pt x="447614" y="186486"/>
                  </a:lnTo>
                  <a:lnTo>
                    <a:pt x="445772" y="186880"/>
                  </a:lnTo>
                  <a:lnTo>
                    <a:pt x="428016" y="131148"/>
                  </a:lnTo>
                  <a:lnTo>
                    <a:pt x="421464" y="112788"/>
                  </a:lnTo>
                  <a:lnTo>
                    <a:pt x="405883" y="75611"/>
                  </a:lnTo>
                  <a:lnTo>
                    <a:pt x="382082" y="43053"/>
                  </a:lnTo>
                  <a:lnTo>
                    <a:pt x="358714" y="34585"/>
                  </a:lnTo>
                  <a:lnTo>
                    <a:pt x="349327" y="40817"/>
                  </a:lnTo>
                  <a:lnTo>
                    <a:pt x="337007" y="84773"/>
                  </a:lnTo>
                  <a:lnTo>
                    <a:pt x="336565" y="96329"/>
                  </a:lnTo>
                  <a:lnTo>
                    <a:pt x="322608" y="78752"/>
                  </a:lnTo>
                  <a:lnTo>
                    <a:pt x="293308" y="47671"/>
                  </a:lnTo>
                  <a:lnTo>
                    <a:pt x="256264" y="14885"/>
                  </a:lnTo>
                  <a:lnTo>
                    <a:pt x="230875" y="2032"/>
                  </a:lnTo>
                  <a:lnTo>
                    <a:pt x="210016" y="0"/>
                  </a:lnTo>
                  <a:close/>
                </a:path>
              </a:pathLst>
            </a:custGeom>
            <a:solidFill>
              <a:srgbClr val="5B402F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30" name="object 30"/>
            <p:cNvSpPr/>
            <p:nvPr/>
          </p:nvSpPr>
          <p:spPr>
            <a:xfrm>
              <a:off x="781156" y="1703354"/>
              <a:ext cx="490220" cy="370840"/>
            </a:xfrm>
            <a:custGeom>
              <a:avLst/>
              <a:gdLst/>
              <a:ahLst/>
              <a:cxnLst/>
              <a:rect l="l" t="t" r="r" b="b"/>
              <a:pathLst>
                <a:path w="490219" h="370839">
                  <a:moveTo>
                    <a:pt x="415569" y="0"/>
                  </a:moveTo>
                  <a:lnTo>
                    <a:pt x="383727" y="18302"/>
                  </a:lnTo>
                  <a:lnTo>
                    <a:pt x="349326" y="24958"/>
                  </a:lnTo>
                  <a:lnTo>
                    <a:pt x="313038" y="25171"/>
                  </a:lnTo>
                  <a:lnTo>
                    <a:pt x="275539" y="24142"/>
                  </a:lnTo>
                  <a:lnTo>
                    <a:pt x="280484" y="31203"/>
                  </a:lnTo>
                  <a:lnTo>
                    <a:pt x="264922" y="66665"/>
                  </a:lnTo>
                  <a:lnTo>
                    <a:pt x="237632" y="90779"/>
                  </a:lnTo>
                  <a:lnTo>
                    <a:pt x="230598" y="90382"/>
                  </a:lnTo>
                  <a:lnTo>
                    <a:pt x="200980" y="59218"/>
                  </a:lnTo>
                  <a:lnTo>
                    <a:pt x="193065" y="24282"/>
                  </a:lnTo>
                  <a:lnTo>
                    <a:pt x="184928" y="27307"/>
                  </a:lnTo>
                  <a:lnTo>
                    <a:pt x="176529" y="29336"/>
                  </a:lnTo>
                  <a:lnTo>
                    <a:pt x="168226" y="29975"/>
                  </a:lnTo>
                  <a:lnTo>
                    <a:pt x="160375" y="28828"/>
                  </a:lnTo>
                  <a:lnTo>
                    <a:pt x="138805" y="24873"/>
                  </a:lnTo>
                  <a:lnTo>
                    <a:pt x="117059" y="23756"/>
                  </a:lnTo>
                  <a:lnTo>
                    <a:pt x="95346" y="23005"/>
                  </a:lnTo>
                  <a:lnTo>
                    <a:pt x="73875" y="20142"/>
                  </a:lnTo>
                  <a:lnTo>
                    <a:pt x="53011" y="14906"/>
                  </a:lnTo>
                  <a:lnTo>
                    <a:pt x="42434" y="13059"/>
                  </a:lnTo>
                  <a:lnTo>
                    <a:pt x="31508" y="12776"/>
                  </a:lnTo>
                  <a:lnTo>
                    <a:pt x="24594" y="13890"/>
                  </a:lnTo>
                  <a:lnTo>
                    <a:pt x="17706" y="15430"/>
                  </a:lnTo>
                  <a:lnTo>
                    <a:pt x="10766" y="16123"/>
                  </a:lnTo>
                  <a:lnTo>
                    <a:pt x="3695" y="14693"/>
                  </a:lnTo>
                  <a:lnTo>
                    <a:pt x="2717" y="23825"/>
                  </a:lnTo>
                  <a:lnTo>
                    <a:pt x="16382" y="24574"/>
                  </a:lnTo>
                  <a:lnTo>
                    <a:pt x="14871" y="33794"/>
                  </a:lnTo>
                  <a:lnTo>
                    <a:pt x="12921" y="52815"/>
                  </a:lnTo>
                  <a:lnTo>
                    <a:pt x="11517" y="71948"/>
                  </a:lnTo>
                  <a:lnTo>
                    <a:pt x="8072" y="90676"/>
                  </a:lnTo>
                  <a:lnTo>
                    <a:pt x="0" y="108483"/>
                  </a:lnTo>
                  <a:lnTo>
                    <a:pt x="5356" y="113727"/>
                  </a:lnTo>
                  <a:lnTo>
                    <a:pt x="8235" y="119867"/>
                  </a:lnTo>
                  <a:lnTo>
                    <a:pt x="9229" y="126633"/>
                  </a:lnTo>
                  <a:lnTo>
                    <a:pt x="8928" y="133756"/>
                  </a:lnTo>
                  <a:lnTo>
                    <a:pt x="9506" y="143396"/>
                  </a:lnTo>
                  <a:lnTo>
                    <a:pt x="68383" y="164306"/>
                  </a:lnTo>
                  <a:lnTo>
                    <a:pt x="108661" y="170014"/>
                  </a:lnTo>
                  <a:lnTo>
                    <a:pt x="88341" y="352386"/>
                  </a:lnTo>
                  <a:lnTo>
                    <a:pt x="101419" y="355733"/>
                  </a:lnTo>
                  <a:lnTo>
                    <a:pt x="114769" y="357284"/>
                  </a:lnTo>
                  <a:lnTo>
                    <a:pt x="128196" y="358389"/>
                  </a:lnTo>
                  <a:lnTo>
                    <a:pt x="195975" y="368803"/>
                  </a:lnTo>
                  <a:lnTo>
                    <a:pt x="250375" y="370512"/>
                  </a:lnTo>
                  <a:lnTo>
                    <a:pt x="304711" y="366483"/>
                  </a:lnTo>
                  <a:lnTo>
                    <a:pt x="358990" y="357670"/>
                  </a:lnTo>
                  <a:lnTo>
                    <a:pt x="366204" y="356222"/>
                  </a:lnTo>
                  <a:lnTo>
                    <a:pt x="373506" y="355320"/>
                  </a:lnTo>
                  <a:lnTo>
                    <a:pt x="378320" y="348780"/>
                  </a:lnTo>
                  <a:lnTo>
                    <a:pt x="366136" y="224634"/>
                  </a:lnTo>
                  <a:lnTo>
                    <a:pt x="361746" y="183286"/>
                  </a:lnTo>
                  <a:lnTo>
                    <a:pt x="362274" y="171608"/>
                  </a:lnTo>
                  <a:lnTo>
                    <a:pt x="366501" y="163455"/>
                  </a:lnTo>
                  <a:lnTo>
                    <a:pt x="373907" y="158711"/>
                  </a:lnTo>
                  <a:lnTo>
                    <a:pt x="383971" y="157264"/>
                  </a:lnTo>
                  <a:lnTo>
                    <a:pt x="402495" y="155620"/>
                  </a:lnTo>
                  <a:lnTo>
                    <a:pt x="420444" y="151460"/>
                  </a:lnTo>
                  <a:lnTo>
                    <a:pt x="438276" y="146794"/>
                  </a:lnTo>
                  <a:lnTo>
                    <a:pt x="464142" y="142212"/>
                  </a:lnTo>
                  <a:lnTo>
                    <a:pt x="471895" y="139438"/>
                  </a:lnTo>
                  <a:lnTo>
                    <a:pt x="479269" y="135452"/>
                  </a:lnTo>
                  <a:lnTo>
                    <a:pt x="485825" y="130390"/>
                  </a:lnTo>
                  <a:lnTo>
                    <a:pt x="484088" y="120104"/>
                  </a:lnTo>
                  <a:lnTo>
                    <a:pt x="482727" y="110137"/>
                  </a:lnTo>
                  <a:lnTo>
                    <a:pt x="483918" y="100622"/>
                  </a:lnTo>
                  <a:lnTo>
                    <a:pt x="489838" y="91693"/>
                  </a:lnTo>
                  <a:lnTo>
                    <a:pt x="484403" y="85902"/>
                  </a:lnTo>
                  <a:lnTo>
                    <a:pt x="479590" y="79717"/>
                  </a:lnTo>
                  <a:lnTo>
                    <a:pt x="479196" y="71373"/>
                  </a:lnTo>
                  <a:lnTo>
                    <a:pt x="478220" y="60896"/>
                  </a:lnTo>
                  <a:lnTo>
                    <a:pt x="476408" y="50592"/>
                  </a:lnTo>
                  <a:lnTo>
                    <a:pt x="473920" y="40432"/>
                  </a:lnTo>
                  <a:lnTo>
                    <a:pt x="470916" y="30391"/>
                  </a:lnTo>
                  <a:lnTo>
                    <a:pt x="469380" y="22901"/>
                  </a:lnTo>
                  <a:lnTo>
                    <a:pt x="469423" y="15578"/>
                  </a:lnTo>
                  <a:lnTo>
                    <a:pt x="470705" y="8361"/>
                  </a:lnTo>
                  <a:lnTo>
                    <a:pt x="472884" y="1193"/>
                  </a:lnTo>
                  <a:lnTo>
                    <a:pt x="463213" y="423"/>
                  </a:lnTo>
                  <a:lnTo>
                    <a:pt x="453577" y="631"/>
                  </a:lnTo>
                  <a:lnTo>
                    <a:pt x="428116" y="3022"/>
                  </a:lnTo>
                  <a:lnTo>
                    <a:pt x="420979" y="7035"/>
                  </a:lnTo>
                  <a:lnTo>
                    <a:pt x="415569" y="0"/>
                  </a:lnTo>
                  <a:close/>
                </a:path>
              </a:pathLst>
            </a:custGeom>
            <a:solidFill>
              <a:srgbClr val="DA9E3B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31" name="object 31"/>
            <p:cNvSpPr/>
            <p:nvPr/>
          </p:nvSpPr>
          <p:spPr>
            <a:xfrm>
              <a:off x="869496" y="2052142"/>
              <a:ext cx="290830" cy="429895"/>
            </a:xfrm>
            <a:custGeom>
              <a:avLst/>
              <a:gdLst/>
              <a:ahLst/>
              <a:cxnLst/>
              <a:rect l="l" t="t" r="r" b="b"/>
              <a:pathLst>
                <a:path w="290830" h="429894">
                  <a:moveTo>
                    <a:pt x="289979" y="0"/>
                  </a:moveTo>
                  <a:lnTo>
                    <a:pt x="278185" y="3194"/>
                  </a:lnTo>
                  <a:lnTo>
                    <a:pt x="266131" y="4754"/>
                  </a:lnTo>
                  <a:lnTo>
                    <a:pt x="254006" y="5845"/>
                  </a:lnTo>
                  <a:lnTo>
                    <a:pt x="196375" y="14598"/>
                  </a:lnTo>
                  <a:lnTo>
                    <a:pt x="150771" y="16508"/>
                  </a:lnTo>
                  <a:lnTo>
                    <a:pt x="105152" y="13995"/>
                  </a:lnTo>
                  <a:lnTo>
                    <a:pt x="59486" y="7696"/>
                  </a:lnTo>
                  <a:lnTo>
                    <a:pt x="44793" y="5090"/>
                  </a:lnTo>
                  <a:lnTo>
                    <a:pt x="29986" y="2968"/>
                  </a:lnTo>
                  <a:lnTo>
                    <a:pt x="15058" y="2184"/>
                  </a:lnTo>
                  <a:lnTo>
                    <a:pt x="0" y="3594"/>
                  </a:lnTo>
                  <a:lnTo>
                    <a:pt x="2271" y="31369"/>
                  </a:lnTo>
                  <a:lnTo>
                    <a:pt x="2527" y="40627"/>
                  </a:lnTo>
                  <a:lnTo>
                    <a:pt x="2681" y="94238"/>
                  </a:lnTo>
                  <a:lnTo>
                    <a:pt x="3408" y="147838"/>
                  </a:lnTo>
                  <a:lnTo>
                    <a:pt x="4534" y="201432"/>
                  </a:lnTo>
                  <a:lnTo>
                    <a:pt x="8546" y="362200"/>
                  </a:lnTo>
                  <a:lnTo>
                    <a:pt x="9512" y="415798"/>
                  </a:lnTo>
                  <a:lnTo>
                    <a:pt x="22900" y="421109"/>
                  </a:lnTo>
                  <a:lnTo>
                    <a:pt x="36723" y="424546"/>
                  </a:lnTo>
                  <a:lnTo>
                    <a:pt x="50787" y="426504"/>
                  </a:lnTo>
                  <a:lnTo>
                    <a:pt x="93244" y="429036"/>
                  </a:lnTo>
                  <a:lnTo>
                    <a:pt x="107357" y="427850"/>
                  </a:lnTo>
                  <a:lnTo>
                    <a:pt x="121145" y="423062"/>
                  </a:lnTo>
                  <a:lnTo>
                    <a:pt x="124760" y="400705"/>
                  </a:lnTo>
                  <a:lnTo>
                    <a:pt x="126974" y="378186"/>
                  </a:lnTo>
                  <a:lnTo>
                    <a:pt x="128760" y="355611"/>
                  </a:lnTo>
                  <a:lnTo>
                    <a:pt x="135001" y="297532"/>
                  </a:lnTo>
                  <a:lnTo>
                    <a:pt x="140897" y="226183"/>
                  </a:lnTo>
                  <a:lnTo>
                    <a:pt x="148101" y="151569"/>
                  </a:lnTo>
                  <a:lnTo>
                    <a:pt x="150101" y="138607"/>
                  </a:lnTo>
                  <a:lnTo>
                    <a:pt x="152809" y="176010"/>
                  </a:lnTo>
                  <a:lnTo>
                    <a:pt x="160125" y="250486"/>
                  </a:lnTo>
                  <a:lnTo>
                    <a:pt x="162712" y="287731"/>
                  </a:lnTo>
                  <a:lnTo>
                    <a:pt x="164780" y="313354"/>
                  </a:lnTo>
                  <a:lnTo>
                    <a:pt x="167616" y="338915"/>
                  </a:lnTo>
                  <a:lnTo>
                    <a:pt x="169740" y="364519"/>
                  </a:lnTo>
                  <a:lnTo>
                    <a:pt x="169672" y="390271"/>
                  </a:lnTo>
                  <a:lnTo>
                    <a:pt x="169430" y="394030"/>
                  </a:lnTo>
                  <a:lnTo>
                    <a:pt x="170662" y="398157"/>
                  </a:lnTo>
                  <a:lnTo>
                    <a:pt x="172161" y="401726"/>
                  </a:lnTo>
                  <a:lnTo>
                    <a:pt x="174295" y="408746"/>
                  </a:lnTo>
                  <a:lnTo>
                    <a:pt x="174823" y="415694"/>
                  </a:lnTo>
                  <a:lnTo>
                    <a:pt x="173906" y="422602"/>
                  </a:lnTo>
                  <a:lnTo>
                    <a:pt x="171704" y="429501"/>
                  </a:lnTo>
                  <a:lnTo>
                    <a:pt x="186278" y="428997"/>
                  </a:lnTo>
                  <a:lnTo>
                    <a:pt x="229615" y="426643"/>
                  </a:lnTo>
                  <a:lnTo>
                    <a:pt x="275780" y="417760"/>
                  </a:lnTo>
                  <a:lnTo>
                    <a:pt x="290576" y="412254"/>
                  </a:lnTo>
                  <a:lnTo>
                    <a:pt x="286298" y="406505"/>
                  </a:lnTo>
                  <a:lnTo>
                    <a:pt x="284834" y="400126"/>
                  </a:lnTo>
                  <a:lnTo>
                    <a:pt x="284919" y="393470"/>
                  </a:lnTo>
                  <a:lnTo>
                    <a:pt x="285292" y="386892"/>
                  </a:lnTo>
                  <a:lnTo>
                    <a:pt x="290268" y="142932"/>
                  </a:lnTo>
                  <a:lnTo>
                    <a:pt x="290758" y="95290"/>
                  </a:lnTo>
                  <a:lnTo>
                    <a:pt x="290722" y="47646"/>
                  </a:lnTo>
                  <a:lnTo>
                    <a:pt x="289979" y="0"/>
                  </a:lnTo>
                  <a:close/>
                </a:path>
              </a:pathLst>
            </a:custGeom>
            <a:solidFill>
              <a:srgbClr val="375562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32" name="object 32"/>
            <p:cNvSpPr/>
            <p:nvPr/>
          </p:nvSpPr>
          <p:spPr>
            <a:xfrm>
              <a:off x="1242829" y="1511272"/>
              <a:ext cx="236854" cy="285115"/>
            </a:xfrm>
            <a:custGeom>
              <a:avLst/>
              <a:gdLst/>
              <a:ahLst/>
              <a:cxnLst/>
              <a:rect l="l" t="t" r="r" b="b"/>
              <a:pathLst>
                <a:path w="236855" h="285114">
                  <a:moveTo>
                    <a:pt x="177609" y="0"/>
                  </a:moveTo>
                  <a:lnTo>
                    <a:pt x="157595" y="13533"/>
                  </a:lnTo>
                  <a:lnTo>
                    <a:pt x="144733" y="32419"/>
                  </a:lnTo>
                  <a:lnTo>
                    <a:pt x="134270" y="52835"/>
                  </a:lnTo>
                  <a:lnTo>
                    <a:pt x="121450" y="70954"/>
                  </a:lnTo>
                  <a:lnTo>
                    <a:pt x="114510" y="55634"/>
                  </a:lnTo>
                  <a:lnTo>
                    <a:pt x="107426" y="46229"/>
                  </a:lnTo>
                  <a:lnTo>
                    <a:pt x="99250" y="41942"/>
                  </a:lnTo>
                  <a:lnTo>
                    <a:pt x="89039" y="41973"/>
                  </a:lnTo>
                  <a:lnTo>
                    <a:pt x="85877" y="48844"/>
                  </a:lnTo>
                  <a:lnTo>
                    <a:pt x="85559" y="56311"/>
                  </a:lnTo>
                  <a:lnTo>
                    <a:pt x="87642" y="63309"/>
                  </a:lnTo>
                  <a:lnTo>
                    <a:pt x="92868" y="79354"/>
                  </a:lnTo>
                  <a:lnTo>
                    <a:pt x="95893" y="87228"/>
                  </a:lnTo>
                  <a:lnTo>
                    <a:pt x="99275" y="94932"/>
                  </a:lnTo>
                  <a:lnTo>
                    <a:pt x="102678" y="105864"/>
                  </a:lnTo>
                  <a:lnTo>
                    <a:pt x="72064" y="150592"/>
                  </a:lnTo>
                  <a:lnTo>
                    <a:pt x="32662" y="180589"/>
                  </a:lnTo>
                  <a:lnTo>
                    <a:pt x="1625" y="196075"/>
                  </a:lnTo>
                  <a:lnTo>
                    <a:pt x="0" y="203276"/>
                  </a:lnTo>
                  <a:lnTo>
                    <a:pt x="9936" y="243136"/>
                  </a:lnTo>
                  <a:lnTo>
                    <a:pt x="16230" y="285013"/>
                  </a:lnTo>
                  <a:lnTo>
                    <a:pt x="22212" y="283463"/>
                  </a:lnTo>
                  <a:lnTo>
                    <a:pt x="74920" y="249399"/>
                  </a:lnTo>
                  <a:lnTo>
                    <a:pt x="104271" y="220583"/>
                  </a:lnTo>
                  <a:lnTo>
                    <a:pt x="131134" y="189418"/>
                  </a:lnTo>
                  <a:lnTo>
                    <a:pt x="155917" y="156298"/>
                  </a:lnTo>
                  <a:lnTo>
                    <a:pt x="160477" y="149809"/>
                  </a:lnTo>
                  <a:lnTo>
                    <a:pt x="165735" y="147040"/>
                  </a:lnTo>
                  <a:lnTo>
                    <a:pt x="201644" y="132186"/>
                  </a:lnTo>
                  <a:lnTo>
                    <a:pt x="236651" y="108064"/>
                  </a:lnTo>
                  <a:lnTo>
                    <a:pt x="234315" y="93624"/>
                  </a:lnTo>
                  <a:lnTo>
                    <a:pt x="227749" y="94665"/>
                  </a:lnTo>
                  <a:lnTo>
                    <a:pt x="220675" y="93052"/>
                  </a:lnTo>
                  <a:lnTo>
                    <a:pt x="217792" y="94005"/>
                  </a:lnTo>
                  <a:lnTo>
                    <a:pt x="218719" y="89331"/>
                  </a:lnTo>
                  <a:lnTo>
                    <a:pt x="226063" y="85108"/>
                  </a:lnTo>
                  <a:lnTo>
                    <a:pt x="232222" y="79786"/>
                  </a:lnTo>
                  <a:lnTo>
                    <a:pt x="236157" y="72785"/>
                  </a:lnTo>
                  <a:lnTo>
                    <a:pt x="236829" y="63525"/>
                  </a:lnTo>
                  <a:lnTo>
                    <a:pt x="227683" y="59055"/>
                  </a:lnTo>
                  <a:lnTo>
                    <a:pt x="218682" y="59793"/>
                  </a:lnTo>
                  <a:lnTo>
                    <a:pt x="209685" y="62780"/>
                  </a:lnTo>
                  <a:lnTo>
                    <a:pt x="200545" y="65062"/>
                  </a:lnTo>
                  <a:lnTo>
                    <a:pt x="215188" y="43410"/>
                  </a:lnTo>
                  <a:lnTo>
                    <a:pt x="219137" y="31949"/>
                  </a:lnTo>
                  <a:lnTo>
                    <a:pt x="216382" y="18491"/>
                  </a:lnTo>
                  <a:lnTo>
                    <a:pt x="205457" y="21132"/>
                  </a:lnTo>
                  <a:lnTo>
                    <a:pt x="187693" y="34127"/>
                  </a:lnTo>
                  <a:lnTo>
                    <a:pt x="176568" y="36118"/>
                  </a:lnTo>
                  <a:lnTo>
                    <a:pt x="178427" y="27489"/>
                  </a:lnTo>
                  <a:lnTo>
                    <a:pt x="180603" y="18916"/>
                  </a:lnTo>
                  <a:lnTo>
                    <a:pt x="181022" y="9915"/>
                  </a:lnTo>
                  <a:lnTo>
                    <a:pt x="177609" y="0"/>
                  </a:lnTo>
                  <a:close/>
                </a:path>
              </a:pathLst>
            </a:custGeom>
            <a:solidFill>
              <a:srgbClr val="C3612F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33" name="object 33"/>
            <p:cNvSpPr/>
            <p:nvPr/>
          </p:nvSpPr>
          <p:spPr>
            <a:xfrm>
              <a:off x="553443" y="1550903"/>
              <a:ext cx="248285" cy="260985"/>
            </a:xfrm>
            <a:custGeom>
              <a:avLst/>
              <a:gdLst/>
              <a:ahLst/>
              <a:cxnLst/>
              <a:rect l="l" t="t" r="r" b="b"/>
              <a:pathLst>
                <a:path w="248284" h="260985">
                  <a:moveTo>
                    <a:pt x="55107" y="0"/>
                  </a:moveTo>
                  <a:lnTo>
                    <a:pt x="47675" y="2829"/>
                  </a:lnTo>
                  <a:lnTo>
                    <a:pt x="49056" y="13306"/>
                  </a:lnTo>
                  <a:lnTo>
                    <a:pt x="53066" y="23061"/>
                  </a:lnTo>
                  <a:lnTo>
                    <a:pt x="58048" y="32872"/>
                  </a:lnTo>
                  <a:lnTo>
                    <a:pt x="62344" y="43520"/>
                  </a:lnTo>
                  <a:lnTo>
                    <a:pt x="26022" y="21905"/>
                  </a:lnTo>
                  <a:lnTo>
                    <a:pt x="19354" y="19174"/>
                  </a:lnTo>
                  <a:lnTo>
                    <a:pt x="10782" y="30579"/>
                  </a:lnTo>
                  <a:lnTo>
                    <a:pt x="12446" y="36929"/>
                  </a:lnTo>
                  <a:lnTo>
                    <a:pt x="38493" y="65936"/>
                  </a:lnTo>
                  <a:lnTo>
                    <a:pt x="17605" y="64675"/>
                  </a:lnTo>
                  <a:lnTo>
                    <a:pt x="6870" y="64590"/>
                  </a:lnTo>
                  <a:lnTo>
                    <a:pt x="2095" y="65834"/>
                  </a:lnTo>
                  <a:lnTo>
                    <a:pt x="0" y="75613"/>
                  </a:lnTo>
                  <a:lnTo>
                    <a:pt x="1993" y="79118"/>
                  </a:lnTo>
                  <a:lnTo>
                    <a:pt x="11696" y="86776"/>
                  </a:lnTo>
                  <a:lnTo>
                    <a:pt x="25323" y="96936"/>
                  </a:lnTo>
                  <a:lnTo>
                    <a:pt x="19584" y="97959"/>
                  </a:lnTo>
                  <a:lnTo>
                    <a:pt x="13850" y="98383"/>
                  </a:lnTo>
                  <a:lnTo>
                    <a:pt x="9091" y="100214"/>
                  </a:lnTo>
                  <a:lnTo>
                    <a:pt x="6273" y="105458"/>
                  </a:lnTo>
                  <a:lnTo>
                    <a:pt x="4305" y="115275"/>
                  </a:lnTo>
                  <a:lnTo>
                    <a:pt x="12433" y="118742"/>
                  </a:lnTo>
                  <a:lnTo>
                    <a:pt x="19253" y="122692"/>
                  </a:lnTo>
                  <a:lnTo>
                    <a:pt x="29405" y="127826"/>
                  </a:lnTo>
                  <a:lnTo>
                    <a:pt x="39914" y="131966"/>
                  </a:lnTo>
                  <a:lnTo>
                    <a:pt x="61518" y="138859"/>
                  </a:lnTo>
                  <a:lnTo>
                    <a:pt x="70481" y="141342"/>
                  </a:lnTo>
                  <a:lnTo>
                    <a:pt x="79336" y="144084"/>
                  </a:lnTo>
                  <a:lnTo>
                    <a:pt x="87868" y="148394"/>
                  </a:lnTo>
                  <a:lnTo>
                    <a:pt x="95859" y="155585"/>
                  </a:lnTo>
                  <a:lnTo>
                    <a:pt x="124692" y="186892"/>
                  </a:lnTo>
                  <a:lnTo>
                    <a:pt x="156152" y="215140"/>
                  </a:lnTo>
                  <a:lnTo>
                    <a:pt x="190432" y="239947"/>
                  </a:lnTo>
                  <a:lnTo>
                    <a:pt x="227723" y="260932"/>
                  </a:lnTo>
                  <a:lnTo>
                    <a:pt x="232117" y="260601"/>
                  </a:lnTo>
                  <a:lnTo>
                    <a:pt x="235953" y="260843"/>
                  </a:lnTo>
                  <a:lnTo>
                    <a:pt x="237845" y="254772"/>
                  </a:lnTo>
                  <a:lnTo>
                    <a:pt x="242269" y="235230"/>
                  </a:lnTo>
                  <a:lnTo>
                    <a:pt x="244490" y="215573"/>
                  </a:lnTo>
                  <a:lnTo>
                    <a:pt x="245993" y="196050"/>
                  </a:lnTo>
                  <a:lnTo>
                    <a:pt x="248259" y="176908"/>
                  </a:lnTo>
                  <a:lnTo>
                    <a:pt x="242455" y="171333"/>
                  </a:lnTo>
                  <a:lnTo>
                    <a:pt x="234073" y="174368"/>
                  </a:lnTo>
                  <a:lnTo>
                    <a:pt x="231406" y="167142"/>
                  </a:lnTo>
                  <a:lnTo>
                    <a:pt x="189915" y="146636"/>
                  </a:lnTo>
                  <a:lnTo>
                    <a:pt x="151968" y="120139"/>
                  </a:lnTo>
                  <a:lnTo>
                    <a:pt x="139011" y="94283"/>
                  </a:lnTo>
                  <a:lnTo>
                    <a:pt x="141300" y="83386"/>
                  </a:lnTo>
                  <a:lnTo>
                    <a:pt x="143816" y="73715"/>
                  </a:lnTo>
                  <a:lnTo>
                    <a:pt x="145654" y="63832"/>
                  </a:lnTo>
                  <a:lnTo>
                    <a:pt x="149745" y="37691"/>
                  </a:lnTo>
                  <a:lnTo>
                    <a:pt x="147320" y="32573"/>
                  </a:lnTo>
                  <a:lnTo>
                    <a:pt x="135128" y="26769"/>
                  </a:lnTo>
                  <a:lnTo>
                    <a:pt x="130568" y="31595"/>
                  </a:lnTo>
                  <a:lnTo>
                    <a:pt x="123776" y="42570"/>
                  </a:lnTo>
                  <a:lnTo>
                    <a:pt x="113093" y="62812"/>
                  </a:lnTo>
                  <a:lnTo>
                    <a:pt x="72732" y="8595"/>
                  </a:lnTo>
                  <a:lnTo>
                    <a:pt x="67580" y="3288"/>
                  </a:lnTo>
                  <a:lnTo>
                    <a:pt x="61723" y="288"/>
                  </a:lnTo>
                  <a:lnTo>
                    <a:pt x="55107" y="0"/>
                  </a:lnTo>
                  <a:close/>
                </a:path>
              </a:pathLst>
            </a:custGeom>
            <a:solidFill>
              <a:srgbClr val="C3612E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34" name="object 34"/>
            <p:cNvSpPr/>
            <p:nvPr/>
          </p:nvSpPr>
          <p:spPr>
            <a:xfrm>
              <a:off x="800815" y="2467938"/>
              <a:ext cx="200025" cy="73660"/>
            </a:xfrm>
            <a:custGeom>
              <a:avLst/>
              <a:gdLst/>
              <a:ahLst/>
              <a:cxnLst/>
              <a:rect l="l" t="t" r="r" b="b"/>
              <a:pathLst>
                <a:path w="200025" h="73660">
                  <a:moveTo>
                    <a:pt x="78196" y="0"/>
                  </a:moveTo>
                  <a:lnTo>
                    <a:pt x="36786" y="23575"/>
                  </a:lnTo>
                  <a:lnTo>
                    <a:pt x="624" y="54610"/>
                  </a:lnTo>
                  <a:lnTo>
                    <a:pt x="0" y="64646"/>
                  </a:lnTo>
                  <a:lnTo>
                    <a:pt x="4275" y="69703"/>
                  </a:lnTo>
                  <a:lnTo>
                    <a:pt x="11361" y="71665"/>
                  </a:lnTo>
                  <a:lnTo>
                    <a:pt x="19166" y="72415"/>
                  </a:lnTo>
                  <a:lnTo>
                    <a:pt x="39439" y="73078"/>
                  </a:lnTo>
                  <a:lnTo>
                    <a:pt x="59579" y="71597"/>
                  </a:lnTo>
                  <a:lnTo>
                    <a:pt x="99773" y="66751"/>
                  </a:lnTo>
                  <a:lnTo>
                    <a:pt x="119930" y="63950"/>
                  </a:lnTo>
                  <a:lnTo>
                    <a:pt x="139759" y="59896"/>
                  </a:lnTo>
                  <a:lnTo>
                    <a:pt x="159445" y="55314"/>
                  </a:lnTo>
                  <a:lnTo>
                    <a:pt x="187136" y="49301"/>
                  </a:lnTo>
                  <a:lnTo>
                    <a:pt x="195010" y="44983"/>
                  </a:lnTo>
                  <a:lnTo>
                    <a:pt x="199976" y="37452"/>
                  </a:lnTo>
                  <a:lnTo>
                    <a:pt x="199892" y="29076"/>
                  </a:lnTo>
                  <a:lnTo>
                    <a:pt x="197392" y="21515"/>
                  </a:lnTo>
                  <a:lnTo>
                    <a:pt x="189816" y="7264"/>
                  </a:lnTo>
                  <a:lnTo>
                    <a:pt x="161771" y="7593"/>
                  </a:lnTo>
                  <a:lnTo>
                    <a:pt x="133863" y="5813"/>
                  </a:lnTo>
                  <a:lnTo>
                    <a:pt x="78196" y="0"/>
                  </a:lnTo>
                  <a:close/>
                </a:path>
              </a:pathLst>
            </a:custGeom>
            <a:solidFill>
              <a:srgbClr val="1F0F11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pic>
          <p:nvPicPr>
            <p:cNvPr id="35" name="object 3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6084" y="2464393"/>
              <a:ext cx="201665" cy="7777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796394" y="2505395"/>
              <a:ext cx="204470" cy="47625"/>
            </a:xfrm>
            <a:custGeom>
              <a:avLst/>
              <a:gdLst/>
              <a:ahLst/>
              <a:cxnLst/>
              <a:rect l="l" t="t" r="r" b="b"/>
              <a:pathLst>
                <a:path w="204469" h="47625">
                  <a:moveTo>
                    <a:pt x="204390" y="0"/>
                  </a:moveTo>
                  <a:lnTo>
                    <a:pt x="154656" y="15118"/>
                  </a:lnTo>
                  <a:lnTo>
                    <a:pt x="84185" y="27355"/>
                  </a:lnTo>
                  <a:lnTo>
                    <a:pt x="12176" y="30606"/>
                  </a:lnTo>
                  <a:lnTo>
                    <a:pt x="4543" y="28079"/>
                  </a:lnTo>
                  <a:lnTo>
                    <a:pt x="5051" y="17157"/>
                  </a:lnTo>
                  <a:lnTo>
                    <a:pt x="300" y="24027"/>
                  </a:lnTo>
                  <a:lnTo>
                    <a:pt x="38071" y="47358"/>
                  </a:lnTo>
                  <a:lnTo>
                    <a:pt x="75750" y="44365"/>
                  </a:lnTo>
                  <a:lnTo>
                    <a:pt x="149174" y="28927"/>
                  </a:lnTo>
                  <a:lnTo>
                    <a:pt x="191406" y="15698"/>
                  </a:lnTo>
                  <a:lnTo>
                    <a:pt x="202637" y="7979"/>
                  </a:lnTo>
                  <a:lnTo>
                    <a:pt x="204390" y="0"/>
                  </a:lnTo>
                  <a:close/>
                </a:path>
              </a:pathLst>
            </a:custGeom>
            <a:solidFill>
              <a:srgbClr val="675A5D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94721" y="2024735"/>
            <a:ext cx="649765" cy="1193351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5699" y="2990365"/>
            <a:ext cx="972705" cy="1336666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5274" y="4953318"/>
            <a:ext cx="789772" cy="1420629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52305" y="4142996"/>
            <a:ext cx="802496" cy="1291101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38807" y="330442"/>
            <a:ext cx="865455" cy="0"/>
          </a:xfrm>
          <a:custGeom>
            <a:avLst/>
            <a:gdLst/>
            <a:ahLst/>
            <a:cxnLst/>
            <a:rect l="l" t="t" r="r" b="b"/>
            <a:pathLst>
              <a:path w="954405">
                <a:moveTo>
                  <a:pt x="0" y="0"/>
                </a:moveTo>
                <a:lnTo>
                  <a:pt x="954011" y="0"/>
                </a:lnTo>
              </a:path>
            </a:pathLst>
          </a:custGeom>
          <a:ln w="5080">
            <a:solidFill>
              <a:srgbClr val="FFC628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5" name="object 45"/>
          <p:cNvSpPr txBox="1"/>
          <p:nvPr/>
        </p:nvSpPr>
        <p:spPr>
          <a:xfrm>
            <a:off x="56778" y="182091"/>
            <a:ext cx="2173140" cy="496774"/>
          </a:xfrm>
          <a:prstGeom prst="rect">
            <a:avLst/>
          </a:prstGeom>
        </p:spPr>
        <p:txBody>
          <a:bodyPr vert="horz" wrap="square" lIns="0" tIns="38580" rIns="0" bIns="0" rtlCol="0">
            <a:spAutoFit/>
          </a:bodyPr>
          <a:lstStyle/>
          <a:p>
            <a:pPr marL="11516">
              <a:spcBef>
                <a:spcPts val="304"/>
              </a:spcBef>
            </a:pPr>
            <a:r>
              <a:rPr sz="725" spc="45" dirty="0">
                <a:solidFill>
                  <a:srgbClr val="231F20"/>
                </a:solidFill>
                <a:latin typeface="Trebuchet MS"/>
                <a:cs typeface="Trebuchet MS"/>
              </a:rPr>
              <a:t>SINAIS</a:t>
            </a:r>
            <a:r>
              <a:rPr sz="725" spc="-3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25" spc="50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725" spc="-3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25" spc="50" dirty="0">
                <a:solidFill>
                  <a:srgbClr val="231F20"/>
                </a:solidFill>
                <a:latin typeface="Trebuchet MS"/>
                <a:cs typeface="Trebuchet MS"/>
              </a:rPr>
              <a:t>SINTOMAS</a:t>
            </a:r>
            <a:endParaRPr sz="725" dirty="0">
              <a:latin typeface="Trebuchet MS"/>
              <a:cs typeface="Trebuchet MS"/>
            </a:endParaRPr>
          </a:p>
          <a:p>
            <a:pPr marL="11516">
              <a:lnSpc>
                <a:spcPts val="1188"/>
              </a:lnSpc>
              <a:spcBef>
                <a:spcPts val="290"/>
              </a:spcBef>
            </a:pPr>
            <a:r>
              <a:rPr sz="997" b="1" dirty="0">
                <a:solidFill>
                  <a:srgbClr val="231F20"/>
                </a:solidFill>
                <a:latin typeface="Trebuchet MS"/>
                <a:cs typeface="Trebuchet MS"/>
              </a:rPr>
              <a:t>Conheça</a:t>
            </a:r>
            <a:r>
              <a:rPr sz="997" b="1" spc="4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997" b="1" spc="50" dirty="0">
                <a:solidFill>
                  <a:srgbClr val="231F20"/>
                </a:solidFill>
                <a:latin typeface="Trebuchet MS"/>
                <a:cs typeface="Trebuchet MS"/>
              </a:rPr>
              <a:t>os</a:t>
            </a:r>
            <a:r>
              <a:rPr sz="997" b="1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997" b="1" dirty="0">
                <a:solidFill>
                  <a:srgbClr val="231F20"/>
                </a:solidFill>
                <a:latin typeface="Trebuchet MS"/>
                <a:cs typeface="Trebuchet MS"/>
              </a:rPr>
              <a:t>principais</a:t>
            </a:r>
            <a:r>
              <a:rPr sz="997" b="1" spc="4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997" b="1" spc="-9" dirty="0">
                <a:solidFill>
                  <a:srgbClr val="231F20"/>
                </a:solidFill>
                <a:latin typeface="Trebuchet MS"/>
                <a:cs typeface="Trebuchet MS"/>
              </a:rPr>
              <a:t>sinais</a:t>
            </a:r>
            <a:endParaRPr sz="997" dirty="0">
              <a:latin typeface="Trebuchet MS"/>
              <a:cs typeface="Trebuchet MS"/>
            </a:endParaRPr>
          </a:p>
          <a:p>
            <a:pPr marL="11516">
              <a:lnSpc>
                <a:spcPts val="1188"/>
              </a:lnSpc>
            </a:pPr>
            <a:r>
              <a:rPr sz="997" b="1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997" b="1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997" b="1" dirty="0">
                <a:solidFill>
                  <a:srgbClr val="231F20"/>
                </a:solidFill>
                <a:latin typeface="Trebuchet MS"/>
                <a:cs typeface="Trebuchet MS"/>
              </a:rPr>
              <a:t>sintomas</a:t>
            </a:r>
            <a:r>
              <a:rPr sz="997" b="1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997" b="1" spc="45" dirty="0">
                <a:solidFill>
                  <a:srgbClr val="231F20"/>
                </a:solidFill>
                <a:latin typeface="Trebuchet MS"/>
                <a:cs typeface="Trebuchet MS"/>
              </a:rPr>
              <a:t>do</a:t>
            </a:r>
            <a:r>
              <a:rPr sz="997" b="1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997" b="1" dirty="0">
                <a:solidFill>
                  <a:srgbClr val="231F20"/>
                </a:solidFill>
                <a:latin typeface="Trebuchet MS"/>
                <a:cs typeface="Trebuchet MS"/>
              </a:rPr>
              <a:t>câncer</a:t>
            </a:r>
            <a:r>
              <a:rPr sz="997" b="1" spc="-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997" b="1" spc="-9" dirty="0">
                <a:solidFill>
                  <a:srgbClr val="231F20"/>
                </a:solidFill>
                <a:latin typeface="Trebuchet MS"/>
                <a:cs typeface="Trebuchet MS"/>
              </a:rPr>
              <a:t>infantojuvenil</a:t>
            </a:r>
            <a:endParaRPr sz="997" dirty="0">
              <a:latin typeface="Trebuchet MS"/>
              <a:cs typeface="Trebuchet MS"/>
            </a:endParaRPr>
          </a:p>
        </p:txBody>
      </p:sp>
      <p:sp>
        <p:nvSpPr>
          <p:cNvPr id="80" name="object 33"/>
          <p:cNvSpPr/>
          <p:nvPr/>
        </p:nvSpPr>
        <p:spPr>
          <a:xfrm>
            <a:off x="6189807" y="507341"/>
            <a:ext cx="995680" cy="995680"/>
          </a:xfrm>
          <a:custGeom>
            <a:avLst/>
            <a:gdLst/>
            <a:ahLst/>
            <a:cxnLst/>
            <a:rect l="l" t="t" r="r" b="b"/>
            <a:pathLst>
              <a:path w="995680" h="995680">
                <a:moveTo>
                  <a:pt x="497649" y="0"/>
                </a:moveTo>
                <a:lnTo>
                  <a:pt x="449723" y="2278"/>
                </a:lnTo>
                <a:lnTo>
                  <a:pt x="403085" y="8973"/>
                </a:lnTo>
                <a:lnTo>
                  <a:pt x="357945" y="19877"/>
                </a:lnTo>
                <a:lnTo>
                  <a:pt x="314510" y="34781"/>
                </a:lnTo>
                <a:lnTo>
                  <a:pt x="272991" y="53477"/>
                </a:lnTo>
                <a:lnTo>
                  <a:pt x="233594" y="75755"/>
                </a:lnTo>
                <a:lnTo>
                  <a:pt x="196529" y="101409"/>
                </a:lnTo>
                <a:lnTo>
                  <a:pt x="162004" y="130227"/>
                </a:lnTo>
                <a:lnTo>
                  <a:pt x="130227" y="162004"/>
                </a:lnTo>
                <a:lnTo>
                  <a:pt x="101409" y="196529"/>
                </a:lnTo>
                <a:lnTo>
                  <a:pt x="75755" y="233594"/>
                </a:lnTo>
                <a:lnTo>
                  <a:pt x="53477" y="272991"/>
                </a:lnTo>
                <a:lnTo>
                  <a:pt x="34781" y="314510"/>
                </a:lnTo>
                <a:lnTo>
                  <a:pt x="19877" y="357945"/>
                </a:lnTo>
                <a:lnTo>
                  <a:pt x="8973" y="403085"/>
                </a:lnTo>
                <a:lnTo>
                  <a:pt x="2278" y="449723"/>
                </a:lnTo>
                <a:lnTo>
                  <a:pt x="0" y="497649"/>
                </a:lnTo>
                <a:lnTo>
                  <a:pt x="2278" y="545575"/>
                </a:lnTo>
                <a:lnTo>
                  <a:pt x="8973" y="592213"/>
                </a:lnTo>
                <a:lnTo>
                  <a:pt x="19877" y="637353"/>
                </a:lnTo>
                <a:lnTo>
                  <a:pt x="34781" y="680788"/>
                </a:lnTo>
                <a:lnTo>
                  <a:pt x="53477" y="722307"/>
                </a:lnTo>
                <a:lnTo>
                  <a:pt x="75755" y="761704"/>
                </a:lnTo>
                <a:lnTo>
                  <a:pt x="101409" y="798769"/>
                </a:lnTo>
                <a:lnTo>
                  <a:pt x="130227" y="833294"/>
                </a:lnTo>
                <a:lnTo>
                  <a:pt x="162004" y="865071"/>
                </a:lnTo>
                <a:lnTo>
                  <a:pt x="196529" y="893889"/>
                </a:lnTo>
                <a:lnTo>
                  <a:pt x="233594" y="919543"/>
                </a:lnTo>
                <a:lnTo>
                  <a:pt x="272991" y="941821"/>
                </a:lnTo>
                <a:lnTo>
                  <a:pt x="314510" y="960517"/>
                </a:lnTo>
                <a:lnTo>
                  <a:pt x="357945" y="975421"/>
                </a:lnTo>
                <a:lnTo>
                  <a:pt x="403085" y="986325"/>
                </a:lnTo>
                <a:lnTo>
                  <a:pt x="449723" y="993020"/>
                </a:lnTo>
                <a:lnTo>
                  <a:pt x="497649" y="995299"/>
                </a:lnTo>
                <a:lnTo>
                  <a:pt x="545575" y="993020"/>
                </a:lnTo>
                <a:lnTo>
                  <a:pt x="592213" y="986325"/>
                </a:lnTo>
                <a:lnTo>
                  <a:pt x="637353" y="975421"/>
                </a:lnTo>
                <a:lnTo>
                  <a:pt x="680788" y="960517"/>
                </a:lnTo>
                <a:lnTo>
                  <a:pt x="722307" y="941821"/>
                </a:lnTo>
                <a:lnTo>
                  <a:pt x="761704" y="919543"/>
                </a:lnTo>
                <a:lnTo>
                  <a:pt x="798769" y="893889"/>
                </a:lnTo>
                <a:lnTo>
                  <a:pt x="833294" y="865071"/>
                </a:lnTo>
                <a:lnTo>
                  <a:pt x="865071" y="833294"/>
                </a:lnTo>
                <a:lnTo>
                  <a:pt x="893889" y="798769"/>
                </a:lnTo>
                <a:lnTo>
                  <a:pt x="919543" y="761704"/>
                </a:lnTo>
                <a:lnTo>
                  <a:pt x="941821" y="722307"/>
                </a:lnTo>
                <a:lnTo>
                  <a:pt x="960517" y="680788"/>
                </a:lnTo>
                <a:lnTo>
                  <a:pt x="975421" y="637353"/>
                </a:lnTo>
                <a:lnTo>
                  <a:pt x="986325" y="592213"/>
                </a:lnTo>
                <a:lnTo>
                  <a:pt x="993020" y="545575"/>
                </a:lnTo>
                <a:lnTo>
                  <a:pt x="995299" y="497649"/>
                </a:lnTo>
                <a:lnTo>
                  <a:pt x="993020" y="449723"/>
                </a:lnTo>
                <a:lnTo>
                  <a:pt x="986325" y="403085"/>
                </a:lnTo>
                <a:lnTo>
                  <a:pt x="975421" y="357945"/>
                </a:lnTo>
                <a:lnTo>
                  <a:pt x="960517" y="314510"/>
                </a:lnTo>
                <a:lnTo>
                  <a:pt x="941821" y="272991"/>
                </a:lnTo>
                <a:lnTo>
                  <a:pt x="919543" y="233594"/>
                </a:lnTo>
                <a:lnTo>
                  <a:pt x="893889" y="196529"/>
                </a:lnTo>
                <a:lnTo>
                  <a:pt x="865071" y="162004"/>
                </a:lnTo>
                <a:lnTo>
                  <a:pt x="833294" y="130227"/>
                </a:lnTo>
                <a:lnTo>
                  <a:pt x="798769" y="101409"/>
                </a:lnTo>
                <a:lnTo>
                  <a:pt x="761704" y="75755"/>
                </a:lnTo>
                <a:lnTo>
                  <a:pt x="722307" y="53477"/>
                </a:lnTo>
                <a:lnTo>
                  <a:pt x="680788" y="34781"/>
                </a:lnTo>
                <a:lnTo>
                  <a:pt x="637353" y="19877"/>
                </a:lnTo>
                <a:lnTo>
                  <a:pt x="592213" y="8973"/>
                </a:lnTo>
                <a:lnTo>
                  <a:pt x="545575" y="2278"/>
                </a:lnTo>
                <a:lnTo>
                  <a:pt x="497649" y="0"/>
                </a:lnTo>
                <a:close/>
              </a:path>
            </a:pathLst>
          </a:custGeom>
          <a:solidFill>
            <a:srgbClr val="FFC6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34"/>
          <p:cNvSpPr txBox="1"/>
          <p:nvPr/>
        </p:nvSpPr>
        <p:spPr>
          <a:xfrm>
            <a:off x="6301022" y="868213"/>
            <a:ext cx="763905" cy="28956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135890">
              <a:lnSpc>
                <a:spcPts val="1000"/>
              </a:lnSpc>
              <a:spcBef>
                <a:spcPts val="200"/>
              </a:spcBef>
            </a:pPr>
            <a:r>
              <a:rPr sz="900" spc="40" dirty="0">
                <a:solidFill>
                  <a:srgbClr val="231F20"/>
                </a:solidFill>
                <a:latin typeface="Trebuchet MS"/>
                <a:cs typeface="Trebuchet MS"/>
              </a:rPr>
              <a:t>PALIDEZ </a:t>
            </a:r>
            <a:r>
              <a:rPr sz="900" spc="45" dirty="0">
                <a:solidFill>
                  <a:srgbClr val="231F20"/>
                </a:solidFill>
                <a:latin typeface="Trebuchet MS"/>
                <a:cs typeface="Trebuchet MS"/>
              </a:rPr>
              <a:t>INEXPLICADA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82" name="object 35"/>
          <p:cNvSpPr/>
          <p:nvPr/>
        </p:nvSpPr>
        <p:spPr>
          <a:xfrm>
            <a:off x="5862414" y="1667749"/>
            <a:ext cx="1650364" cy="1650364"/>
          </a:xfrm>
          <a:custGeom>
            <a:avLst/>
            <a:gdLst/>
            <a:ahLst/>
            <a:cxnLst/>
            <a:rect l="l" t="t" r="r" b="b"/>
            <a:pathLst>
              <a:path w="1650364" h="1650364">
                <a:moveTo>
                  <a:pt x="825042" y="0"/>
                </a:moveTo>
                <a:lnTo>
                  <a:pt x="776564" y="1400"/>
                </a:lnTo>
                <a:lnTo>
                  <a:pt x="728824" y="5550"/>
                </a:lnTo>
                <a:lnTo>
                  <a:pt x="681899" y="12373"/>
                </a:lnTo>
                <a:lnTo>
                  <a:pt x="635866" y="21790"/>
                </a:lnTo>
                <a:lnTo>
                  <a:pt x="590803" y="33725"/>
                </a:lnTo>
                <a:lnTo>
                  <a:pt x="546787" y="48099"/>
                </a:lnTo>
                <a:lnTo>
                  <a:pt x="503896" y="64837"/>
                </a:lnTo>
                <a:lnTo>
                  <a:pt x="462207" y="83859"/>
                </a:lnTo>
                <a:lnTo>
                  <a:pt x="421798" y="105090"/>
                </a:lnTo>
                <a:lnTo>
                  <a:pt x="382745" y="128451"/>
                </a:lnTo>
                <a:lnTo>
                  <a:pt x="345126" y="153866"/>
                </a:lnTo>
                <a:lnTo>
                  <a:pt x="309018" y="181256"/>
                </a:lnTo>
                <a:lnTo>
                  <a:pt x="274500" y="210544"/>
                </a:lnTo>
                <a:lnTo>
                  <a:pt x="241647" y="241654"/>
                </a:lnTo>
                <a:lnTo>
                  <a:pt x="210538" y="274507"/>
                </a:lnTo>
                <a:lnTo>
                  <a:pt x="181251" y="309026"/>
                </a:lnTo>
                <a:lnTo>
                  <a:pt x="153861" y="345134"/>
                </a:lnTo>
                <a:lnTo>
                  <a:pt x="128448" y="382754"/>
                </a:lnTo>
                <a:lnTo>
                  <a:pt x="105087" y="421807"/>
                </a:lnTo>
                <a:lnTo>
                  <a:pt x="83857" y="462217"/>
                </a:lnTo>
                <a:lnTo>
                  <a:pt x="64835" y="503907"/>
                </a:lnTo>
                <a:lnTo>
                  <a:pt x="48098" y="546799"/>
                </a:lnTo>
                <a:lnTo>
                  <a:pt x="33724" y="590815"/>
                </a:lnTo>
                <a:lnTo>
                  <a:pt x="21789" y="635878"/>
                </a:lnTo>
                <a:lnTo>
                  <a:pt x="12372" y="681911"/>
                </a:lnTo>
                <a:lnTo>
                  <a:pt x="5550" y="728837"/>
                </a:lnTo>
                <a:lnTo>
                  <a:pt x="1400" y="776577"/>
                </a:lnTo>
                <a:lnTo>
                  <a:pt x="0" y="825055"/>
                </a:lnTo>
                <a:lnTo>
                  <a:pt x="1400" y="873533"/>
                </a:lnTo>
                <a:lnTo>
                  <a:pt x="5550" y="921273"/>
                </a:lnTo>
                <a:lnTo>
                  <a:pt x="12372" y="968198"/>
                </a:lnTo>
                <a:lnTo>
                  <a:pt x="21789" y="1014231"/>
                </a:lnTo>
                <a:lnTo>
                  <a:pt x="33724" y="1059294"/>
                </a:lnTo>
                <a:lnTo>
                  <a:pt x="48098" y="1103310"/>
                </a:lnTo>
                <a:lnTo>
                  <a:pt x="64835" y="1146201"/>
                </a:lnTo>
                <a:lnTo>
                  <a:pt x="83857" y="1187890"/>
                </a:lnTo>
                <a:lnTo>
                  <a:pt x="105087" y="1228300"/>
                </a:lnTo>
                <a:lnTo>
                  <a:pt x="128448" y="1267353"/>
                </a:lnTo>
                <a:lnTo>
                  <a:pt x="153861" y="1304972"/>
                </a:lnTo>
                <a:lnTo>
                  <a:pt x="181251" y="1341079"/>
                </a:lnTo>
                <a:lnTo>
                  <a:pt x="210538" y="1375598"/>
                </a:lnTo>
                <a:lnTo>
                  <a:pt x="241647" y="1408450"/>
                </a:lnTo>
                <a:lnTo>
                  <a:pt x="274500" y="1439559"/>
                </a:lnTo>
                <a:lnTo>
                  <a:pt x="309018" y="1468847"/>
                </a:lnTo>
                <a:lnTo>
                  <a:pt x="345126" y="1496236"/>
                </a:lnTo>
                <a:lnTo>
                  <a:pt x="382745" y="1521650"/>
                </a:lnTo>
                <a:lnTo>
                  <a:pt x="421798" y="1545010"/>
                </a:lnTo>
                <a:lnTo>
                  <a:pt x="462207" y="1566240"/>
                </a:lnTo>
                <a:lnTo>
                  <a:pt x="503896" y="1585263"/>
                </a:lnTo>
                <a:lnTo>
                  <a:pt x="546787" y="1601999"/>
                </a:lnTo>
                <a:lnTo>
                  <a:pt x="590803" y="1616374"/>
                </a:lnTo>
                <a:lnTo>
                  <a:pt x="635866" y="1628308"/>
                </a:lnTo>
                <a:lnTo>
                  <a:pt x="681899" y="1637725"/>
                </a:lnTo>
                <a:lnTo>
                  <a:pt x="728824" y="1644547"/>
                </a:lnTo>
                <a:lnTo>
                  <a:pt x="776564" y="1648697"/>
                </a:lnTo>
                <a:lnTo>
                  <a:pt x="825042" y="1650098"/>
                </a:lnTo>
                <a:lnTo>
                  <a:pt x="873520" y="1648697"/>
                </a:lnTo>
                <a:lnTo>
                  <a:pt x="921261" y="1644547"/>
                </a:lnTo>
                <a:lnTo>
                  <a:pt x="968186" y="1637725"/>
                </a:lnTo>
                <a:lnTo>
                  <a:pt x="1014219" y="1628308"/>
                </a:lnTo>
                <a:lnTo>
                  <a:pt x="1059281" y="1616374"/>
                </a:lnTo>
                <a:lnTo>
                  <a:pt x="1103297" y="1601999"/>
                </a:lnTo>
                <a:lnTo>
                  <a:pt x="1146188" y="1585263"/>
                </a:lnTo>
                <a:lnTo>
                  <a:pt x="1187877" y="1566240"/>
                </a:lnTo>
                <a:lnTo>
                  <a:pt x="1228287" y="1545010"/>
                </a:lnTo>
                <a:lnTo>
                  <a:pt x="1267340" y="1521650"/>
                </a:lnTo>
                <a:lnTo>
                  <a:pt x="1304959" y="1496236"/>
                </a:lnTo>
                <a:lnTo>
                  <a:pt x="1341066" y="1468847"/>
                </a:lnTo>
                <a:lnTo>
                  <a:pt x="1375585" y="1439559"/>
                </a:lnTo>
                <a:lnTo>
                  <a:pt x="1408437" y="1408450"/>
                </a:lnTo>
                <a:lnTo>
                  <a:pt x="1439546" y="1375598"/>
                </a:lnTo>
                <a:lnTo>
                  <a:pt x="1468834" y="1341079"/>
                </a:lnTo>
                <a:lnTo>
                  <a:pt x="1496223" y="1304972"/>
                </a:lnTo>
                <a:lnTo>
                  <a:pt x="1521637" y="1267353"/>
                </a:lnTo>
                <a:lnTo>
                  <a:pt x="1544998" y="1228300"/>
                </a:lnTo>
                <a:lnTo>
                  <a:pt x="1566228" y="1187890"/>
                </a:lnTo>
                <a:lnTo>
                  <a:pt x="1585250" y="1146201"/>
                </a:lnTo>
                <a:lnTo>
                  <a:pt x="1601987" y="1103310"/>
                </a:lnTo>
                <a:lnTo>
                  <a:pt x="1616361" y="1059294"/>
                </a:lnTo>
                <a:lnTo>
                  <a:pt x="1628295" y="1014231"/>
                </a:lnTo>
                <a:lnTo>
                  <a:pt x="1637712" y="968198"/>
                </a:lnTo>
                <a:lnTo>
                  <a:pt x="1644535" y="921273"/>
                </a:lnTo>
                <a:lnTo>
                  <a:pt x="1648685" y="873533"/>
                </a:lnTo>
                <a:lnTo>
                  <a:pt x="1650085" y="825055"/>
                </a:lnTo>
                <a:lnTo>
                  <a:pt x="1648685" y="776577"/>
                </a:lnTo>
                <a:lnTo>
                  <a:pt x="1644535" y="728837"/>
                </a:lnTo>
                <a:lnTo>
                  <a:pt x="1637712" y="681911"/>
                </a:lnTo>
                <a:lnTo>
                  <a:pt x="1628295" y="635878"/>
                </a:lnTo>
                <a:lnTo>
                  <a:pt x="1616361" y="590815"/>
                </a:lnTo>
                <a:lnTo>
                  <a:pt x="1601987" y="546799"/>
                </a:lnTo>
                <a:lnTo>
                  <a:pt x="1585250" y="503907"/>
                </a:lnTo>
                <a:lnTo>
                  <a:pt x="1566228" y="462217"/>
                </a:lnTo>
                <a:lnTo>
                  <a:pt x="1544998" y="421807"/>
                </a:lnTo>
                <a:lnTo>
                  <a:pt x="1521637" y="382754"/>
                </a:lnTo>
                <a:lnTo>
                  <a:pt x="1496223" y="345134"/>
                </a:lnTo>
                <a:lnTo>
                  <a:pt x="1468834" y="309026"/>
                </a:lnTo>
                <a:lnTo>
                  <a:pt x="1439546" y="274507"/>
                </a:lnTo>
                <a:lnTo>
                  <a:pt x="1408437" y="241654"/>
                </a:lnTo>
                <a:lnTo>
                  <a:pt x="1375585" y="210544"/>
                </a:lnTo>
                <a:lnTo>
                  <a:pt x="1341066" y="181256"/>
                </a:lnTo>
                <a:lnTo>
                  <a:pt x="1304959" y="153866"/>
                </a:lnTo>
                <a:lnTo>
                  <a:pt x="1267340" y="128451"/>
                </a:lnTo>
                <a:lnTo>
                  <a:pt x="1228287" y="105090"/>
                </a:lnTo>
                <a:lnTo>
                  <a:pt x="1187877" y="83859"/>
                </a:lnTo>
                <a:lnTo>
                  <a:pt x="1146188" y="64837"/>
                </a:lnTo>
                <a:lnTo>
                  <a:pt x="1103297" y="48099"/>
                </a:lnTo>
                <a:lnTo>
                  <a:pt x="1059281" y="33725"/>
                </a:lnTo>
                <a:lnTo>
                  <a:pt x="1014219" y="21790"/>
                </a:lnTo>
                <a:lnTo>
                  <a:pt x="968186" y="12373"/>
                </a:lnTo>
                <a:lnTo>
                  <a:pt x="921261" y="5550"/>
                </a:lnTo>
                <a:lnTo>
                  <a:pt x="873520" y="1400"/>
                </a:lnTo>
                <a:lnTo>
                  <a:pt x="825042" y="0"/>
                </a:lnTo>
                <a:close/>
              </a:path>
            </a:pathLst>
          </a:custGeom>
          <a:solidFill>
            <a:srgbClr val="638D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36"/>
          <p:cNvSpPr txBox="1"/>
          <p:nvPr/>
        </p:nvSpPr>
        <p:spPr>
          <a:xfrm>
            <a:off x="6075914" y="1975023"/>
            <a:ext cx="1219200" cy="105156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89230" marR="198120" indent="137795">
              <a:lnSpc>
                <a:spcPts val="1000"/>
              </a:lnSpc>
              <a:spcBef>
                <a:spcPts val="200"/>
              </a:spcBef>
            </a:pPr>
            <a:r>
              <a:rPr sz="900" spc="60" dirty="0">
                <a:solidFill>
                  <a:srgbClr val="FFFFFF"/>
                </a:solidFill>
                <a:latin typeface="Trebuchet MS"/>
                <a:cs typeface="Trebuchet MS"/>
              </a:rPr>
              <a:t>CAROÇOS </a:t>
            </a:r>
            <a:r>
              <a:rPr sz="900" spc="100" dirty="0">
                <a:solidFill>
                  <a:srgbClr val="FFFFFF"/>
                </a:solidFill>
                <a:latin typeface="Trebuchet MS"/>
                <a:cs typeface="Trebuchet MS"/>
              </a:rPr>
              <a:t>EM</a:t>
            </a: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50" dirty="0">
                <a:solidFill>
                  <a:srgbClr val="FFFFFF"/>
                </a:solidFill>
                <a:latin typeface="Trebuchet MS"/>
                <a:cs typeface="Trebuchet MS"/>
              </a:rPr>
              <a:t>QUALQUER</a:t>
            </a:r>
            <a:endParaRPr sz="900">
              <a:latin typeface="Trebuchet MS"/>
              <a:cs typeface="Trebuchet MS"/>
            </a:endParaRPr>
          </a:p>
          <a:p>
            <a:pPr marL="12065" marR="5080" indent="-16510" algn="ctr">
              <a:lnSpc>
                <a:spcPts val="1000"/>
              </a:lnSpc>
            </a:pPr>
            <a:r>
              <a:rPr sz="900" dirty="0">
                <a:solidFill>
                  <a:srgbClr val="FFFFFF"/>
                </a:solidFill>
                <a:latin typeface="Trebuchet MS"/>
                <a:cs typeface="Trebuchet MS"/>
              </a:rPr>
              <a:t>PARTE</a:t>
            </a:r>
            <a:r>
              <a:rPr sz="900" spc="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75" dirty="0">
                <a:solidFill>
                  <a:srgbClr val="FFFFFF"/>
                </a:solidFill>
                <a:latin typeface="Trebuchet MS"/>
                <a:cs typeface="Trebuchet MS"/>
              </a:rPr>
              <a:t>DO</a:t>
            </a:r>
            <a:r>
              <a:rPr sz="900" spc="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CORPO, </a:t>
            </a:r>
            <a:r>
              <a:rPr sz="900" spc="60" dirty="0">
                <a:solidFill>
                  <a:srgbClr val="FFFFFF"/>
                </a:solidFill>
                <a:latin typeface="Trebuchet MS"/>
                <a:cs typeface="Trebuchet MS"/>
              </a:rPr>
              <a:t>PRINCIPALMENTE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70" dirty="0">
                <a:solidFill>
                  <a:srgbClr val="FFFFFF"/>
                </a:solidFill>
                <a:latin typeface="Trebuchet MS"/>
                <a:cs typeface="Trebuchet MS"/>
              </a:rPr>
              <a:t>NA </a:t>
            </a:r>
            <a:r>
              <a:rPr sz="900" spc="50" dirty="0">
                <a:solidFill>
                  <a:srgbClr val="FFFFFF"/>
                </a:solidFill>
                <a:latin typeface="Trebuchet MS"/>
                <a:cs typeface="Trebuchet MS"/>
              </a:rPr>
              <a:t>BARRIGA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5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100" dirty="0">
                <a:solidFill>
                  <a:srgbClr val="FFFFFF"/>
                </a:solidFill>
                <a:latin typeface="Trebuchet MS"/>
                <a:cs typeface="Trebuchet MS"/>
              </a:rPr>
              <a:t>EM</a:t>
            </a:r>
            <a:r>
              <a:rPr sz="9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Trebuchet MS"/>
                <a:cs typeface="Trebuchet MS"/>
              </a:rPr>
              <a:t>ÁREAS </a:t>
            </a:r>
            <a:r>
              <a:rPr sz="900" spc="80" dirty="0">
                <a:solidFill>
                  <a:srgbClr val="FFFFFF"/>
                </a:solidFill>
                <a:latin typeface="Trebuchet MS"/>
                <a:cs typeface="Trebuchet MS"/>
              </a:rPr>
              <a:t>COMO</a:t>
            </a:r>
            <a:r>
              <a:rPr sz="9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8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900" dirty="0">
                <a:solidFill>
                  <a:srgbClr val="FFFFFF"/>
                </a:solidFill>
                <a:latin typeface="Trebuchet MS"/>
                <a:cs typeface="Trebuchet MS"/>
              </a:rPr>
              <a:t> PARTE</a:t>
            </a:r>
            <a:r>
              <a:rPr sz="900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Trebuchet MS"/>
                <a:cs typeface="Trebuchet MS"/>
              </a:rPr>
              <a:t>BAIXA </a:t>
            </a:r>
            <a:r>
              <a:rPr sz="900" spc="75" dirty="0">
                <a:solidFill>
                  <a:srgbClr val="FFFFFF"/>
                </a:solidFill>
                <a:latin typeface="Trebuchet MS"/>
                <a:cs typeface="Trebuchet MS"/>
              </a:rPr>
              <a:t>DO</a:t>
            </a: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Trebuchet MS"/>
                <a:cs typeface="Trebuchet MS"/>
              </a:rPr>
              <a:t>PESCOÇO</a:t>
            </a:r>
            <a:r>
              <a:rPr sz="9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(FOSSA </a:t>
            </a:r>
            <a:r>
              <a:rPr sz="900" spc="45" dirty="0">
                <a:solidFill>
                  <a:srgbClr val="FFFFFF"/>
                </a:solidFill>
                <a:latin typeface="Trebuchet MS"/>
                <a:cs typeface="Trebuchet MS"/>
              </a:rPr>
              <a:t>SUPRACLAVICULAR)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84" name="object 3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33052" y="3480788"/>
            <a:ext cx="2632050" cy="1357482"/>
          </a:xfrm>
          <a:prstGeom prst="rect">
            <a:avLst/>
          </a:prstGeom>
        </p:spPr>
      </p:pic>
      <p:sp>
        <p:nvSpPr>
          <p:cNvPr id="85" name="object 38"/>
          <p:cNvSpPr txBox="1"/>
          <p:nvPr/>
        </p:nvSpPr>
        <p:spPr>
          <a:xfrm>
            <a:off x="6128752" y="3960338"/>
            <a:ext cx="1113155" cy="41655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12065" algn="just">
              <a:lnSpc>
                <a:spcPts val="1000"/>
              </a:lnSpc>
              <a:spcBef>
                <a:spcPts val="200"/>
              </a:spcBef>
            </a:pPr>
            <a:r>
              <a:rPr sz="900" spc="70" dirty="0">
                <a:solidFill>
                  <a:srgbClr val="FFFFFF"/>
                </a:solidFill>
                <a:latin typeface="Trebuchet MS"/>
                <a:cs typeface="Trebuchet MS"/>
              </a:rPr>
              <a:t>DORES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90" dirty="0">
                <a:solidFill>
                  <a:srgbClr val="FFFFFF"/>
                </a:solidFill>
                <a:latin typeface="Trebuchet MS"/>
                <a:cs typeface="Trebuchet MS"/>
              </a:rPr>
              <a:t>NOS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75" dirty="0">
                <a:solidFill>
                  <a:srgbClr val="FFFFFF"/>
                </a:solidFill>
                <a:latin typeface="Trebuchet MS"/>
                <a:cs typeface="Trebuchet MS"/>
              </a:rPr>
              <a:t>OSSOS </a:t>
            </a:r>
            <a:r>
              <a:rPr sz="900" spc="5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95" dirty="0">
                <a:solidFill>
                  <a:srgbClr val="FFFFFF"/>
                </a:solidFill>
                <a:latin typeface="Trebuchet MS"/>
                <a:cs typeface="Trebuchet MS"/>
              </a:rPr>
              <a:t>NAS</a:t>
            </a:r>
            <a:r>
              <a:rPr sz="9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Trebuchet MS"/>
                <a:cs typeface="Trebuchet MS"/>
              </a:rPr>
              <a:t>JUNTAS</a:t>
            </a:r>
            <a:r>
              <a:rPr sz="9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Trebuchet MS"/>
                <a:cs typeface="Trebuchet MS"/>
              </a:rPr>
              <a:t>COM </a:t>
            </a:r>
            <a:r>
              <a:rPr sz="900" spc="70" dirty="0">
                <a:solidFill>
                  <a:srgbClr val="FFFFFF"/>
                </a:solidFill>
                <a:latin typeface="Trebuchet MS"/>
                <a:cs typeface="Trebuchet MS"/>
              </a:rPr>
              <a:t>OU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100" dirty="0">
                <a:solidFill>
                  <a:srgbClr val="FFFFFF"/>
                </a:solidFill>
                <a:latin typeface="Trebuchet MS"/>
                <a:cs typeface="Trebuchet MS"/>
              </a:rPr>
              <a:t>SEM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Trebuchet MS"/>
                <a:cs typeface="Trebuchet MS"/>
              </a:rPr>
              <a:t>INCHAÇOS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86" name="object 3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883801" y="5003389"/>
            <a:ext cx="2981482" cy="1607299"/>
          </a:xfrm>
          <a:prstGeom prst="rect">
            <a:avLst/>
          </a:prstGeom>
        </p:spPr>
      </p:pic>
      <p:sp>
        <p:nvSpPr>
          <p:cNvPr id="87" name="object 40"/>
          <p:cNvSpPr txBox="1"/>
          <p:nvPr/>
        </p:nvSpPr>
        <p:spPr>
          <a:xfrm>
            <a:off x="5955807" y="5479761"/>
            <a:ext cx="1447800" cy="67056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69545" marR="161925" algn="ctr">
              <a:lnSpc>
                <a:spcPts val="1000"/>
              </a:lnSpc>
              <a:spcBef>
                <a:spcPts val="200"/>
              </a:spcBef>
            </a:pPr>
            <a:r>
              <a:rPr sz="900" spc="45" dirty="0">
                <a:solidFill>
                  <a:srgbClr val="FFFFFF"/>
                </a:solidFill>
                <a:latin typeface="Trebuchet MS"/>
                <a:cs typeface="Trebuchet MS"/>
              </a:rPr>
              <a:t>VÔMITOS </a:t>
            </a:r>
            <a:r>
              <a:rPr sz="900" spc="65" dirty="0">
                <a:solidFill>
                  <a:srgbClr val="FFFFFF"/>
                </a:solidFill>
                <a:latin typeface="Trebuchet MS"/>
                <a:cs typeface="Trebuchet MS"/>
              </a:rPr>
              <a:t>ACOMPANHADOS</a:t>
            </a:r>
            <a:r>
              <a:rPr sz="900" spc="5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70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70" dirty="0">
                <a:solidFill>
                  <a:srgbClr val="FFFFFF"/>
                </a:solidFill>
                <a:latin typeface="Trebuchet MS"/>
                <a:cs typeface="Trebuchet MS"/>
              </a:rPr>
              <a:t>DOR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70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CABEÇA,</a:t>
            </a:r>
            <a:endParaRPr sz="900">
              <a:latin typeface="Trebuchet MS"/>
              <a:cs typeface="Trebuchet MS"/>
            </a:endParaRPr>
          </a:p>
          <a:p>
            <a:pPr marL="12065" marR="5080" algn="ctr">
              <a:lnSpc>
                <a:spcPts val="1000"/>
              </a:lnSpc>
            </a:pPr>
            <a:r>
              <a:rPr sz="900" spc="55" dirty="0">
                <a:solidFill>
                  <a:srgbClr val="FFFFFF"/>
                </a:solidFill>
                <a:latin typeface="Trebuchet MS"/>
                <a:cs typeface="Trebuchet MS"/>
              </a:rPr>
              <a:t>DIMINUIÇÃO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75" dirty="0">
                <a:solidFill>
                  <a:srgbClr val="FFFFFF"/>
                </a:solidFill>
                <a:latin typeface="Trebuchet MS"/>
                <a:cs typeface="Trebuchet MS"/>
              </a:rPr>
              <a:t>DA</a:t>
            </a:r>
            <a:r>
              <a:rPr sz="9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50" dirty="0">
                <a:solidFill>
                  <a:srgbClr val="FFFFFF"/>
                </a:solidFill>
                <a:latin typeface="Trebuchet MS"/>
                <a:cs typeface="Trebuchet MS"/>
              </a:rPr>
              <a:t>VISÃO</a:t>
            </a:r>
            <a:r>
              <a:rPr sz="9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Trebuchet MS"/>
                <a:cs typeface="Trebuchet MS"/>
              </a:rPr>
              <a:t>OU </a:t>
            </a:r>
            <a:r>
              <a:rPr sz="900" spc="65" dirty="0">
                <a:solidFill>
                  <a:srgbClr val="FFFFFF"/>
                </a:solidFill>
                <a:latin typeface="Trebuchet MS"/>
                <a:cs typeface="Trebuchet MS"/>
              </a:rPr>
              <a:t>PERDA</a:t>
            </a:r>
            <a:r>
              <a:rPr sz="9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70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9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Trebuchet MS"/>
                <a:cs typeface="Trebuchet MS"/>
              </a:rPr>
              <a:t>EQUILÍBRIO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88" name="object 41"/>
          <p:cNvGrpSpPr/>
          <p:nvPr/>
        </p:nvGrpSpPr>
        <p:grpSpPr>
          <a:xfrm>
            <a:off x="5933467" y="943083"/>
            <a:ext cx="397510" cy="115570"/>
            <a:chOff x="1843612" y="1342101"/>
            <a:chExt cx="397510" cy="115570"/>
          </a:xfrm>
        </p:grpSpPr>
        <p:sp>
          <p:nvSpPr>
            <p:cNvPr id="89" name="object 42"/>
            <p:cNvSpPr/>
            <p:nvPr/>
          </p:nvSpPr>
          <p:spPr>
            <a:xfrm>
              <a:off x="1849964" y="1348451"/>
              <a:ext cx="384810" cy="84455"/>
            </a:xfrm>
            <a:custGeom>
              <a:avLst/>
              <a:gdLst/>
              <a:ahLst/>
              <a:cxnLst/>
              <a:rect l="l" t="t" r="r" b="b"/>
              <a:pathLst>
                <a:path w="384810" h="84455">
                  <a:moveTo>
                    <a:pt x="384505" y="84356"/>
                  </a:moveTo>
                  <a:lnTo>
                    <a:pt x="297065" y="21388"/>
                  </a:lnTo>
                  <a:lnTo>
                    <a:pt x="227866" y="0"/>
                  </a:lnTo>
                  <a:lnTo>
                    <a:pt x="140860" y="19830"/>
                  </a:lnTo>
                  <a:lnTo>
                    <a:pt x="0" y="80521"/>
                  </a:lnTo>
                </a:path>
              </a:pathLst>
            </a:custGeom>
            <a:ln w="12700">
              <a:solidFill>
                <a:srgbClr val="FFC6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43"/>
            <p:cNvSpPr/>
            <p:nvPr/>
          </p:nvSpPr>
          <p:spPr>
            <a:xfrm>
              <a:off x="1849962" y="1364966"/>
              <a:ext cx="66040" cy="86360"/>
            </a:xfrm>
            <a:custGeom>
              <a:avLst/>
              <a:gdLst/>
              <a:ahLst/>
              <a:cxnLst/>
              <a:rect l="l" t="t" r="r" b="b"/>
              <a:pathLst>
                <a:path w="66039" h="86359">
                  <a:moveTo>
                    <a:pt x="65798" y="86233"/>
                  </a:moveTo>
                  <a:lnTo>
                    <a:pt x="0" y="64008"/>
                  </a:lnTo>
                  <a:lnTo>
                    <a:pt x="26949" y="0"/>
                  </a:lnTo>
                </a:path>
              </a:pathLst>
            </a:custGeom>
            <a:ln w="12700">
              <a:solidFill>
                <a:srgbClr val="FFC6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44"/>
          <p:cNvGrpSpPr/>
          <p:nvPr/>
        </p:nvGrpSpPr>
        <p:grpSpPr>
          <a:xfrm>
            <a:off x="7380939" y="2301400"/>
            <a:ext cx="397510" cy="115570"/>
            <a:chOff x="3291084" y="2700418"/>
            <a:chExt cx="397510" cy="115570"/>
          </a:xfrm>
        </p:grpSpPr>
        <p:sp>
          <p:nvSpPr>
            <p:cNvPr id="92" name="object 45"/>
            <p:cNvSpPr/>
            <p:nvPr/>
          </p:nvSpPr>
          <p:spPr>
            <a:xfrm>
              <a:off x="3297434" y="2706768"/>
              <a:ext cx="384810" cy="84455"/>
            </a:xfrm>
            <a:custGeom>
              <a:avLst/>
              <a:gdLst/>
              <a:ahLst/>
              <a:cxnLst/>
              <a:rect l="l" t="t" r="r" b="b"/>
              <a:pathLst>
                <a:path w="384810" h="84455">
                  <a:moveTo>
                    <a:pt x="0" y="84356"/>
                  </a:moveTo>
                  <a:lnTo>
                    <a:pt x="87439" y="21388"/>
                  </a:lnTo>
                  <a:lnTo>
                    <a:pt x="156638" y="0"/>
                  </a:lnTo>
                  <a:lnTo>
                    <a:pt x="243644" y="19830"/>
                  </a:lnTo>
                  <a:lnTo>
                    <a:pt x="384505" y="80521"/>
                  </a:lnTo>
                </a:path>
              </a:pathLst>
            </a:custGeom>
            <a:ln w="12700">
              <a:solidFill>
                <a:srgbClr val="638D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46"/>
            <p:cNvSpPr/>
            <p:nvPr/>
          </p:nvSpPr>
          <p:spPr>
            <a:xfrm>
              <a:off x="3616143" y="2723283"/>
              <a:ext cx="66040" cy="86360"/>
            </a:xfrm>
            <a:custGeom>
              <a:avLst/>
              <a:gdLst/>
              <a:ahLst/>
              <a:cxnLst/>
              <a:rect l="l" t="t" r="r" b="b"/>
              <a:pathLst>
                <a:path w="66039" h="86360">
                  <a:moveTo>
                    <a:pt x="0" y="86233"/>
                  </a:moveTo>
                  <a:lnTo>
                    <a:pt x="65798" y="64008"/>
                  </a:lnTo>
                  <a:lnTo>
                    <a:pt x="38849" y="0"/>
                  </a:lnTo>
                </a:path>
              </a:pathLst>
            </a:custGeom>
            <a:ln w="12700">
              <a:solidFill>
                <a:srgbClr val="638D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4" name="object 4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746515" y="729907"/>
            <a:ext cx="882979" cy="1321814"/>
          </a:xfrm>
          <a:prstGeom prst="rect">
            <a:avLst/>
          </a:prstGeom>
        </p:spPr>
      </p:pic>
      <p:pic>
        <p:nvPicPr>
          <p:cNvPr id="95" name="object 4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879110" y="1936135"/>
            <a:ext cx="850785" cy="1352070"/>
          </a:xfrm>
          <a:prstGeom prst="rect">
            <a:avLst/>
          </a:prstGeom>
        </p:spPr>
      </p:pic>
      <p:sp>
        <p:nvSpPr>
          <p:cNvPr id="96" name="object 49"/>
          <p:cNvSpPr txBox="1"/>
          <p:nvPr/>
        </p:nvSpPr>
        <p:spPr>
          <a:xfrm>
            <a:off x="9095285" y="6824438"/>
            <a:ext cx="123189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5" dirty="0">
                <a:solidFill>
                  <a:srgbClr val="638DC9"/>
                </a:solidFill>
                <a:latin typeface="Trebuchet MS"/>
                <a:cs typeface="Trebuchet MS"/>
              </a:rPr>
              <a:t>13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97" name="object 50"/>
          <p:cNvSpPr/>
          <p:nvPr/>
        </p:nvSpPr>
        <p:spPr>
          <a:xfrm>
            <a:off x="9237850" y="-399018"/>
            <a:ext cx="180340" cy="900430"/>
          </a:xfrm>
          <a:custGeom>
            <a:avLst/>
            <a:gdLst/>
            <a:ahLst/>
            <a:cxnLst/>
            <a:rect l="l" t="t" r="r" b="b"/>
            <a:pathLst>
              <a:path w="180339" h="900430">
                <a:moveTo>
                  <a:pt x="0" y="0"/>
                </a:moveTo>
                <a:lnTo>
                  <a:pt x="0" y="900010"/>
                </a:lnTo>
                <a:lnTo>
                  <a:pt x="180009" y="900010"/>
                </a:lnTo>
                <a:lnTo>
                  <a:pt x="180009" y="0"/>
                </a:lnTo>
                <a:lnTo>
                  <a:pt x="0" y="0"/>
                </a:lnTo>
                <a:close/>
              </a:path>
            </a:pathLst>
          </a:custGeom>
          <a:solidFill>
            <a:srgbClr val="E32B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51"/>
          <p:cNvSpPr txBox="1"/>
          <p:nvPr/>
        </p:nvSpPr>
        <p:spPr>
          <a:xfrm>
            <a:off x="7779561" y="6831169"/>
            <a:ext cx="112903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solidFill>
                  <a:srgbClr val="231F20"/>
                </a:solidFill>
                <a:latin typeface="Trebuchet MS"/>
                <a:cs typeface="Trebuchet MS"/>
              </a:rPr>
              <a:t>Instituto</a:t>
            </a:r>
            <a:r>
              <a:rPr sz="7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dirty="0">
                <a:solidFill>
                  <a:srgbClr val="231F20"/>
                </a:solidFill>
                <a:latin typeface="Trebuchet MS"/>
                <a:cs typeface="Trebuchet MS"/>
              </a:rPr>
              <a:t>Ronald</a:t>
            </a:r>
            <a:r>
              <a:rPr sz="7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10" dirty="0">
                <a:solidFill>
                  <a:srgbClr val="231F20"/>
                </a:solidFill>
                <a:latin typeface="Trebuchet MS"/>
                <a:cs typeface="Trebuchet MS"/>
              </a:rPr>
              <a:t>McDonald</a:t>
            </a:r>
            <a:endParaRPr sz="7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5368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0" y="0"/>
            <a:ext cx="9144000" cy="1295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247775" y="386090"/>
            <a:ext cx="7134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16">
              <a:spcBef>
                <a:spcPts val="290"/>
              </a:spcBef>
            </a:pPr>
            <a:r>
              <a:rPr lang="pt-BR" sz="2800" b="1" spc="54" dirty="0">
                <a:solidFill>
                  <a:srgbClr val="231F20"/>
                </a:solidFill>
                <a:latin typeface="Trebuchet MS"/>
                <a:cs typeface="Trebuchet MS"/>
              </a:rPr>
              <a:t>TUMORES</a:t>
            </a:r>
            <a:r>
              <a:rPr lang="pt-BR" sz="2800" b="1" spc="-5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2800" b="1" spc="45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lang="pt-BR" sz="2800" b="1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2800" b="1" spc="41" dirty="0">
                <a:solidFill>
                  <a:srgbClr val="231F20"/>
                </a:solidFill>
                <a:latin typeface="Trebuchet MS"/>
                <a:cs typeface="Trebuchet MS"/>
              </a:rPr>
              <a:t>CÉLULAS</a:t>
            </a:r>
            <a:r>
              <a:rPr lang="pt-BR" sz="2800" b="1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2800" b="1" spc="-9" dirty="0">
                <a:solidFill>
                  <a:srgbClr val="231F20"/>
                </a:solidFill>
                <a:latin typeface="Trebuchet MS"/>
                <a:cs typeface="Trebuchet MS"/>
              </a:rPr>
              <a:t>GERMINATIVAS</a:t>
            </a:r>
            <a:endParaRPr lang="pt-BR" sz="2800" dirty="0">
              <a:latin typeface="Trebuchet MS"/>
              <a:cs typeface="Trebuchet MS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14600"/>
            <a:ext cx="4567733" cy="3043399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590" y="2514601"/>
            <a:ext cx="4330210" cy="3043398"/>
          </a:xfrm>
          <a:prstGeom prst="rect">
            <a:avLst/>
          </a:prstGeom>
        </p:spPr>
      </p:pic>
      <p:sp>
        <p:nvSpPr>
          <p:cNvPr id="5" name="AutoShape 2" descr="AI gener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Google Shape;414;p42"/>
          <p:cNvCxnSpPr/>
          <p:nvPr/>
        </p:nvCxnSpPr>
        <p:spPr>
          <a:xfrm>
            <a:off x="1371600" y="805829"/>
            <a:ext cx="6210300" cy="3796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42021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2911" y="1098222"/>
            <a:ext cx="4605161" cy="179929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marR="5182" algn="just">
              <a:spcBef>
                <a:spcPts val="91"/>
              </a:spcBef>
            </a:pPr>
            <a:r>
              <a:rPr sz="1600" spc="50" dirty="0">
                <a:solidFill>
                  <a:srgbClr val="231F20"/>
                </a:solidFill>
                <a:latin typeface="Trebuchet MS"/>
                <a:cs typeface="Trebuchet MS"/>
              </a:rPr>
              <a:t>São</a:t>
            </a:r>
            <a:r>
              <a:rPr sz="16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59" dirty="0">
                <a:solidFill>
                  <a:srgbClr val="231F20"/>
                </a:solidFill>
                <a:latin typeface="Trebuchet MS"/>
                <a:cs typeface="Trebuchet MS"/>
              </a:rPr>
              <a:t>um</a:t>
            </a:r>
            <a:r>
              <a:rPr sz="16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grupo</a:t>
            </a:r>
            <a:r>
              <a:rPr sz="16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heterogêneo</a:t>
            </a:r>
            <a:r>
              <a:rPr sz="16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6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tumores</a:t>
            </a:r>
            <a:r>
              <a:rPr sz="16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32" dirty="0">
                <a:solidFill>
                  <a:srgbClr val="231F20"/>
                </a:solidFill>
                <a:latin typeface="Trebuchet MS"/>
                <a:cs typeface="Trebuchet MS"/>
              </a:rPr>
              <a:t>com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diversas</a:t>
            </a:r>
            <a:r>
              <a:rPr sz="1600" spc="6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localizações</a:t>
            </a:r>
            <a:r>
              <a:rPr sz="1600" spc="6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600" spc="6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tipos</a:t>
            </a:r>
            <a:r>
              <a:rPr sz="1600" spc="6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histológicos.</a:t>
            </a:r>
            <a:endParaRPr sz="1600" dirty="0">
              <a:latin typeface="Trebuchet MS"/>
              <a:cs typeface="Trebuchet MS"/>
            </a:endParaRPr>
          </a:p>
          <a:p>
            <a:pPr marL="11516" marR="4607" algn="just">
              <a:spcBef>
                <a:spcPts val="512"/>
              </a:spcBef>
            </a:pPr>
            <a:r>
              <a:rPr sz="1600" spc="45" dirty="0">
                <a:solidFill>
                  <a:srgbClr val="231F20"/>
                </a:solidFill>
                <a:latin typeface="Trebuchet MS"/>
                <a:cs typeface="Trebuchet MS"/>
              </a:rPr>
              <a:t>Há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dois</a:t>
            </a:r>
            <a:r>
              <a:rPr sz="16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picos</a:t>
            </a:r>
            <a:r>
              <a:rPr sz="16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6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incidência:</a:t>
            </a:r>
            <a:r>
              <a:rPr sz="16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54" dirty="0">
                <a:solidFill>
                  <a:srgbClr val="231F20"/>
                </a:solidFill>
                <a:latin typeface="Trebuchet MS"/>
                <a:cs typeface="Trebuchet MS"/>
              </a:rPr>
              <a:t>em</a:t>
            </a:r>
            <a:r>
              <a:rPr sz="16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menores</a:t>
            </a:r>
            <a:r>
              <a:rPr sz="16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23" dirty="0">
                <a:solidFill>
                  <a:srgbClr val="231F20"/>
                </a:solidFill>
                <a:latin typeface="Trebuchet MS"/>
                <a:cs typeface="Trebuchet MS"/>
              </a:rPr>
              <a:t>de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5</a:t>
            </a:r>
            <a:r>
              <a:rPr sz="1600" spc="-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anos,</a:t>
            </a:r>
            <a:r>
              <a:rPr sz="1600" spc="-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45" dirty="0">
                <a:solidFill>
                  <a:srgbClr val="231F20"/>
                </a:solidFill>
                <a:latin typeface="Trebuchet MS"/>
                <a:cs typeface="Trebuchet MS"/>
              </a:rPr>
              <a:t>sendo</a:t>
            </a:r>
            <a:r>
              <a:rPr sz="1600" spc="-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mais</a:t>
            </a:r>
            <a:r>
              <a:rPr sz="1600" spc="-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frequente</a:t>
            </a:r>
            <a:r>
              <a:rPr sz="1600" spc="-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45" dirty="0">
                <a:solidFill>
                  <a:srgbClr val="231F20"/>
                </a:solidFill>
                <a:latin typeface="Trebuchet MS"/>
                <a:cs typeface="Trebuchet MS"/>
              </a:rPr>
              <a:t>o</a:t>
            </a:r>
            <a:r>
              <a:rPr sz="1600" spc="-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tumor</a:t>
            </a:r>
            <a:r>
              <a:rPr sz="16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sacro-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coccígeo</a:t>
            </a:r>
            <a:r>
              <a:rPr sz="1600" spc="3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ou</a:t>
            </a:r>
            <a:r>
              <a:rPr sz="1600" spc="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abdominal;</a:t>
            </a:r>
            <a:r>
              <a:rPr sz="1600" spc="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600" spc="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54" dirty="0">
                <a:solidFill>
                  <a:srgbClr val="231F20"/>
                </a:solidFill>
                <a:latin typeface="Trebuchet MS"/>
                <a:cs typeface="Trebuchet MS"/>
              </a:rPr>
              <a:t>em</a:t>
            </a:r>
            <a:r>
              <a:rPr sz="1600" spc="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maiores</a:t>
            </a:r>
            <a:r>
              <a:rPr sz="1600" spc="3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600" spc="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23" dirty="0">
                <a:solidFill>
                  <a:srgbClr val="231F20"/>
                </a:solidFill>
                <a:latin typeface="Trebuchet MS"/>
                <a:cs typeface="Trebuchet MS"/>
              </a:rPr>
              <a:t>10 </a:t>
            </a:r>
            <a:r>
              <a:rPr sz="1600" spc="41" dirty="0">
                <a:solidFill>
                  <a:srgbClr val="231F20"/>
                </a:solidFill>
                <a:latin typeface="Trebuchet MS"/>
                <a:cs typeface="Trebuchet MS"/>
              </a:rPr>
              <a:t>anos/adolescentes,</a:t>
            </a:r>
            <a:r>
              <a:rPr sz="16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63" dirty="0">
                <a:solidFill>
                  <a:srgbClr val="231F20"/>
                </a:solidFill>
                <a:latin typeface="Trebuchet MS"/>
                <a:cs typeface="Trebuchet MS"/>
              </a:rPr>
              <a:t>sendo</a:t>
            </a:r>
            <a:r>
              <a:rPr sz="1600" spc="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45" dirty="0">
                <a:solidFill>
                  <a:srgbClr val="231F20"/>
                </a:solidFill>
                <a:latin typeface="Trebuchet MS"/>
                <a:cs typeface="Trebuchet MS"/>
              </a:rPr>
              <a:t>mais</a:t>
            </a:r>
            <a:r>
              <a:rPr sz="1600" spc="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77" dirty="0">
                <a:solidFill>
                  <a:srgbClr val="231F20"/>
                </a:solidFill>
                <a:latin typeface="Trebuchet MS"/>
                <a:cs typeface="Trebuchet MS"/>
              </a:rPr>
              <a:t>comum</a:t>
            </a:r>
            <a:r>
              <a:rPr sz="1600" spc="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o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tumor</a:t>
            </a:r>
            <a:r>
              <a:rPr sz="1600" spc="-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nas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45" dirty="0">
                <a:solidFill>
                  <a:srgbClr val="231F20"/>
                </a:solidFill>
                <a:latin typeface="Trebuchet MS"/>
                <a:cs typeface="Trebuchet MS"/>
              </a:rPr>
              <a:t>gônadas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(testículo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600" spc="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spc="-9" dirty="0">
                <a:solidFill>
                  <a:srgbClr val="231F20"/>
                </a:solidFill>
                <a:latin typeface="Trebuchet MS"/>
                <a:cs typeface="Trebuchet MS"/>
              </a:rPr>
              <a:t>ovário).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0494" y="3703738"/>
            <a:ext cx="3783488" cy="31940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000" b="1" spc="18" dirty="0">
                <a:solidFill>
                  <a:srgbClr val="E32B26"/>
                </a:solidFill>
                <a:latin typeface="Trebuchet MS"/>
                <a:cs typeface="Trebuchet MS"/>
              </a:rPr>
              <a:t>SINAIS</a:t>
            </a:r>
            <a:r>
              <a:rPr sz="2000" b="1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sz="2000" b="1" spc="18" dirty="0">
                <a:solidFill>
                  <a:srgbClr val="E32B26"/>
                </a:solidFill>
                <a:latin typeface="Trebuchet MS"/>
                <a:cs typeface="Trebuchet MS"/>
              </a:rPr>
              <a:t>E</a:t>
            </a:r>
            <a:r>
              <a:rPr sz="2000" b="1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sz="2000" b="1" spc="45" dirty="0">
                <a:solidFill>
                  <a:srgbClr val="E32B26"/>
                </a:solidFill>
                <a:latin typeface="Trebuchet MS"/>
                <a:cs typeface="Trebuchet MS"/>
              </a:rPr>
              <a:t>SINTOMAS</a:t>
            </a:r>
            <a:r>
              <a:rPr sz="2000" b="1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sz="2000" b="1" spc="18" dirty="0">
                <a:solidFill>
                  <a:srgbClr val="E32B26"/>
                </a:solidFill>
                <a:latin typeface="Trebuchet MS"/>
                <a:cs typeface="Trebuchet MS"/>
              </a:rPr>
              <a:t>DE</a:t>
            </a:r>
            <a:r>
              <a:rPr sz="2000" b="1" spc="-27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sz="2000" b="1" spc="-9" dirty="0">
                <a:solidFill>
                  <a:srgbClr val="E32B26"/>
                </a:solidFill>
                <a:latin typeface="Trebuchet MS"/>
                <a:cs typeface="Trebuchet MS"/>
              </a:rPr>
              <a:t>ALERTA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-190500" y="3890708"/>
            <a:ext cx="5446723" cy="1530884"/>
          </a:xfrm>
          <a:prstGeom prst="rect">
            <a:avLst/>
          </a:prstGeom>
        </p:spPr>
        <p:txBody>
          <a:bodyPr vert="horz" wrap="square" lIns="0" tIns="27639" rIns="0" bIns="0" rtlCol="0">
            <a:spAutoFit/>
          </a:bodyPr>
          <a:lstStyle/>
          <a:p>
            <a:pPr marL="11516">
              <a:spcBef>
                <a:spcPts val="218"/>
              </a:spcBef>
            </a:pPr>
            <a:r>
              <a:rPr sz="3200"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z="3200" spc="185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231F20"/>
                </a:solidFill>
                <a:latin typeface="Trebuchet MS"/>
                <a:cs typeface="Trebuchet MS"/>
              </a:rPr>
              <a:t>Aumento</a:t>
            </a:r>
            <a:r>
              <a:rPr sz="2400" spc="27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400" spc="50" dirty="0">
                <a:solidFill>
                  <a:srgbClr val="231F20"/>
                </a:solidFill>
                <a:latin typeface="Trebuchet MS"/>
                <a:cs typeface="Trebuchet MS"/>
              </a:rPr>
              <a:t>do</a:t>
            </a:r>
            <a:r>
              <a:rPr sz="24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231F20"/>
                </a:solidFill>
                <a:latin typeface="Trebuchet MS"/>
                <a:cs typeface="Trebuchet MS"/>
              </a:rPr>
              <a:t>volume</a:t>
            </a:r>
            <a:r>
              <a:rPr sz="2400" spc="2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400" spc="-9" dirty="0">
                <a:solidFill>
                  <a:srgbClr val="231F20"/>
                </a:solidFill>
                <a:latin typeface="Trebuchet MS"/>
                <a:cs typeface="Trebuchet MS"/>
              </a:rPr>
              <a:t>testicular</a:t>
            </a:r>
            <a:endParaRPr sz="2400" dirty="0">
              <a:latin typeface="Trebuchet MS"/>
              <a:cs typeface="Trebuchet MS"/>
            </a:endParaRPr>
          </a:p>
          <a:p>
            <a:pPr marL="11516">
              <a:spcBef>
                <a:spcPts val="131"/>
              </a:spcBef>
            </a:pPr>
            <a:r>
              <a:rPr sz="3200"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z="3200" spc="172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231F20"/>
                </a:solidFill>
                <a:latin typeface="Trebuchet MS"/>
                <a:cs typeface="Trebuchet MS"/>
              </a:rPr>
              <a:t>Aumento</a:t>
            </a:r>
            <a:r>
              <a:rPr sz="2400" spc="18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231F20"/>
                </a:solidFill>
                <a:latin typeface="Trebuchet MS"/>
                <a:cs typeface="Trebuchet MS"/>
              </a:rPr>
              <a:t>da</a:t>
            </a:r>
            <a:r>
              <a:rPr sz="24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231F20"/>
                </a:solidFill>
                <a:latin typeface="Trebuchet MS"/>
                <a:cs typeface="Trebuchet MS"/>
              </a:rPr>
              <a:t>região</a:t>
            </a:r>
            <a:r>
              <a:rPr sz="2400" spc="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400" spc="-9" dirty="0">
                <a:solidFill>
                  <a:srgbClr val="231F20"/>
                </a:solidFill>
                <a:latin typeface="Trebuchet MS"/>
                <a:cs typeface="Trebuchet MS"/>
              </a:rPr>
              <a:t>sacrococcígea</a:t>
            </a:r>
            <a:endParaRPr sz="2400" dirty="0">
              <a:latin typeface="Trebuchet MS"/>
              <a:cs typeface="Trebuchet MS"/>
            </a:endParaRPr>
          </a:p>
          <a:p>
            <a:pPr marL="11516">
              <a:spcBef>
                <a:spcPts val="131"/>
              </a:spcBef>
            </a:pPr>
            <a:r>
              <a:rPr sz="3200"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z="3200" spc="163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sz="2400" dirty="0">
                <a:solidFill>
                  <a:srgbClr val="231F20"/>
                </a:solidFill>
                <a:latin typeface="Trebuchet MS"/>
                <a:cs typeface="Trebuchet MS"/>
              </a:rPr>
              <a:t>Presença</a:t>
            </a:r>
            <a:r>
              <a:rPr sz="24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2400" spc="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400" spc="50" dirty="0">
                <a:solidFill>
                  <a:srgbClr val="231F20"/>
                </a:solidFill>
                <a:latin typeface="Trebuchet MS"/>
                <a:cs typeface="Trebuchet MS"/>
              </a:rPr>
              <a:t>massa</a:t>
            </a:r>
            <a:r>
              <a:rPr sz="24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400" spc="-9" dirty="0">
                <a:solidFill>
                  <a:srgbClr val="231F20"/>
                </a:solidFill>
                <a:latin typeface="Trebuchet MS"/>
                <a:cs typeface="Trebuchet MS"/>
              </a:rPr>
              <a:t>abdominal</a:t>
            </a:r>
            <a:endParaRPr sz="24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56222" y="4696999"/>
            <a:ext cx="1833771" cy="1093925"/>
          </a:xfrm>
          <a:prstGeom prst="rect">
            <a:avLst/>
          </a:prstGeom>
          <a:solidFill>
            <a:srgbClr val="E32B26"/>
          </a:solidFill>
        </p:spPr>
        <p:txBody>
          <a:bodyPr vert="horz" wrap="square" lIns="0" tIns="123225" rIns="0" bIns="0" rtlCol="0">
            <a:spAutoFit/>
          </a:bodyPr>
          <a:lstStyle/>
          <a:p>
            <a:pPr marL="131862" marR="121498" indent="-4031" algn="ctr">
              <a:spcBef>
                <a:spcPts val="970"/>
              </a:spcBef>
            </a:pPr>
            <a:r>
              <a:rPr sz="1050" spc="68" dirty="0">
                <a:solidFill>
                  <a:srgbClr val="FFFFFF"/>
                </a:solidFill>
                <a:latin typeface="Trebuchet MS"/>
                <a:cs typeface="Trebuchet MS"/>
              </a:rPr>
              <a:t>Em</a:t>
            </a:r>
            <a:r>
              <a:rPr sz="1050" spc="-36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Trebuchet MS"/>
                <a:cs typeface="Trebuchet MS"/>
              </a:rPr>
              <a:t>caso</a:t>
            </a:r>
            <a:r>
              <a:rPr sz="1050" spc="-36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23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1050" spc="45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aumento</a:t>
            </a:r>
            <a:r>
              <a:rPr sz="1050" spc="168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23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testículo,</a:t>
            </a:r>
            <a:r>
              <a:rPr sz="1050" spc="16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deve-</a:t>
            </a:r>
            <a:r>
              <a:rPr sz="1050" spc="27" dirty="0">
                <a:solidFill>
                  <a:srgbClr val="FFFFFF"/>
                </a:solidFill>
                <a:latin typeface="Trebuchet MS"/>
                <a:cs typeface="Trebuchet MS"/>
              </a:rPr>
              <a:t>se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afastar</a:t>
            </a:r>
            <a:r>
              <a:rPr sz="1050" spc="-2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45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1050" spc="9" dirty="0">
                <a:solidFill>
                  <a:srgbClr val="FFFFFF"/>
                </a:solidFill>
                <a:latin typeface="Trebuchet MS"/>
                <a:cs typeface="Trebuchet MS"/>
              </a:rPr>
              <a:t>possibilidade</a:t>
            </a:r>
            <a:r>
              <a:rPr sz="1050" spc="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23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1050" spc="-18" dirty="0">
                <a:solidFill>
                  <a:srgbClr val="FFFFFF"/>
                </a:solidFill>
                <a:latin typeface="Trebuchet MS"/>
                <a:cs typeface="Trebuchet MS"/>
              </a:rPr>
              <a:t>câncer.</a:t>
            </a:r>
            <a:r>
              <a:rPr sz="1050" spc="-2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77" dirty="0">
                <a:solidFill>
                  <a:srgbClr val="FFFFFF"/>
                </a:solidFill>
                <a:latin typeface="Trebuchet MS"/>
                <a:cs typeface="Trebuchet MS"/>
              </a:rPr>
              <a:t>Se</a:t>
            </a:r>
            <a:r>
              <a:rPr sz="1050" spc="-2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houver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suspeita,</a:t>
            </a:r>
            <a:r>
              <a:rPr sz="1050" spc="22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deve-</a:t>
            </a:r>
            <a:r>
              <a:rPr sz="1050" spc="27" dirty="0">
                <a:solidFill>
                  <a:srgbClr val="FFFFFF"/>
                </a:solidFill>
                <a:latin typeface="Trebuchet MS"/>
                <a:cs typeface="Trebuchet MS"/>
              </a:rPr>
              <a:t>se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realizar</a:t>
            </a:r>
            <a:r>
              <a:rPr sz="1050" spc="-36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36" dirty="0">
                <a:solidFill>
                  <a:srgbClr val="FFFFFF"/>
                </a:solidFill>
                <a:latin typeface="Trebuchet MS"/>
                <a:cs typeface="Trebuchet MS"/>
              </a:rPr>
              <a:t>abordagem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cirúrgica</a:t>
            </a:r>
            <a:r>
              <a:rPr sz="1050" spc="-2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via</a:t>
            </a:r>
            <a:r>
              <a:rPr sz="1050" spc="18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inguinal</a:t>
            </a:r>
            <a:endParaRPr sz="105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56222" y="3424537"/>
            <a:ext cx="1833771" cy="932342"/>
          </a:xfrm>
          <a:prstGeom prst="rect">
            <a:avLst/>
          </a:prstGeom>
          <a:solidFill>
            <a:srgbClr val="E32B26"/>
          </a:solidFill>
        </p:spPr>
        <p:txBody>
          <a:bodyPr vert="horz" wrap="square" lIns="0" tIns="123225" rIns="0" bIns="0" rtlCol="0">
            <a:spAutoFit/>
          </a:bodyPr>
          <a:lstStyle/>
          <a:p>
            <a:pPr marL="97889" marR="90979" algn="ctr">
              <a:spcBef>
                <a:spcPts val="970"/>
              </a:spcBef>
            </a:pP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Toda</a:t>
            </a:r>
            <a:r>
              <a:rPr sz="105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54" dirty="0">
                <a:solidFill>
                  <a:srgbClr val="FFFFFF"/>
                </a:solidFill>
                <a:latin typeface="Trebuchet MS"/>
                <a:cs typeface="Trebuchet MS"/>
              </a:rPr>
              <a:t>massa</a:t>
            </a:r>
            <a:r>
              <a:rPr sz="105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na</a:t>
            </a:r>
            <a:r>
              <a:rPr sz="105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região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sacral</a:t>
            </a:r>
            <a:r>
              <a:rPr sz="1050" spc="27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ao</a:t>
            </a:r>
            <a:r>
              <a:rPr sz="1050" spc="7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nascimento </a:t>
            </a:r>
            <a:r>
              <a:rPr sz="1050" spc="45" dirty="0">
                <a:solidFill>
                  <a:srgbClr val="FFFFFF"/>
                </a:solidFill>
                <a:latin typeface="Trebuchet MS"/>
                <a:cs typeface="Trebuchet MS"/>
              </a:rPr>
              <a:t>ou</a:t>
            </a:r>
            <a:r>
              <a:rPr sz="105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sz="1050" spc="-4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crescimento</a:t>
            </a:r>
            <a:r>
              <a:rPr sz="1050" spc="453" dirty="0">
                <a:solidFill>
                  <a:srgbClr val="FFFFFF"/>
                </a:solidFill>
                <a:latin typeface="Trebuchet MS"/>
                <a:cs typeface="Trebuchet MS"/>
              </a:rPr>
              <a:t> 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no</a:t>
            </a:r>
            <a:r>
              <a:rPr sz="1050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primeiro</a:t>
            </a:r>
            <a:r>
              <a:rPr sz="1050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ano</a:t>
            </a:r>
            <a:r>
              <a:rPr sz="1050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23" dirty="0">
                <a:solidFill>
                  <a:srgbClr val="FFFFFF"/>
                </a:solidFill>
                <a:latin typeface="Trebuchet MS"/>
                <a:cs typeface="Trebuchet MS"/>
              </a:rPr>
              <a:t>de </a:t>
            </a:r>
            <a:r>
              <a:rPr sz="1050" spc="-18" dirty="0">
                <a:solidFill>
                  <a:srgbClr val="FFFFFF"/>
                </a:solidFill>
                <a:latin typeface="Trebuchet MS"/>
                <a:cs typeface="Trebuchet MS"/>
              </a:rPr>
              <a:t>vida,</a:t>
            </a:r>
            <a:r>
              <a:rPr sz="1050" spc="7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dirty="0">
                <a:solidFill>
                  <a:srgbClr val="FFFFFF"/>
                </a:solidFill>
                <a:latin typeface="Trebuchet MS"/>
                <a:cs typeface="Trebuchet MS"/>
              </a:rPr>
              <a:t>deve-</a:t>
            </a:r>
            <a:r>
              <a:rPr sz="1050" spc="50" dirty="0">
                <a:solidFill>
                  <a:srgbClr val="FFFFFF"/>
                </a:solidFill>
                <a:latin typeface="Trebuchet MS"/>
                <a:cs typeface="Trebuchet MS"/>
              </a:rPr>
              <a:t>se</a:t>
            </a:r>
            <a:r>
              <a:rPr sz="1050" spc="7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pensar </a:t>
            </a:r>
            <a:r>
              <a:rPr sz="1050" spc="59" dirty="0">
                <a:solidFill>
                  <a:srgbClr val="FFFFFF"/>
                </a:solidFill>
                <a:latin typeface="Trebuchet MS"/>
                <a:cs typeface="Trebuchet MS"/>
              </a:rPr>
              <a:t>em</a:t>
            </a:r>
            <a:r>
              <a:rPr sz="1050" spc="-4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spc="-9" dirty="0">
                <a:solidFill>
                  <a:srgbClr val="FFFFFF"/>
                </a:solidFill>
                <a:latin typeface="Trebuchet MS"/>
                <a:cs typeface="Trebuchet MS"/>
              </a:rPr>
              <a:t>câncer</a:t>
            </a:r>
            <a:endParaRPr sz="105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21121" y="516717"/>
            <a:ext cx="1555045" cy="0"/>
          </a:xfrm>
          <a:custGeom>
            <a:avLst/>
            <a:gdLst/>
            <a:ahLst/>
            <a:cxnLst/>
            <a:rect l="l" t="t" r="r" b="b"/>
            <a:pathLst>
              <a:path w="954405">
                <a:moveTo>
                  <a:pt x="0" y="0"/>
                </a:moveTo>
                <a:lnTo>
                  <a:pt x="954011" y="0"/>
                </a:lnTo>
              </a:path>
            </a:pathLst>
          </a:custGeom>
          <a:ln w="5080">
            <a:solidFill>
              <a:srgbClr val="FFC628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 txBox="1"/>
          <p:nvPr/>
        </p:nvSpPr>
        <p:spPr>
          <a:xfrm>
            <a:off x="223604" y="292003"/>
            <a:ext cx="4618514" cy="569871"/>
          </a:xfrm>
          <a:prstGeom prst="rect">
            <a:avLst/>
          </a:prstGeom>
        </p:spPr>
        <p:txBody>
          <a:bodyPr vert="horz" wrap="square" lIns="0" tIns="38580" rIns="0" bIns="0" rtlCol="0">
            <a:spAutoFit/>
          </a:bodyPr>
          <a:lstStyle/>
          <a:p>
            <a:pPr marL="11516">
              <a:spcBef>
                <a:spcPts val="304"/>
              </a:spcBef>
            </a:pPr>
            <a:r>
              <a:rPr sz="1400" spc="45" dirty="0">
                <a:solidFill>
                  <a:srgbClr val="231F20"/>
                </a:solidFill>
                <a:latin typeface="Trebuchet MS"/>
                <a:cs typeface="Trebuchet MS"/>
              </a:rPr>
              <a:t>SINAIS</a:t>
            </a:r>
            <a:r>
              <a:rPr sz="1400" spc="-3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400" spc="-3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231F20"/>
                </a:solidFill>
                <a:latin typeface="Trebuchet MS"/>
                <a:cs typeface="Trebuchet MS"/>
              </a:rPr>
              <a:t>SINTOMAS</a:t>
            </a:r>
            <a:endParaRPr sz="1400" dirty="0">
              <a:latin typeface="Trebuchet MS"/>
              <a:cs typeface="Trebuchet MS"/>
            </a:endParaRPr>
          </a:p>
          <a:p>
            <a:pPr marL="11516">
              <a:spcBef>
                <a:spcPts val="290"/>
              </a:spcBef>
            </a:pPr>
            <a:r>
              <a:rPr b="1" spc="54" dirty="0">
                <a:solidFill>
                  <a:srgbClr val="231F20"/>
                </a:solidFill>
                <a:latin typeface="Trebuchet MS"/>
                <a:cs typeface="Trebuchet MS"/>
              </a:rPr>
              <a:t>TUMORES</a:t>
            </a:r>
            <a:r>
              <a:rPr b="1" spc="-5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b="1" spc="45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b="1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b="1" spc="41" dirty="0">
                <a:solidFill>
                  <a:srgbClr val="231F20"/>
                </a:solidFill>
                <a:latin typeface="Trebuchet MS"/>
                <a:cs typeface="Trebuchet MS"/>
              </a:rPr>
              <a:t>CÉLULAS</a:t>
            </a:r>
            <a:r>
              <a:rPr b="1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b="1" spc="-9" dirty="0">
                <a:solidFill>
                  <a:srgbClr val="231F20"/>
                </a:solidFill>
                <a:latin typeface="Trebuchet MS"/>
                <a:cs typeface="Trebuchet MS"/>
              </a:rPr>
              <a:t>GERMINATIVAS</a:t>
            </a:r>
            <a:endParaRPr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82974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" name="Google Shape;414;p42"/>
          <p:cNvCxnSpPr/>
          <p:nvPr/>
        </p:nvCxnSpPr>
        <p:spPr>
          <a:xfrm>
            <a:off x="2637574" y="833438"/>
            <a:ext cx="4303827" cy="3353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5" name="Retângulo 4"/>
          <p:cNvSpPr/>
          <p:nvPr/>
        </p:nvSpPr>
        <p:spPr>
          <a:xfrm>
            <a:off x="2547857" y="393412"/>
            <a:ext cx="45347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516">
              <a:spcBef>
                <a:spcPts val="290"/>
              </a:spcBef>
            </a:pPr>
            <a:r>
              <a:rPr lang="pt-BR" sz="3200" b="1" spc="68" dirty="0">
                <a:solidFill>
                  <a:srgbClr val="231F20"/>
                </a:solidFill>
                <a:latin typeface="Trebuchet MS"/>
                <a:cs typeface="Trebuchet MS"/>
              </a:rPr>
              <a:t>TUMORES</a:t>
            </a:r>
            <a:r>
              <a:rPr lang="pt-BR" sz="2000" b="1" spc="-82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lang="pt-BR" sz="3200" b="1" spc="45" dirty="0">
                <a:solidFill>
                  <a:srgbClr val="231F20"/>
                </a:solidFill>
                <a:latin typeface="Trebuchet MS"/>
                <a:cs typeface="Trebuchet MS"/>
              </a:rPr>
              <a:t>ABDOMINAIS</a:t>
            </a:r>
            <a:endParaRPr lang="pt-BR" sz="3200" b="1" dirty="0">
              <a:latin typeface="Trebuchet MS"/>
              <a:cs typeface="Trebuchet MS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11"/>
          <a:stretch/>
        </p:blipFill>
        <p:spPr>
          <a:xfrm>
            <a:off x="0" y="1952625"/>
            <a:ext cx="91440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09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43434" y="645151"/>
            <a:ext cx="3733891" cy="3899872"/>
          </a:xfrm>
          <a:prstGeom prst="rect">
            <a:avLst/>
          </a:prstGeom>
          <a:ln w="28575">
            <a:noFill/>
          </a:ln>
        </p:spPr>
        <p:txBody>
          <a:bodyPr vert="horz" wrap="square" lIns="0" tIns="11516" rIns="0" bIns="0" rtlCol="0">
            <a:spAutoFit/>
          </a:bodyPr>
          <a:lstStyle/>
          <a:p>
            <a:pPr marL="11516">
              <a:lnSpc>
                <a:spcPct val="150000"/>
              </a:lnSpc>
              <a:spcBef>
                <a:spcPts val="91"/>
              </a:spcBef>
            </a:pPr>
            <a:r>
              <a:rPr lang="pt-BR" sz="1600" b="1" spc="18" dirty="0" smtClean="0">
                <a:solidFill>
                  <a:srgbClr val="E32B26"/>
                </a:solidFill>
                <a:latin typeface="Trebuchet MS"/>
                <a:cs typeface="Trebuchet MS"/>
              </a:rPr>
              <a:t>  </a:t>
            </a:r>
            <a:r>
              <a:rPr sz="1600" b="1" spc="18" dirty="0" smtClean="0">
                <a:solidFill>
                  <a:srgbClr val="E32B26"/>
                </a:solidFill>
                <a:latin typeface="Trebuchet MS"/>
                <a:cs typeface="Trebuchet MS"/>
              </a:rPr>
              <a:t>SINAIS</a:t>
            </a:r>
            <a:r>
              <a:rPr sz="1600" b="1" dirty="0" smtClean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sz="1600" b="1" spc="18" dirty="0">
                <a:solidFill>
                  <a:srgbClr val="E32B26"/>
                </a:solidFill>
                <a:latin typeface="Trebuchet MS"/>
                <a:cs typeface="Trebuchet MS"/>
              </a:rPr>
              <a:t>E</a:t>
            </a:r>
            <a:r>
              <a:rPr sz="1600" b="1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sz="1600" b="1" spc="45" dirty="0">
                <a:solidFill>
                  <a:srgbClr val="E32B26"/>
                </a:solidFill>
                <a:latin typeface="Trebuchet MS"/>
                <a:cs typeface="Trebuchet MS"/>
              </a:rPr>
              <a:t>SINTOMAS</a:t>
            </a:r>
            <a:r>
              <a:rPr sz="1600" b="1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sz="1600" b="1" spc="18" dirty="0">
                <a:solidFill>
                  <a:srgbClr val="E32B26"/>
                </a:solidFill>
                <a:latin typeface="Trebuchet MS"/>
                <a:cs typeface="Trebuchet MS"/>
              </a:rPr>
              <a:t>DE</a:t>
            </a:r>
            <a:r>
              <a:rPr sz="1600" b="1" spc="-27" dirty="0">
                <a:solidFill>
                  <a:srgbClr val="E32B26"/>
                </a:solidFill>
                <a:latin typeface="Trebuchet MS"/>
                <a:cs typeface="Trebuchet MS"/>
              </a:rPr>
              <a:t> </a:t>
            </a:r>
            <a:r>
              <a:rPr sz="1600" b="1" spc="-9" dirty="0">
                <a:solidFill>
                  <a:srgbClr val="E32B26"/>
                </a:solidFill>
                <a:latin typeface="Trebuchet MS"/>
                <a:cs typeface="Trebuchet MS"/>
              </a:rPr>
              <a:t>ALERTA</a:t>
            </a:r>
            <a:endParaRPr sz="1600" dirty="0">
              <a:latin typeface="Trebuchet MS"/>
              <a:cs typeface="Trebuchet MS"/>
            </a:endParaRPr>
          </a:p>
          <a:p>
            <a:pPr marL="11516">
              <a:lnSpc>
                <a:spcPct val="150000"/>
              </a:lnSpc>
            </a:pPr>
            <a:r>
              <a:rPr sz="2400" spc="9"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z="2400" spc="136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spc="9" dirty="0">
                <a:solidFill>
                  <a:srgbClr val="231F20"/>
                </a:solidFill>
                <a:latin typeface="Trebuchet MS"/>
                <a:cs typeface="Trebuchet MS"/>
              </a:rPr>
              <a:t>Dor/desconforto</a:t>
            </a:r>
            <a:r>
              <a:rPr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pc="-9" dirty="0">
                <a:solidFill>
                  <a:srgbClr val="231F20"/>
                </a:solidFill>
                <a:latin typeface="Trebuchet MS"/>
                <a:cs typeface="Trebuchet MS"/>
              </a:rPr>
              <a:t>abdominal</a:t>
            </a:r>
            <a:endParaRPr dirty="0">
              <a:latin typeface="Trebuchet MS"/>
              <a:cs typeface="Trebuchet MS"/>
            </a:endParaRPr>
          </a:p>
          <a:p>
            <a:pPr marL="11516">
              <a:spcBef>
                <a:spcPts val="127"/>
              </a:spcBef>
            </a:pPr>
            <a:r>
              <a:rPr sz="2400"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z="2400" spc="131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Perda</a:t>
            </a:r>
            <a:r>
              <a:rPr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pc="-9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pc="32" dirty="0">
                <a:solidFill>
                  <a:srgbClr val="231F20"/>
                </a:solidFill>
                <a:latin typeface="Trebuchet MS"/>
                <a:cs typeface="Trebuchet MS"/>
              </a:rPr>
              <a:t>peso</a:t>
            </a:r>
            <a:endParaRPr dirty="0">
              <a:latin typeface="Trebuchet MS"/>
              <a:cs typeface="Trebuchet MS"/>
            </a:endParaRPr>
          </a:p>
          <a:p>
            <a:pPr marL="11516">
              <a:spcBef>
                <a:spcPts val="131"/>
              </a:spcBef>
            </a:pPr>
            <a:r>
              <a:rPr sz="2400"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z="2400" spc="131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spc="63" dirty="0">
                <a:solidFill>
                  <a:srgbClr val="231F20"/>
                </a:solidFill>
                <a:latin typeface="Trebuchet MS"/>
                <a:cs typeface="Trebuchet MS"/>
              </a:rPr>
              <a:t>Mau</a:t>
            </a:r>
            <a:r>
              <a:rPr spc="-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estado</a:t>
            </a:r>
            <a:r>
              <a:rPr spc="-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pc="-9" dirty="0">
                <a:solidFill>
                  <a:srgbClr val="231F20"/>
                </a:solidFill>
                <a:latin typeface="Trebuchet MS"/>
                <a:cs typeface="Trebuchet MS"/>
              </a:rPr>
              <a:t>geral</a:t>
            </a:r>
            <a:endParaRPr dirty="0">
              <a:latin typeface="Trebuchet MS"/>
              <a:cs typeface="Trebuchet MS"/>
            </a:endParaRPr>
          </a:p>
          <a:p>
            <a:pPr marL="11516">
              <a:spcBef>
                <a:spcPts val="131"/>
              </a:spcBef>
            </a:pPr>
            <a:r>
              <a:rPr sz="2400"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z="2400" spc="435" dirty="0">
                <a:solidFill>
                  <a:srgbClr val="FFC628"/>
                </a:solidFill>
                <a:latin typeface="Times New Roman"/>
                <a:cs typeface="Times New Roman"/>
              </a:rPr>
              <a:t> </a:t>
            </a:r>
            <a:r>
              <a:rPr spc="-9" dirty="0">
                <a:solidFill>
                  <a:srgbClr val="231F20"/>
                </a:solidFill>
                <a:latin typeface="Trebuchet MS"/>
                <a:cs typeface="Trebuchet MS"/>
              </a:rPr>
              <a:t>Anemia</a:t>
            </a:r>
            <a:endParaRPr dirty="0">
              <a:latin typeface="Trebuchet MS"/>
              <a:cs typeface="Trebuchet MS"/>
            </a:endParaRPr>
          </a:p>
          <a:p>
            <a:pPr marL="11516">
              <a:spcBef>
                <a:spcPts val="127"/>
              </a:spcBef>
            </a:pPr>
            <a:r>
              <a:rPr sz="2400"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z="2400" spc="145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Hipertensão</a:t>
            </a:r>
            <a:r>
              <a:rPr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pc="-9" dirty="0">
                <a:solidFill>
                  <a:srgbClr val="231F20"/>
                </a:solidFill>
                <a:latin typeface="Trebuchet MS"/>
                <a:cs typeface="Trebuchet MS"/>
              </a:rPr>
              <a:t>arterial</a:t>
            </a:r>
            <a:endParaRPr dirty="0">
              <a:latin typeface="Trebuchet MS"/>
              <a:cs typeface="Trebuchet MS"/>
            </a:endParaRPr>
          </a:p>
          <a:p>
            <a:pPr marL="11516">
              <a:spcBef>
                <a:spcPts val="131"/>
              </a:spcBef>
            </a:pPr>
            <a:r>
              <a:rPr sz="2400"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z="2400" spc="439" dirty="0">
                <a:solidFill>
                  <a:srgbClr val="FFC628"/>
                </a:solidFill>
                <a:latin typeface="Times New Roman"/>
                <a:cs typeface="Times New Roman"/>
              </a:rPr>
              <a:t> </a:t>
            </a:r>
            <a:r>
              <a:rPr spc="63" dirty="0">
                <a:solidFill>
                  <a:srgbClr val="231F20"/>
                </a:solidFill>
                <a:latin typeface="Trebuchet MS"/>
                <a:cs typeface="Trebuchet MS"/>
              </a:rPr>
              <a:t>Massa</a:t>
            </a:r>
            <a:r>
              <a:rPr spc="-41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pc="-9" dirty="0">
                <a:solidFill>
                  <a:srgbClr val="231F20"/>
                </a:solidFill>
                <a:latin typeface="Trebuchet MS"/>
                <a:cs typeface="Trebuchet MS"/>
              </a:rPr>
              <a:t>abdominal</a:t>
            </a:r>
            <a:endParaRPr dirty="0">
              <a:latin typeface="Trebuchet MS"/>
              <a:cs typeface="Trebuchet MS"/>
            </a:endParaRPr>
          </a:p>
          <a:p>
            <a:pPr marL="11516">
              <a:spcBef>
                <a:spcPts val="131"/>
              </a:spcBef>
            </a:pPr>
            <a:r>
              <a:rPr sz="2400"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z="2400" spc="435" dirty="0">
                <a:solidFill>
                  <a:srgbClr val="FFC628"/>
                </a:solidFill>
                <a:latin typeface="Times New Roman"/>
                <a:cs typeface="Times New Roman"/>
              </a:rPr>
              <a:t> </a:t>
            </a:r>
            <a:r>
              <a:rPr spc="-9" dirty="0">
                <a:solidFill>
                  <a:srgbClr val="231F20"/>
                </a:solidFill>
                <a:latin typeface="Trebuchet MS"/>
                <a:cs typeface="Trebuchet MS"/>
              </a:rPr>
              <a:t>Irritabilidade</a:t>
            </a:r>
            <a:endParaRPr dirty="0">
              <a:latin typeface="Trebuchet MS"/>
              <a:cs typeface="Trebuchet MS"/>
            </a:endParaRPr>
          </a:p>
          <a:p>
            <a:pPr marL="11516">
              <a:spcBef>
                <a:spcPts val="131"/>
              </a:spcBef>
            </a:pPr>
            <a:r>
              <a:rPr sz="2400" dirty="0">
                <a:solidFill>
                  <a:srgbClr val="FFC628"/>
                </a:solidFill>
                <a:latin typeface="Webdings"/>
                <a:cs typeface="Webdings"/>
              </a:rPr>
              <a:t></a:t>
            </a:r>
            <a:r>
              <a:rPr sz="2400" spc="122" dirty="0">
                <a:solidFill>
                  <a:srgbClr val="FFC628"/>
                </a:solidFill>
                <a:latin typeface="Times New Roman"/>
                <a:cs typeface="Times New Roman"/>
              </a:rPr>
              <a:t>  </a:t>
            </a:r>
            <a:r>
              <a:rPr dirty="0">
                <a:solidFill>
                  <a:srgbClr val="231F20"/>
                </a:solidFill>
                <a:latin typeface="Trebuchet MS"/>
                <a:cs typeface="Trebuchet MS"/>
              </a:rPr>
              <a:t>Dor</a:t>
            </a:r>
            <a:r>
              <a:rPr spc="-36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pc="36" dirty="0">
                <a:solidFill>
                  <a:srgbClr val="231F20"/>
                </a:solidFill>
                <a:latin typeface="Trebuchet MS"/>
                <a:cs typeface="Trebuchet MS"/>
              </a:rPr>
              <a:t>óssea</a:t>
            </a:r>
            <a:endParaRPr dirty="0">
              <a:latin typeface="Trebuchet MS"/>
              <a:cs typeface="Trebuchet MS"/>
            </a:endParaRPr>
          </a:p>
          <a:p>
            <a:pPr marL="11516">
              <a:spcBef>
                <a:spcPts val="127"/>
              </a:spcBef>
            </a:pPr>
            <a:endParaRPr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42756" y="382452"/>
            <a:ext cx="2453842" cy="0"/>
          </a:xfrm>
          <a:custGeom>
            <a:avLst/>
            <a:gdLst/>
            <a:ahLst/>
            <a:cxnLst/>
            <a:rect l="l" t="t" r="r" b="b"/>
            <a:pathLst>
              <a:path w="954405">
                <a:moveTo>
                  <a:pt x="0" y="0"/>
                </a:moveTo>
                <a:lnTo>
                  <a:pt x="954011" y="0"/>
                </a:lnTo>
              </a:path>
            </a:pathLst>
          </a:custGeom>
          <a:ln w="5080">
            <a:solidFill>
              <a:srgbClr val="FFC628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 txBox="1"/>
          <p:nvPr/>
        </p:nvSpPr>
        <p:spPr>
          <a:xfrm>
            <a:off x="2736401" y="93941"/>
            <a:ext cx="2721424" cy="315956"/>
          </a:xfrm>
          <a:prstGeom prst="rect">
            <a:avLst/>
          </a:prstGeom>
        </p:spPr>
        <p:txBody>
          <a:bodyPr vert="horz" wrap="square" lIns="0" tIns="38580" rIns="0" bIns="0" rtlCol="0">
            <a:spAutoFit/>
          </a:bodyPr>
          <a:lstStyle/>
          <a:p>
            <a:pPr marL="11516">
              <a:spcBef>
                <a:spcPts val="290"/>
              </a:spcBef>
            </a:pPr>
            <a:r>
              <a:rPr lang="pt-BR" b="1" spc="68" dirty="0" smtClean="0">
                <a:solidFill>
                  <a:srgbClr val="231F20"/>
                </a:solidFill>
                <a:latin typeface="Trebuchet MS"/>
                <a:cs typeface="Trebuchet MS"/>
              </a:rPr>
              <a:t>TUMORES</a:t>
            </a:r>
            <a:r>
              <a:rPr sz="1200" b="1" spc="-82" dirty="0" smtClean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b="1" spc="45" dirty="0">
                <a:solidFill>
                  <a:srgbClr val="231F20"/>
                </a:solidFill>
                <a:latin typeface="Trebuchet MS"/>
                <a:cs typeface="Trebuchet MS"/>
              </a:rPr>
              <a:t>ABDOMINAIS</a:t>
            </a:r>
            <a:endParaRPr b="1" dirty="0">
              <a:latin typeface="Trebuchet MS"/>
              <a:cs typeface="Trebuchet MS"/>
            </a:endParaRPr>
          </a:p>
        </p:txBody>
      </p:sp>
      <p:pic>
        <p:nvPicPr>
          <p:cNvPr id="10" name="Picture 5" descr="A young boy with a left nephroblastoma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28575" y="3039910"/>
            <a:ext cx="5248184" cy="377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aixaDeTexto 13"/>
          <p:cNvSpPr txBox="1"/>
          <p:nvPr/>
        </p:nvSpPr>
        <p:spPr>
          <a:xfrm>
            <a:off x="0" y="691142"/>
            <a:ext cx="165544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pt-BR" altLang="pt-B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Tumor de Wilms (Nefroblastoma)</a:t>
            </a:r>
            <a:br>
              <a:rPr kumimoji="0" lang="pt-BR" altLang="pt-B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</a:br>
            <a:endParaRPr kumimoji="0" lang="pt-BR" altLang="pt-B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pt-BR" altLang="pt-B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Neuroblastoma </a:t>
            </a:r>
            <a:br>
              <a:rPr kumimoji="0" lang="pt-BR" altLang="pt-B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</a:br>
            <a:endParaRPr kumimoji="0" lang="pt-BR" altLang="pt-B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pt-BR" altLang="pt-B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Linfoma não Hodgkin (Subtipo Burkitt) </a:t>
            </a:r>
            <a:br>
              <a:rPr kumimoji="0" lang="pt-BR" altLang="pt-B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</a:br>
            <a:endParaRPr kumimoji="0" lang="pt-BR" altLang="pt-B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pt-BR" altLang="pt-B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Hepatoblastoma</a:t>
            </a:r>
            <a:br>
              <a:rPr kumimoji="0" lang="pt-BR" altLang="pt-B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</a:br>
            <a:endParaRPr kumimoji="0" lang="pt-BR" altLang="pt-B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1600" b="1" dirty="0" smtClean="0"/>
              <a:t> Tumores ovarianos</a:t>
            </a:r>
            <a:endParaRPr lang="pt-BR" sz="1600" b="1" dirty="0"/>
          </a:p>
        </p:txBody>
      </p:sp>
    </p:spTree>
    <p:extLst>
      <p:ext uri="{BB962C8B-B14F-4D97-AF65-F5344CB8AC3E}">
        <p14:creationId xmlns:p14="http://schemas.microsoft.com/office/powerpoint/2010/main" val="378634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40064" t="30166"/>
          <a:stretch/>
        </p:blipFill>
        <p:spPr>
          <a:xfrm>
            <a:off x="564451" y="1009650"/>
            <a:ext cx="3443097" cy="264830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9686"/>
            <a:ext cx="4572000" cy="2698314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3543300" y="5359588"/>
            <a:ext cx="170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 smtClean="0">
                <a:latin typeface="Lora" panose="020B0604020202020204" charset="0"/>
              </a:rPr>
              <a:t>ATRASO NO DIAGNOSTICO</a:t>
            </a:r>
            <a:endParaRPr lang="pt-BR" sz="1000" dirty="0">
              <a:latin typeface="Lora" panose="020B060402020202020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/>
          <a:srcRect l="247" r="7657"/>
          <a:stretch/>
        </p:blipFill>
        <p:spPr>
          <a:xfrm>
            <a:off x="4576625" y="3619500"/>
            <a:ext cx="4581472" cy="323850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/>
          <a:srcRect l="1595" t="695" r="12185" b="73519"/>
          <a:stretch/>
        </p:blipFill>
        <p:spPr>
          <a:xfrm>
            <a:off x="0" y="31750"/>
            <a:ext cx="49530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12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1188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2417445" y="256476"/>
            <a:ext cx="356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latin typeface="Lora"/>
              </a:rPr>
              <a:t>Tratamentos</a:t>
            </a:r>
            <a:endParaRPr lang="pt-BR" sz="3600" b="1" dirty="0">
              <a:latin typeface="Lora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089367" y="1713499"/>
            <a:ext cx="6120444" cy="5754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pt-BR" dirty="0" smtClean="0"/>
              <a:t>Quimioterapia</a:t>
            </a:r>
          </a:p>
          <a:p>
            <a:pPr marL="285750" indent="-285750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pt-BR" dirty="0" smtClean="0"/>
              <a:t>Cirurgia</a:t>
            </a:r>
          </a:p>
          <a:p>
            <a:pPr marL="285750" indent="-285750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pt-BR" dirty="0"/>
              <a:t>R</a:t>
            </a:r>
            <a:r>
              <a:rPr lang="pt-BR" dirty="0" smtClean="0"/>
              <a:t>adioterapia</a:t>
            </a:r>
          </a:p>
          <a:p>
            <a:pPr marL="285750" indent="-285750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pt-BR" dirty="0" smtClean="0"/>
              <a:t>Transplante De Medula Óssea </a:t>
            </a:r>
          </a:p>
          <a:p>
            <a:pPr marL="285750" indent="-285750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pt-BR" dirty="0" smtClean="0"/>
              <a:t>Terapia Alvo</a:t>
            </a:r>
          </a:p>
          <a:p>
            <a:pPr marL="285750" indent="-285750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pt-BR" dirty="0" smtClean="0"/>
              <a:t>Imunoterapia</a:t>
            </a:r>
          </a:p>
          <a:p>
            <a:pPr marL="285750" indent="-28575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pt-BR" dirty="0"/>
          </a:p>
        </p:txBody>
      </p:sp>
      <p:cxnSp>
        <p:nvCxnSpPr>
          <p:cNvPr id="6" name="Conector reto 5"/>
          <p:cNvCxnSpPr/>
          <p:nvPr/>
        </p:nvCxnSpPr>
        <p:spPr>
          <a:xfrm>
            <a:off x="4077091" y="2182379"/>
            <a:ext cx="12526" cy="11312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4075526" y="2107751"/>
            <a:ext cx="2430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 smtClean="0"/>
              <a:t>Via oral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 smtClean="0"/>
              <a:t>Intramuscular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 smtClean="0"/>
              <a:t>Endovenosa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 smtClean="0"/>
              <a:t>outras</a:t>
            </a:r>
            <a:endParaRPr lang="pt-BR" b="1" dirty="0"/>
          </a:p>
        </p:txBody>
      </p:sp>
      <p:sp>
        <p:nvSpPr>
          <p:cNvPr id="8" name="Retângulo 7"/>
          <p:cNvSpPr/>
          <p:nvPr/>
        </p:nvSpPr>
        <p:spPr>
          <a:xfrm>
            <a:off x="1943100" y="1847850"/>
            <a:ext cx="4562475" cy="48768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dirty="0"/>
          </a:p>
        </p:txBody>
      </p:sp>
      <p:cxnSp>
        <p:nvCxnSpPr>
          <p:cNvPr id="10" name="Google Shape;414;p42"/>
          <p:cNvCxnSpPr/>
          <p:nvPr/>
        </p:nvCxnSpPr>
        <p:spPr>
          <a:xfrm>
            <a:off x="2816414" y="761857"/>
            <a:ext cx="2808650" cy="3353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71642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1188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Google Shape;414;p42"/>
          <p:cNvCxnSpPr/>
          <p:nvPr/>
        </p:nvCxnSpPr>
        <p:spPr>
          <a:xfrm>
            <a:off x="1917155" y="776547"/>
            <a:ext cx="5102468" cy="3353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pic>
        <p:nvPicPr>
          <p:cNvPr id="2" name="Picture 2" descr="Skizze: Einstich in Port-A-Ca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392238"/>
            <a:ext cx="3313112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p_a_c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213" y="3692525"/>
            <a:ext cx="3368675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v2%20Kalib%20getting%20treatme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662363"/>
            <a:ext cx="3679825" cy="250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po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331913"/>
            <a:ext cx="3744912" cy="209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524000" y="381000"/>
            <a:ext cx="5864225" cy="523875"/>
          </a:xfrm>
          <a:prstGeom prst="rect">
            <a:avLst/>
          </a:prstGeom>
          <a:noFill/>
          <a:ln w="50800">
            <a:noFill/>
            <a:miter lim="800000"/>
            <a:headEnd type="none" w="lg" len="lg"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1" lang="pt-BR" sz="2800" b="1" dirty="0">
                <a:latin typeface="Lora" panose="020B0604020202020204"/>
                <a:ea typeface="ＭＳ Ｐゴシック" charset="-128"/>
              </a:rPr>
              <a:t>CATETER VENOSO CENTRAL</a:t>
            </a:r>
          </a:p>
        </p:txBody>
      </p:sp>
    </p:spTree>
    <p:extLst>
      <p:ext uri="{BB962C8B-B14F-4D97-AF65-F5344CB8AC3E}">
        <p14:creationId xmlns:p14="http://schemas.microsoft.com/office/powerpoint/2010/main" val="36993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4749924" y="2285564"/>
            <a:ext cx="1453299" cy="718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000"/>
              </a:lnSpc>
              <a:spcBef>
                <a:spcPts val="100"/>
              </a:spcBef>
            </a:pPr>
            <a:r>
              <a:rPr sz="1000" spc="10" dirty="0">
                <a:solidFill>
                  <a:srgbClr val="231F20"/>
                </a:solidFill>
                <a:latin typeface="Trebuchet MS"/>
                <a:cs typeface="Trebuchet MS"/>
              </a:rPr>
              <a:t>Beneficiamos</a:t>
            </a:r>
            <a:r>
              <a:rPr sz="10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10" dirty="0">
                <a:solidFill>
                  <a:srgbClr val="231F20"/>
                </a:solidFill>
                <a:latin typeface="Trebuchet MS"/>
                <a:cs typeface="Trebuchet MS"/>
              </a:rPr>
              <a:t>mais</a:t>
            </a:r>
            <a:r>
              <a:rPr sz="10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endParaRPr sz="1000">
              <a:latin typeface="Trebuchet MS"/>
              <a:cs typeface="Trebuchet MS"/>
            </a:endParaRPr>
          </a:p>
          <a:p>
            <a:pPr algn="ctr">
              <a:lnSpc>
                <a:spcPts val="2100"/>
              </a:lnSpc>
            </a:pPr>
            <a:r>
              <a:rPr sz="2000" b="1" spc="-80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r>
              <a:rPr sz="2000" b="1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231F20"/>
                </a:solidFill>
                <a:latin typeface="Trebuchet MS"/>
                <a:cs typeface="Trebuchet MS"/>
              </a:rPr>
              <a:t>milhões</a:t>
            </a:r>
            <a:endParaRPr sz="2000">
              <a:latin typeface="Trebuchet MS"/>
              <a:cs typeface="Trebuchet MS"/>
            </a:endParaRPr>
          </a:p>
          <a:p>
            <a:pPr algn="ctr">
              <a:lnSpc>
                <a:spcPts val="1100"/>
              </a:lnSpc>
            </a:pP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crianças</a:t>
            </a:r>
            <a:r>
              <a:rPr sz="10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0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adolescentes</a:t>
            </a:r>
            <a:endParaRPr sz="10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diretamente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" name="object 6"/>
          <p:cNvSpPr txBox="1"/>
          <p:nvPr/>
        </p:nvSpPr>
        <p:spPr>
          <a:xfrm>
            <a:off x="4487297" y="3429008"/>
            <a:ext cx="1978565" cy="5643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000"/>
              </a:lnSpc>
              <a:spcBef>
                <a:spcPts val="100"/>
              </a:spcBef>
            </a:pP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Investimos</a:t>
            </a:r>
            <a:r>
              <a:rPr sz="1000" spc="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cerca</a:t>
            </a:r>
            <a:r>
              <a:rPr sz="1000" spc="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endParaRPr sz="1000">
              <a:latin typeface="Trebuchet MS"/>
              <a:cs typeface="Trebuchet MS"/>
            </a:endParaRPr>
          </a:p>
          <a:p>
            <a:pPr algn="ctr">
              <a:lnSpc>
                <a:spcPts val="2100"/>
              </a:lnSpc>
            </a:pPr>
            <a:r>
              <a:rPr sz="2000" b="1" spc="95" dirty="0">
                <a:solidFill>
                  <a:srgbClr val="231F20"/>
                </a:solidFill>
                <a:latin typeface="Trebuchet MS"/>
                <a:cs typeface="Trebuchet MS"/>
              </a:rPr>
              <a:t>R$</a:t>
            </a:r>
            <a:r>
              <a:rPr sz="2000" b="1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b="1" spc="-45" dirty="0">
                <a:solidFill>
                  <a:srgbClr val="231F20"/>
                </a:solidFill>
                <a:latin typeface="Trebuchet MS"/>
                <a:cs typeface="Trebuchet MS"/>
              </a:rPr>
              <a:t>378</a:t>
            </a:r>
            <a:r>
              <a:rPr sz="2000" b="1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231F20"/>
                </a:solidFill>
                <a:latin typeface="Trebuchet MS"/>
                <a:cs typeface="Trebuchet MS"/>
              </a:rPr>
              <a:t>milhões</a:t>
            </a:r>
            <a:endParaRPr sz="2000">
              <a:latin typeface="Trebuchet MS"/>
              <a:cs typeface="Trebuchet MS"/>
            </a:endParaRPr>
          </a:p>
          <a:p>
            <a:pPr algn="ctr">
              <a:lnSpc>
                <a:spcPts val="1100"/>
              </a:lnSpc>
            </a:pPr>
            <a:r>
              <a:rPr sz="1000" spc="10" dirty="0">
                <a:solidFill>
                  <a:srgbClr val="231F20"/>
                </a:solidFill>
                <a:latin typeface="Trebuchet MS"/>
                <a:cs typeface="Trebuchet MS"/>
              </a:rPr>
              <a:t>na</a:t>
            </a:r>
            <a:r>
              <a:rPr sz="10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10" dirty="0">
                <a:solidFill>
                  <a:srgbClr val="231F20"/>
                </a:solidFill>
                <a:latin typeface="Trebuchet MS"/>
                <a:cs typeface="Trebuchet MS"/>
              </a:rPr>
              <a:t>oncologia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pediátrica</a:t>
            </a:r>
            <a:r>
              <a:rPr sz="10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brasileira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" name="object 7"/>
          <p:cNvSpPr txBox="1"/>
          <p:nvPr/>
        </p:nvSpPr>
        <p:spPr>
          <a:xfrm>
            <a:off x="4656031" y="4619211"/>
            <a:ext cx="1641215" cy="718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000"/>
              </a:lnSpc>
              <a:spcBef>
                <a:spcPts val="100"/>
              </a:spcBef>
            </a:pPr>
            <a:r>
              <a:rPr sz="1000" spc="10" dirty="0">
                <a:solidFill>
                  <a:srgbClr val="231F20"/>
                </a:solidFill>
                <a:latin typeface="Trebuchet MS"/>
                <a:cs typeface="Trebuchet MS"/>
              </a:rPr>
              <a:t>Beneficiamos</a:t>
            </a:r>
            <a:r>
              <a:rPr sz="10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10" dirty="0">
                <a:solidFill>
                  <a:srgbClr val="231F20"/>
                </a:solidFill>
                <a:latin typeface="Trebuchet MS"/>
                <a:cs typeface="Trebuchet MS"/>
              </a:rPr>
              <a:t>mais</a:t>
            </a:r>
            <a:r>
              <a:rPr sz="10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endParaRPr sz="1000">
              <a:latin typeface="Trebuchet MS"/>
              <a:cs typeface="Trebuchet MS"/>
            </a:endParaRPr>
          </a:p>
          <a:p>
            <a:pPr algn="ctr">
              <a:lnSpc>
                <a:spcPts val="2100"/>
              </a:lnSpc>
            </a:pPr>
            <a:r>
              <a:rPr sz="2000" b="1" spc="-195" dirty="0">
                <a:solidFill>
                  <a:srgbClr val="231F20"/>
                </a:solidFill>
                <a:latin typeface="Trebuchet MS"/>
                <a:cs typeface="Trebuchet MS"/>
              </a:rPr>
              <a:t>11</a:t>
            </a:r>
            <a:r>
              <a:rPr sz="2000" b="1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231F20"/>
                </a:solidFill>
                <a:latin typeface="Trebuchet MS"/>
                <a:cs typeface="Trebuchet MS"/>
              </a:rPr>
              <a:t>milhões</a:t>
            </a:r>
            <a:endParaRPr sz="2000">
              <a:latin typeface="Trebuchet MS"/>
              <a:cs typeface="Trebuchet MS"/>
            </a:endParaRPr>
          </a:p>
          <a:p>
            <a:pPr algn="ctr">
              <a:lnSpc>
                <a:spcPts val="1100"/>
              </a:lnSpc>
            </a:pP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0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crianças</a:t>
            </a:r>
            <a:r>
              <a:rPr sz="10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0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adolescentes</a:t>
            </a:r>
            <a:endParaRPr sz="10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indiretamente</a:t>
            </a:r>
            <a:endParaRPr sz="1000">
              <a:latin typeface="Trebuchet MS"/>
              <a:cs typeface="Trebuchet MS"/>
            </a:endParaRPr>
          </a:p>
        </p:txBody>
      </p:sp>
      <p:pic>
        <p:nvPicPr>
          <p:cNvPr id="5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35281" y="4160700"/>
            <a:ext cx="482436" cy="455633"/>
          </a:xfrm>
          <a:prstGeom prst="rect">
            <a:avLst/>
          </a:prstGeom>
        </p:spPr>
      </p:pic>
      <p:sp>
        <p:nvSpPr>
          <p:cNvPr id="6" name="object 9"/>
          <p:cNvSpPr txBox="1"/>
          <p:nvPr/>
        </p:nvSpPr>
        <p:spPr>
          <a:xfrm>
            <a:off x="2345878" y="2277135"/>
            <a:ext cx="1869535" cy="769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000"/>
              </a:lnSpc>
              <a:spcBef>
                <a:spcPts val="100"/>
              </a:spcBef>
            </a:pP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Parceria</a:t>
            </a:r>
            <a:r>
              <a:rPr sz="10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35" dirty="0">
                <a:solidFill>
                  <a:srgbClr val="231F20"/>
                </a:solidFill>
                <a:latin typeface="Trebuchet MS"/>
                <a:cs typeface="Trebuchet MS"/>
              </a:rPr>
              <a:t>com</a:t>
            </a:r>
            <a:endParaRPr sz="1000">
              <a:latin typeface="Trebuchet MS"/>
              <a:cs typeface="Trebuchet MS"/>
            </a:endParaRPr>
          </a:p>
          <a:p>
            <a:pPr algn="ctr">
              <a:lnSpc>
                <a:spcPts val="2200"/>
              </a:lnSpc>
            </a:pPr>
            <a:r>
              <a:rPr sz="2000" b="1" spc="-25" dirty="0">
                <a:solidFill>
                  <a:srgbClr val="231F20"/>
                </a:solidFill>
                <a:latin typeface="Trebuchet MS"/>
                <a:cs typeface="Trebuchet MS"/>
              </a:rPr>
              <a:t>108</a:t>
            </a:r>
            <a:endParaRPr sz="20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Instituições</a:t>
            </a:r>
            <a:r>
              <a:rPr sz="10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Trebuchet MS"/>
                <a:cs typeface="Trebuchet MS"/>
              </a:rPr>
              <a:t>(hospitais,</a:t>
            </a:r>
            <a:r>
              <a:rPr sz="1000" spc="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casas</a:t>
            </a:r>
            <a:r>
              <a:rPr sz="1000" spc="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endParaRPr sz="10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sz="1000" spc="20" dirty="0">
                <a:solidFill>
                  <a:srgbClr val="231F20"/>
                </a:solidFill>
                <a:latin typeface="Trebuchet MS"/>
                <a:cs typeface="Trebuchet MS"/>
              </a:rPr>
              <a:t>apoio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20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20" dirty="0">
                <a:solidFill>
                  <a:srgbClr val="231F20"/>
                </a:solidFill>
                <a:latin typeface="Trebuchet MS"/>
                <a:cs typeface="Trebuchet MS"/>
              </a:rPr>
              <a:t>sociedades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científicas)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7" name="object 10"/>
          <p:cNvSpPr txBox="1"/>
          <p:nvPr/>
        </p:nvSpPr>
        <p:spPr>
          <a:xfrm>
            <a:off x="2407957" y="3450188"/>
            <a:ext cx="1745113" cy="718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000"/>
              </a:lnSpc>
              <a:spcBef>
                <a:spcPts val="100"/>
              </a:spcBef>
            </a:pPr>
            <a:r>
              <a:rPr sz="1000" spc="10" dirty="0">
                <a:solidFill>
                  <a:srgbClr val="231F20"/>
                </a:solidFill>
                <a:latin typeface="Trebuchet MS"/>
                <a:cs typeface="Trebuchet MS"/>
              </a:rPr>
              <a:t>Atuamos</a:t>
            </a:r>
            <a:r>
              <a:rPr sz="1000" spc="1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35" dirty="0">
                <a:solidFill>
                  <a:srgbClr val="231F20"/>
                </a:solidFill>
                <a:latin typeface="Trebuchet MS"/>
                <a:cs typeface="Trebuchet MS"/>
              </a:rPr>
              <a:t>em</a:t>
            </a:r>
            <a:endParaRPr sz="1000">
              <a:latin typeface="Trebuchet MS"/>
              <a:cs typeface="Trebuchet MS"/>
            </a:endParaRPr>
          </a:p>
          <a:p>
            <a:pPr algn="ctr">
              <a:lnSpc>
                <a:spcPts val="2100"/>
              </a:lnSpc>
            </a:pPr>
            <a:r>
              <a:rPr sz="2000" b="1" spc="-25" dirty="0">
                <a:solidFill>
                  <a:srgbClr val="231F20"/>
                </a:solidFill>
                <a:latin typeface="Trebuchet MS"/>
                <a:cs typeface="Trebuchet MS"/>
              </a:rPr>
              <a:t>22</a:t>
            </a:r>
            <a:endParaRPr sz="2000">
              <a:latin typeface="Trebuchet MS"/>
              <a:cs typeface="Trebuchet MS"/>
            </a:endParaRPr>
          </a:p>
          <a:p>
            <a:pPr algn="ctr">
              <a:lnSpc>
                <a:spcPts val="1100"/>
              </a:lnSpc>
            </a:pP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estados</a:t>
            </a:r>
            <a:r>
              <a:rPr sz="10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20" dirty="0">
                <a:solidFill>
                  <a:srgbClr val="231F20"/>
                </a:solidFill>
                <a:latin typeface="Trebuchet MS"/>
                <a:cs typeface="Trebuchet MS"/>
              </a:rPr>
              <a:t>+</a:t>
            </a:r>
            <a:r>
              <a:rPr sz="10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75" dirty="0">
                <a:solidFill>
                  <a:srgbClr val="231F20"/>
                </a:solidFill>
                <a:latin typeface="Trebuchet MS"/>
                <a:cs typeface="Trebuchet MS"/>
              </a:rPr>
              <a:t>DF</a:t>
            </a:r>
            <a:r>
              <a:rPr sz="10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e</a:t>
            </a:r>
            <a:r>
              <a:rPr sz="10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influenciamos</a:t>
            </a:r>
            <a:endParaRPr sz="10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políticas</a:t>
            </a:r>
            <a:r>
              <a:rPr sz="10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públicas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8" name="object 11"/>
          <p:cNvSpPr txBox="1"/>
          <p:nvPr/>
        </p:nvSpPr>
        <p:spPr>
          <a:xfrm>
            <a:off x="2505310" y="4592871"/>
            <a:ext cx="1550784" cy="718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000"/>
              </a:lnSpc>
              <a:spcBef>
                <a:spcPts val="100"/>
              </a:spcBef>
            </a:pPr>
            <a:r>
              <a:rPr sz="1000" spc="10" dirty="0">
                <a:solidFill>
                  <a:srgbClr val="231F20"/>
                </a:solidFill>
                <a:latin typeface="Trebuchet MS"/>
                <a:cs typeface="Trebuchet MS"/>
              </a:rPr>
              <a:t>Capacitamos</a:t>
            </a:r>
            <a:r>
              <a:rPr sz="1000" spc="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10" dirty="0">
                <a:solidFill>
                  <a:srgbClr val="231F20"/>
                </a:solidFill>
                <a:latin typeface="Trebuchet MS"/>
                <a:cs typeface="Trebuchet MS"/>
              </a:rPr>
              <a:t>cerca</a:t>
            </a:r>
            <a:r>
              <a:rPr sz="1000" spc="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endParaRPr sz="1000">
              <a:latin typeface="Trebuchet MS"/>
              <a:cs typeface="Trebuchet MS"/>
            </a:endParaRPr>
          </a:p>
          <a:p>
            <a:pPr algn="ctr">
              <a:lnSpc>
                <a:spcPts val="2100"/>
              </a:lnSpc>
            </a:pPr>
            <a:r>
              <a:rPr sz="2000" b="1" spc="-80" dirty="0">
                <a:solidFill>
                  <a:srgbClr val="231F20"/>
                </a:solidFill>
                <a:latin typeface="Trebuchet MS"/>
                <a:cs typeface="Trebuchet MS"/>
              </a:rPr>
              <a:t>35</a:t>
            </a:r>
            <a:r>
              <a:rPr sz="2000" b="1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000" b="1" spc="-25" dirty="0">
                <a:solidFill>
                  <a:srgbClr val="231F20"/>
                </a:solidFill>
                <a:latin typeface="Trebuchet MS"/>
                <a:cs typeface="Trebuchet MS"/>
              </a:rPr>
              <a:t>mil</a:t>
            </a:r>
            <a:endParaRPr sz="2000">
              <a:latin typeface="Trebuchet MS"/>
              <a:cs typeface="Trebuchet MS"/>
            </a:endParaRPr>
          </a:p>
          <a:p>
            <a:pPr algn="ctr">
              <a:lnSpc>
                <a:spcPts val="1100"/>
              </a:lnSpc>
            </a:pP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profissionais e</a:t>
            </a:r>
            <a:r>
              <a:rPr sz="10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estudantes</a:t>
            </a:r>
            <a:endParaRPr sz="10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000" dirty="0">
                <a:solidFill>
                  <a:srgbClr val="231F20"/>
                </a:solidFill>
                <a:latin typeface="Trebuchet MS"/>
                <a:cs typeface="Trebuchet MS"/>
              </a:rPr>
              <a:t>de</a:t>
            </a:r>
            <a:r>
              <a:rPr sz="10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saúde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9" name="object 14"/>
          <p:cNvGrpSpPr/>
          <p:nvPr/>
        </p:nvGrpSpPr>
        <p:grpSpPr>
          <a:xfrm>
            <a:off x="3072341" y="1857573"/>
            <a:ext cx="416236" cy="399561"/>
            <a:chOff x="1359902" y="3564526"/>
            <a:chExt cx="412115" cy="395605"/>
          </a:xfrm>
        </p:grpSpPr>
        <p:pic>
          <p:nvPicPr>
            <p:cNvPr id="10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11433" y="3704685"/>
              <a:ext cx="252844" cy="113995"/>
            </a:xfrm>
            <a:prstGeom prst="rect">
              <a:avLst/>
            </a:prstGeom>
          </p:spPr>
        </p:pic>
        <p:sp>
          <p:nvSpPr>
            <p:cNvPr id="11" name="object 16"/>
            <p:cNvSpPr/>
            <p:nvPr/>
          </p:nvSpPr>
          <p:spPr>
            <a:xfrm>
              <a:off x="1380347" y="3691358"/>
              <a:ext cx="287020" cy="225425"/>
            </a:xfrm>
            <a:custGeom>
              <a:avLst/>
              <a:gdLst/>
              <a:ahLst/>
              <a:cxnLst/>
              <a:rect l="l" t="t" r="r" b="b"/>
              <a:pathLst>
                <a:path w="287019" h="225425">
                  <a:moveTo>
                    <a:pt x="133988" y="0"/>
                  </a:moveTo>
                  <a:lnTo>
                    <a:pt x="123196" y="4049"/>
                  </a:lnTo>
                  <a:lnTo>
                    <a:pt x="104847" y="14904"/>
                  </a:lnTo>
                  <a:lnTo>
                    <a:pt x="85982" y="24892"/>
                  </a:lnTo>
                  <a:lnTo>
                    <a:pt x="66664" y="33981"/>
                  </a:lnTo>
                  <a:lnTo>
                    <a:pt x="38418" y="45525"/>
                  </a:lnTo>
                  <a:lnTo>
                    <a:pt x="30092" y="49507"/>
                  </a:lnTo>
                  <a:lnTo>
                    <a:pt x="21595" y="54877"/>
                  </a:lnTo>
                  <a:lnTo>
                    <a:pt x="13493" y="62075"/>
                  </a:lnTo>
                  <a:lnTo>
                    <a:pt x="3831" y="77004"/>
                  </a:lnTo>
                  <a:lnTo>
                    <a:pt x="0" y="93666"/>
                  </a:lnTo>
                  <a:lnTo>
                    <a:pt x="2103" y="110195"/>
                  </a:lnTo>
                  <a:lnTo>
                    <a:pt x="10242" y="124724"/>
                  </a:lnTo>
                  <a:lnTo>
                    <a:pt x="22141" y="134362"/>
                  </a:lnTo>
                  <a:lnTo>
                    <a:pt x="34891" y="139064"/>
                  </a:lnTo>
                  <a:lnTo>
                    <a:pt x="46991" y="140521"/>
                  </a:lnTo>
                  <a:lnTo>
                    <a:pt x="63468" y="140167"/>
                  </a:lnTo>
                  <a:lnTo>
                    <a:pt x="68268" y="140536"/>
                  </a:lnTo>
                  <a:lnTo>
                    <a:pt x="73145" y="141196"/>
                  </a:lnTo>
                  <a:lnTo>
                    <a:pt x="71723" y="144447"/>
                  </a:lnTo>
                  <a:lnTo>
                    <a:pt x="70872" y="147990"/>
                  </a:lnTo>
                  <a:lnTo>
                    <a:pt x="95078" y="181442"/>
                  </a:lnTo>
                  <a:lnTo>
                    <a:pt x="109899" y="183855"/>
                  </a:lnTo>
                  <a:lnTo>
                    <a:pt x="106470" y="195311"/>
                  </a:lnTo>
                  <a:lnTo>
                    <a:pt x="137217" y="224952"/>
                  </a:lnTo>
                  <a:lnTo>
                    <a:pt x="142093" y="225308"/>
                  </a:lnTo>
                  <a:lnTo>
                    <a:pt x="146881" y="225308"/>
                  </a:lnTo>
                  <a:lnTo>
                    <a:pt x="166198" y="223457"/>
                  </a:lnTo>
                  <a:lnTo>
                    <a:pt x="184400" y="218653"/>
                  </a:lnTo>
                  <a:lnTo>
                    <a:pt x="201560" y="212021"/>
                  </a:lnTo>
                  <a:lnTo>
                    <a:pt x="229103" y="199472"/>
                  </a:lnTo>
                  <a:lnTo>
                    <a:pt x="240128" y="194861"/>
                  </a:lnTo>
                  <a:lnTo>
                    <a:pt x="250805" y="191301"/>
                  </a:lnTo>
                  <a:lnTo>
                    <a:pt x="261118" y="189240"/>
                  </a:lnTo>
                  <a:lnTo>
                    <a:pt x="272073" y="185667"/>
                  </a:lnTo>
                  <a:lnTo>
                    <a:pt x="280519" y="178421"/>
                  </a:lnTo>
                  <a:lnTo>
                    <a:pt x="285633" y="168539"/>
                  </a:lnTo>
                  <a:lnTo>
                    <a:pt x="286594" y="157058"/>
                  </a:lnTo>
                  <a:lnTo>
                    <a:pt x="283854" y="147673"/>
                  </a:lnTo>
                  <a:lnTo>
                    <a:pt x="278390" y="139981"/>
                  </a:lnTo>
                  <a:lnTo>
                    <a:pt x="270821" y="134479"/>
                  </a:lnTo>
                  <a:lnTo>
                    <a:pt x="261766" y="131658"/>
                  </a:lnTo>
                  <a:lnTo>
                    <a:pt x="251402" y="121192"/>
                  </a:lnTo>
                  <a:lnTo>
                    <a:pt x="207003" y="103833"/>
                  </a:lnTo>
                  <a:lnTo>
                    <a:pt x="174617" y="102716"/>
                  </a:lnTo>
                  <a:lnTo>
                    <a:pt x="165119" y="102359"/>
                  </a:lnTo>
                  <a:lnTo>
                    <a:pt x="155184" y="101124"/>
                  </a:lnTo>
                  <a:lnTo>
                    <a:pt x="144992" y="99067"/>
                  </a:lnTo>
                  <a:lnTo>
                    <a:pt x="134529" y="96434"/>
                  </a:lnTo>
                  <a:lnTo>
                    <a:pt x="108648" y="89345"/>
                  </a:lnTo>
                  <a:lnTo>
                    <a:pt x="93135" y="85735"/>
                  </a:lnTo>
                  <a:lnTo>
                    <a:pt x="139176" y="62145"/>
                  </a:lnTo>
                  <a:lnTo>
                    <a:pt x="166846" y="35186"/>
                  </a:lnTo>
                  <a:lnTo>
                    <a:pt x="167230" y="24068"/>
                  </a:lnTo>
                  <a:lnTo>
                    <a:pt x="163175" y="13282"/>
                  </a:lnTo>
                  <a:lnTo>
                    <a:pt x="155262" y="4908"/>
                  </a:lnTo>
                  <a:lnTo>
                    <a:pt x="145105" y="383"/>
                  </a:lnTo>
                  <a:lnTo>
                    <a:pt x="133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6054" y="3662114"/>
              <a:ext cx="285706" cy="176096"/>
            </a:xfrm>
            <a:prstGeom prst="rect">
              <a:avLst/>
            </a:prstGeom>
          </p:spPr>
        </p:pic>
        <p:sp>
          <p:nvSpPr>
            <p:cNvPr id="13" name="object 18"/>
            <p:cNvSpPr/>
            <p:nvPr/>
          </p:nvSpPr>
          <p:spPr>
            <a:xfrm>
              <a:off x="1359890" y="3674909"/>
              <a:ext cx="345440" cy="285115"/>
            </a:xfrm>
            <a:custGeom>
              <a:avLst/>
              <a:gdLst/>
              <a:ahLst/>
              <a:cxnLst/>
              <a:rect l="l" t="t" r="r" b="b"/>
              <a:pathLst>
                <a:path w="345439" h="285114">
                  <a:moveTo>
                    <a:pt x="197624" y="29794"/>
                  </a:moveTo>
                  <a:lnTo>
                    <a:pt x="158737" y="12471"/>
                  </a:lnTo>
                  <a:lnTo>
                    <a:pt x="144208" y="13906"/>
                  </a:lnTo>
                  <a:lnTo>
                    <a:pt x="139433" y="14706"/>
                  </a:lnTo>
                  <a:lnTo>
                    <a:pt x="115951" y="19583"/>
                  </a:lnTo>
                  <a:lnTo>
                    <a:pt x="109143" y="20485"/>
                  </a:lnTo>
                  <a:lnTo>
                    <a:pt x="73317" y="6146"/>
                  </a:lnTo>
                  <a:lnTo>
                    <a:pt x="71348" y="1866"/>
                  </a:lnTo>
                  <a:lnTo>
                    <a:pt x="66281" y="0"/>
                  </a:lnTo>
                  <a:lnTo>
                    <a:pt x="57734" y="3949"/>
                  </a:lnTo>
                  <a:lnTo>
                    <a:pt x="55867" y="9017"/>
                  </a:lnTo>
                  <a:lnTo>
                    <a:pt x="57835" y="13296"/>
                  </a:lnTo>
                  <a:lnTo>
                    <a:pt x="64820" y="23355"/>
                  </a:lnTo>
                  <a:lnTo>
                    <a:pt x="75057" y="31064"/>
                  </a:lnTo>
                  <a:lnTo>
                    <a:pt x="87769" y="36029"/>
                  </a:lnTo>
                  <a:lnTo>
                    <a:pt x="102679" y="37833"/>
                  </a:lnTo>
                  <a:lnTo>
                    <a:pt x="110629" y="37452"/>
                  </a:lnTo>
                  <a:lnTo>
                    <a:pt x="118414" y="36449"/>
                  </a:lnTo>
                  <a:lnTo>
                    <a:pt x="147027" y="30721"/>
                  </a:lnTo>
                  <a:lnTo>
                    <a:pt x="158140" y="29540"/>
                  </a:lnTo>
                  <a:lnTo>
                    <a:pt x="167855" y="29946"/>
                  </a:lnTo>
                  <a:lnTo>
                    <a:pt x="176136" y="31953"/>
                  </a:lnTo>
                  <a:lnTo>
                    <a:pt x="182968" y="35547"/>
                  </a:lnTo>
                  <a:lnTo>
                    <a:pt x="186791" y="38315"/>
                  </a:lnTo>
                  <a:lnTo>
                    <a:pt x="192112" y="37439"/>
                  </a:lnTo>
                  <a:lnTo>
                    <a:pt x="197624" y="29794"/>
                  </a:lnTo>
                  <a:close/>
                </a:path>
                <a:path w="345439" h="285114">
                  <a:moveTo>
                    <a:pt x="344932" y="201041"/>
                  </a:moveTo>
                  <a:lnTo>
                    <a:pt x="327215" y="156959"/>
                  </a:lnTo>
                  <a:lnTo>
                    <a:pt x="245033" y="102298"/>
                  </a:lnTo>
                  <a:lnTo>
                    <a:pt x="239776" y="103492"/>
                  </a:lnTo>
                  <a:lnTo>
                    <a:pt x="234746" y="111455"/>
                  </a:lnTo>
                  <a:lnTo>
                    <a:pt x="235940" y="116725"/>
                  </a:lnTo>
                  <a:lnTo>
                    <a:pt x="300151" y="157403"/>
                  </a:lnTo>
                  <a:lnTo>
                    <a:pt x="307873" y="162839"/>
                  </a:lnTo>
                  <a:lnTo>
                    <a:pt x="328269" y="197053"/>
                  </a:lnTo>
                  <a:lnTo>
                    <a:pt x="326313" y="204800"/>
                  </a:lnTo>
                  <a:lnTo>
                    <a:pt x="324345" y="208902"/>
                  </a:lnTo>
                  <a:lnTo>
                    <a:pt x="319900" y="212255"/>
                  </a:lnTo>
                  <a:lnTo>
                    <a:pt x="312851" y="213791"/>
                  </a:lnTo>
                  <a:lnTo>
                    <a:pt x="308825" y="214185"/>
                  </a:lnTo>
                  <a:lnTo>
                    <a:pt x="303809" y="210032"/>
                  </a:lnTo>
                  <a:lnTo>
                    <a:pt x="301345" y="209359"/>
                  </a:lnTo>
                  <a:lnTo>
                    <a:pt x="296430" y="210159"/>
                  </a:lnTo>
                  <a:lnTo>
                    <a:pt x="294284" y="211594"/>
                  </a:lnTo>
                  <a:lnTo>
                    <a:pt x="292989" y="213715"/>
                  </a:lnTo>
                  <a:lnTo>
                    <a:pt x="288620" y="219227"/>
                  </a:lnTo>
                  <a:lnTo>
                    <a:pt x="282905" y="223989"/>
                  </a:lnTo>
                  <a:lnTo>
                    <a:pt x="276288" y="227698"/>
                  </a:lnTo>
                  <a:lnTo>
                    <a:pt x="269227" y="230035"/>
                  </a:lnTo>
                  <a:lnTo>
                    <a:pt x="265074" y="230936"/>
                  </a:lnTo>
                  <a:lnTo>
                    <a:pt x="261264" y="230873"/>
                  </a:lnTo>
                  <a:lnTo>
                    <a:pt x="258203" y="229882"/>
                  </a:lnTo>
                  <a:lnTo>
                    <a:pt x="256552" y="228676"/>
                  </a:lnTo>
                  <a:lnTo>
                    <a:pt x="254635" y="227761"/>
                  </a:lnTo>
                  <a:lnTo>
                    <a:pt x="248488" y="226174"/>
                  </a:lnTo>
                  <a:lnTo>
                    <a:pt x="244297" y="228193"/>
                  </a:lnTo>
                  <a:lnTo>
                    <a:pt x="240893" y="235762"/>
                  </a:lnTo>
                  <a:lnTo>
                    <a:pt x="242176" y="240220"/>
                  </a:lnTo>
                  <a:lnTo>
                    <a:pt x="247878" y="243916"/>
                  </a:lnTo>
                  <a:lnTo>
                    <a:pt x="247992" y="245973"/>
                  </a:lnTo>
                  <a:lnTo>
                    <a:pt x="246392" y="250202"/>
                  </a:lnTo>
                  <a:lnTo>
                    <a:pt x="240245" y="253238"/>
                  </a:lnTo>
                  <a:lnTo>
                    <a:pt x="219722" y="256286"/>
                  </a:lnTo>
                  <a:lnTo>
                    <a:pt x="211099" y="260286"/>
                  </a:lnTo>
                  <a:lnTo>
                    <a:pt x="201409" y="266649"/>
                  </a:lnTo>
                  <a:lnTo>
                    <a:pt x="199212" y="267398"/>
                  </a:lnTo>
                  <a:lnTo>
                    <a:pt x="192493" y="267817"/>
                  </a:lnTo>
                  <a:lnTo>
                    <a:pt x="185343" y="265404"/>
                  </a:lnTo>
                  <a:lnTo>
                    <a:pt x="130492" y="221780"/>
                  </a:lnTo>
                  <a:lnTo>
                    <a:pt x="90754" y="185724"/>
                  </a:lnTo>
                  <a:lnTo>
                    <a:pt x="52489" y="148145"/>
                  </a:lnTo>
                  <a:lnTo>
                    <a:pt x="12649" y="105664"/>
                  </a:lnTo>
                  <a:lnTo>
                    <a:pt x="7264" y="105384"/>
                  </a:lnTo>
                  <a:lnTo>
                    <a:pt x="279" y="111696"/>
                  </a:lnTo>
                  <a:lnTo>
                    <a:pt x="0" y="117094"/>
                  </a:lnTo>
                  <a:lnTo>
                    <a:pt x="40309" y="160070"/>
                  </a:lnTo>
                  <a:lnTo>
                    <a:pt x="79057" y="198132"/>
                  </a:lnTo>
                  <a:lnTo>
                    <a:pt x="119291" y="234632"/>
                  </a:lnTo>
                  <a:lnTo>
                    <a:pt x="160870" y="269455"/>
                  </a:lnTo>
                  <a:lnTo>
                    <a:pt x="195173" y="285102"/>
                  </a:lnTo>
                  <a:lnTo>
                    <a:pt x="198297" y="285102"/>
                  </a:lnTo>
                  <a:lnTo>
                    <a:pt x="201472" y="284632"/>
                  </a:lnTo>
                  <a:lnTo>
                    <a:pt x="208953" y="282105"/>
                  </a:lnTo>
                  <a:lnTo>
                    <a:pt x="219417" y="275234"/>
                  </a:lnTo>
                  <a:lnTo>
                    <a:pt x="224675" y="272783"/>
                  </a:lnTo>
                  <a:lnTo>
                    <a:pt x="245402" y="269722"/>
                  </a:lnTo>
                  <a:lnTo>
                    <a:pt x="258343" y="263309"/>
                  </a:lnTo>
                  <a:lnTo>
                    <a:pt x="263474" y="255689"/>
                  </a:lnTo>
                  <a:lnTo>
                    <a:pt x="264642" y="247700"/>
                  </a:lnTo>
                  <a:lnTo>
                    <a:pt x="267309" y="247637"/>
                  </a:lnTo>
                  <a:lnTo>
                    <a:pt x="302653" y="229146"/>
                  </a:lnTo>
                  <a:lnTo>
                    <a:pt x="307555" y="230886"/>
                  </a:lnTo>
                  <a:lnTo>
                    <a:pt x="341693" y="212166"/>
                  </a:lnTo>
                  <a:lnTo>
                    <a:pt x="344932" y="201041"/>
                  </a:lnTo>
                  <a:close/>
                </a:path>
              </a:pathLst>
            </a:custGeom>
            <a:solidFill>
              <a:srgbClr val="638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4627" y="3832405"/>
              <a:ext cx="144909" cy="113221"/>
            </a:xfrm>
            <a:prstGeom prst="rect">
              <a:avLst/>
            </a:prstGeom>
          </p:spPr>
        </p:pic>
        <p:sp>
          <p:nvSpPr>
            <p:cNvPr id="15" name="object 20"/>
            <p:cNvSpPr/>
            <p:nvPr/>
          </p:nvSpPr>
          <p:spPr>
            <a:xfrm>
              <a:off x="1507162" y="3564526"/>
              <a:ext cx="121920" cy="114300"/>
            </a:xfrm>
            <a:custGeom>
              <a:avLst/>
              <a:gdLst/>
              <a:ahLst/>
              <a:cxnLst/>
              <a:rect l="l" t="t" r="r" b="b"/>
              <a:pathLst>
                <a:path w="121919" h="114300">
                  <a:moveTo>
                    <a:pt x="23266" y="0"/>
                  </a:moveTo>
                  <a:lnTo>
                    <a:pt x="99" y="30482"/>
                  </a:lnTo>
                  <a:lnTo>
                    <a:pt x="0" y="43502"/>
                  </a:lnTo>
                  <a:lnTo>
                    <a:pt x="2510" y="56204"/>
                  </a:lnTo>
                  <a:lnTo>
                    <a:pt x="7518" y="64389"/>
                  </a:lnTo>
                  <a:lnTo>
                    <a:pt x="18039" y="78317"/>
                  </a:lnTo>
                  <a:lnTo>
                    <a:pt x="29740" y="89833"/>
                  </a:lnTo>
                  <a:lnTo>
                    <a:pt x="58877" y="113868"/>
                  </a:lnTo>
                  <a:lnTo>
                    <a:pt x="74514" y="103705"/>
                  </a:lnTo>
                  <a:lnTo>
                    <a:pt x="112801" y="66598"/>
                  </a:lnTo>
                  <a:lnTo>
                    <a:pt x="121759" y="37950"/>
                  </a:lnTo>
                  <a:lnTo>
                    <a:pt x="121666" y="29070"/>
                  </a:lnTo>
                  <a:lnTo>
                    <a:pt x="93116" y="3006"/>
                  </a:lnTo>
                  <a:lnTo>
                    <a:pt x="68535" y="26528"/>
                  </a:lnTo>
                  <a:lnTo>
                    <a:pt x="62521" y="34446"/>
                  </a:lnTo>
                  <a:lnTo>
                    <a:pt x="58877" y="32524"/>
                  </a:lnTo>
                  <a:lnTo>
                    <a:pt x="53870" y="21779"/>
                  </a:lnTo>
                  <a:lnTo>
                    <a:pt x="44510" y="10171"/>
                  </a:lnTo>
                  <a:lnTo>
                    <a:pt x="33431" y="1608"/>
                  </a:lnTo>
                  <a:lnTo>
                    <a:pt x="23266" y="0"/>
                  </a:lnTo>
                  <a:close/>
                </a:path>
              </a:pathLst>
            </a:custGeom>
            <a:solidFill>
              <a:srgbClr val="E32B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39770" y="3052119"/>
            <a:ext cx="480931" cy="402054"/>
          </a:xfrm>
          <a:prstGeom prst="rect">
            <a:avLst/>
          </a:prstGeom>
        </p:spPr>
      </p:pic>
      <p:grpSp>
        <p:nvGrpSpPr>
          <p:cNvPr id="17" name="object 22"/>
          <p:cNvGrpSpPr/>
          <p:nvPr/>
        </p:nvGrpSpPr>
        <p:grpSpPr>
          <a:xfrm>
            <a:off x="3042575" y="4247186"/>
            <a:ext cx="437401" cy="336709"/>
            <a:chOff x="1330240" y="5953828"/>
            <a:chExt cx="433070" cy="333375"/>
          </a:xfrm>
        </p:grpSpPr>
        <p:pic>
          <p:nvPicPr>
            <p:cNvPr id="18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60160" y="6014417"/>
              <a:ext cx="115912" cy="181508"/>
            </a:xfrm>
            <a:prstGeom prst="rect">
              <a:avLst/>
            </a:prstGeom>
          </p:spPr>
        </p:pic>
        <p:pic>
          <p:nvPicPr>
            <p:cNvPr id="19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92131" y="6113604"/>
              <a:ext cx="100323" cy="93814"/>
            </a:xfrm>
            <a:prstGeom prst="rect">
              <a:avLst/>
            </a:prstGeom>
          </p:spPr>
        </p:pic>
        <p:sp>
          <p:nvSpPr>
            <p:cNvPr id="20" name="object 25"/>
            <p:cNvSpPr/>
            <p:nvPr/>
          </p:nvSpPr>
          <p:spPr>
            <a:xfrm>
              <a:off x="1330236" y="5953835"/>
              <a:ext cx="433070" cy="333375"/>
            </a:xfrm>
            <a:custGeom>
              <a:avLst/>
              <a:gdLst/>
              <a:ahLst/>
              <a:cxnLst/>
              <a:rect l="l" t="t" r="r" b="b"/>
              <a:pathLst>
                <a:path w="433069" h="333375">
                  <a:moveTo>
                    <a:pt x="170764" y="96558"/>
                  </a:moveTo>
                  <a:lnTo>
                    <a:pt x="167259" y="92456"/>
                  </a:lnTo>
                  <a:lnTo>
                    <a:pt x="58013" y="83985"/>
                  </a:lnTo>
                  <a:lnTo>
                    <a:pt x="54025" y="87464"/>
                  </a:lnTo>
                  <a:lnTo>
                    <a:pt x="53289" y="96862"/>
                  </a:lnTo>
                  <a:lnTo>
                    <a:pt x="56807" y="100952"/>
                  </a:lnTo>
                  <a:lnTo>
                    <a:pt x="161912" y="109118"/>
                  </a:lnTo>
                  <a:lnTo>
                    <a:pt x="166331" y="109118"/>
                  </a:lnTo>
                  <a:lnTo>
                    <a:pt x="170053" y="105727"/>
                  </a:lnTo>
                  <a:lnTo>
                    <a:pt x="170764" y="96558"/>
                  </a:lnTo>
                  <a:close/>
                </a:path>
                <a:path w="433069" h="333375">
                  <a:moveTo>
                    <a:pt x="379755" y="242633"/>
                  </a:moveTo>
                  <a:lnTo>
                    <a:pt x="379018" y="233235"/>
                  </a:lnTo>
                  <a:lnTo>
                    <a:pt x="375018" y="229743"/>
                  </a:lnTo>
                  <a:lnTo>
                    <a:pt x="265785" y="238226"/>
                  </a:lnTo>
                  <a:lnTo>
                    <a:pt x="262280" y="242328"/>
                  </a:lnTo>
                  <a:lnTo>
                    <a:pt x="262991" y="251498"/>
                  </a:lnTo>
                  <a:lnTo>
                    <a:pt x="266712" y="254889"/>
                  </a:lnTo>
                  <a:lnTo>
                    <a:pt x="271132" y="254889"/>
                  </a:lnTo>
                  <a:lnTo>
                    <a:pt x="376237" y="246722"/>
                  </a:lnTo>
                  <a:lnTo>
                    <a:pt x="379755" y="242633"/>
                  </a:lnTo>
                  <a:close/>
                </a:path>
                <a:path w="433069" h="333375">
                  <a:moveTo>
                    <a:pt x="432511" y="207899"/>
                  </a:moveTo>
                  <a:lnTo>
                    <a:pt x="429958" y="121742"/>
                  </a:lnTo>
                  <a:lnTo>
                    <a:pt x="430098" y="70269"/>
                  </a:lnTo>
                  <a:lnTo>
                    <a:pt x="431165" y="13385"/>
                  </a:lnTo>
                  <a:lnTo>
                    <a:pt x="431647" y="12801"/>
                  </a:lnTo>
                  <a:lnTo>
                    <a:pt x="431253" y="8890"/>
                  </a:lnTo>
                  <a:lnTo>
                    <a:pt x="431342" y="4483"/>
                  </a:lnTo>
                  <a:lnTo>
                    <a:pt x="430758" y="3873"/>
                  </a:lnTo>
                  <a:lnTo>
                    <a:pt x="430720" y="3429"/>
                  </a:lnTo>
                  <a:lnTo>
                    <a:pt x="429120" y="2133"/>
                  </a:lnTo>
                  <a:lnTo>
                    <a:pt x="427647" y="558"/>
                  </a:lnTo>
                  <a:lnTo>
                    <a:pt x="427189" y="558"/>
                  </a:lnTo>
                  <a:lnTo>
                    <a:pt x="426516" y="0"/>
                  </a:lnTo>
                  <a:lnTo>
                    <a:pt x="421678" y="482"/>
                  </a:lnTo>
                  <a:lnTo>
                    <a:pt x="418096" y="431"/>
                  </a:lnTo>
                  <a:lnTo>
                    <a:pt x="417626" y="889"/>
                  </a:lnTo>
                  <a:lnTo>
                    <a:pt x="415467" y="1104"/>
                  </a:lnTo>
                  <a:lnTo>
                    <a:pt x="415467" y="239039"/>
                  </a:lnTo>
                  <a:lnTo>
                    <a:pt x="414985" y="273837"/>
                  </a:lnTo>
                  <a:lnTo>
                    <a:pt x="414401" y="298411"/>
                  </a:lnTo>
                  <a:lnTo>
                    <a:pt x="220954" y="315772"/>
                  </a:lnTo>
                  <a:lnTo>
                    <a:pt x="220954" y="314744"/>
                  </a:lnTo>
                  <a:lnTo>
                    <a:pt x="220954" y="37515"/>
                  </a:lnTo>
                  <a:lnTo>
                    <a:pt x="414020" y="18389"/>
                  </a:lnTo>
                  <a:lnTo>
                    <a:pt x="413004" y="71551"/>
                  </a:lnTo>
                  <a:lnTo>
                    <a:pt x="412902" y="122720"/>
                  </a:lnTo>
                  <a:lnTo>
                    <a:pt x="415366" y="201117"/>
                  </a:lnTo>
                  <a:lnTo>
                    <a:pt x="415467" y="239039"/>
                  </a:lnTo>
                  <a:lnTo>
                    <a:pt x="415467" y="1104"/>
                  </a:lnTo>
                  <a:lnTo>
                    <a:pt x="216471" y="20866"/>
                  </a:lnTo>
                  <a:lnTo>
                    <a:pt x="203898" y="19621"/>
                  </a:lnTo>
                  <a:lnTo>
                    <a:pt x="203898" y="36741"/>
                  </a:lnTo>
                  <a:lnTo>
                    <a:pt x="203898" y="314642"/>
                  </a:lnTo>
                  <a:lnTo>
                    <a:pt x="160743" y="309270"/>
                  </a:lnTo>
                  <a:lnTo>
                    <a:pt x="135216" y="306514"/>
                  </a:lnTo>
                  <a:lnTo>
                    <a:pt x="112560" y="304622"/>
                  </a:lnTo>
                  <a:lnTo>
                    <a:pt x="18859" y="298297"/>
                  </a:lnTo>
                  <a:lnTo>
                    <a:pt x="18808" y="99529"/>
                  </a:lnTo>
                  <a:lnTo>
                    <a:pt x="18707" y="99009"/>
                  </a:lnTo>
                  <a:lnTo>
                    <a:pt x="17170" y="82003"/>
                  </a:lnTo>
                  <a:lnTo>
                    <a:pt x="16967" y="59537"/>
                  </a:lnTo>
                  <a:lnTo>
                    <a:pt x="17538" y="36741"/>
                  </a:lnTo>
                  <a:lnTo>
                    <a:pt x="18224" y="20967"/>
                  </a:lnTo>
                  <a:lnTo>
                    <a:pt x="18351" y="18313"/>
                  </a:lnTo>
                  <a:lnTo>
                    <a:pt x="203898" y="36741"/>
                  </a:lnTo>
                  <a:lnTo>
                    <a:pt x="203898" y="19621"/>
                  </a:lnTo>
                  <a:lnTo>
                    <a:pt x="190893" y="18313"/>
                  </a:lnTo>
                  <a:lnTo>
                    <a:pt x="8877" y="241"/>
                  </a:lnTo>
                  <a:lnTo>
                    <a:pt x="6578" y="965"/>
                  </a:lnTo>
                  <a:lnTo>
                    <a:pt x="165" y="46850"/>
                  </a:lnTo>
                  <a:lnTo>
                    <a:pt x="0" y="77000"/>
                  </a:lnTo>
                  <a:lnTo>
                    <a:pt x="1803" y="101358"/>
                  </a:lnTo>
                  <a:lnTo>
                    <a:pt x="1803" y="310705"/>
                  </a:lnTo>
                  <a:lnTo>
                    <a:pt x="5257" y="314413"/>
                  </a:lnTo>
                  <a:lnTo>
                    <a:pt x="111493" y="321640"/>
                  </a:lnTo>
                  <a:lnTo>
                    <a:pt x="141033" y="324256"/>
                  </a:lnTo>
                  <a:lnTo>
                    <a:pt x="173609" y="327977"/>
                  </a:lnTo>
                  <a:lnTo>
                    <a:pt x="211836" y="332892"/>
                  </a:lnTo>
                  <a:lnTo>
                    <a:pt x="214464" y="332892"/>
                  </a:lnTo>
                  <a:lnTo>
                    <a:pt x="215722" y="332435"/>
                  </a:lnTo>
                  <a:lnTo>
                    <a:pt x="216242" y="332892"/>
                  </a:lnTo>
                  <a:lnTo>
                    <a:pt x="220599" y="332892"/>
                  </a:lnTo>
                  <a:lnTo>
                    <a:pt x="427748" y="314337"/>
                  </a:lnTo>
                  <a:lnTo>
                    <a:pt x="431076" y="310819"/>
                  </a:lnTo>
                  <a:lnTo>
                    <a:pt x="432396" y="253022"/>
                  </a:lnTo>
                  <a:lnTo>
                    <a:pt x="432511" y="207899"/>
                  </a:lnTo>
                  <a:close/>
                </a:path>
              </a:pathLst>
            </a:custGeom>
            <a:solidFill>
              <a:srgbClr val="638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92847" y="6007216"/>
              <a:ext cx="116801" cy="140563"/>
            </a:xfrm>
            <a:prstGeom prst="rect">
              <a:avLst/>
            </a:prstGeom>
          </p:spPr>
        </p:pic>
      </p:grpSp>
      <p:pic>
        <p:nvPicPr>
          <p:cNvPr id="22" name="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266088" y="1827773"/>
            <a:ext cx="420416" cy="457912"/>
          </a:xfrm>
          <a:prstGeom prst="rect">
            <a:avLst/>
          </a:prstGeom>
        </p:spPr>
      </p:pic>
      <p:grpSp>
        <p:nvGrpSpPr>
          <p:cNvPr id="23" name="object 28"/>
          <p:cNvGrpSpPr/>
          <p:nvPr/>
        </p:nvGrpSpPr>
        <p:grpSpPr>
          <a:xfrm>
            <a:off x="5280629" y="3066699"/>
            <a:ext cx="406616" cy="385451"/>
            <a:chOff x="3568142" y="4773582"/>
            <a:chExt cx="402590" cy="381635"/>
          </a:xfrm>
        </p:grpSpPr>
        <p:pic>
          <p:nvPicPr>
            <p:cNvPr id="24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686977" y="4914992"/>
              <a:ext cx="266069" cy="226767"/>
            </a:xfrm>
            <a:prstGeom prst="rect">
              <a:avLst/>
            </a:prstGeom>
          </p:spPr>
        </p:pic>
        <p:sp>
          <p:nvSpPr>
            <p:cNvPr id="25" name="object 30"/>
            <p:cNvSpPr/>
            <p:nvPr/>
          </p:nvSpPr>
          <p:spPr>
            <a:xfrm>
              <a:off x="3568142" y="4773582"/>
              <a:ext cx="356870" cy="354965"/>
            </a:xfrm>
            <a:custGeom>
              <a:avLst/>
              <a:gdLst/>
              <a:ahLst/>
              <a:cxnLst/>
              <a:rect l="l" t="t" r="r" b="b"/>
              <a:pathLst>
                <a:path w="356870" h="354964">
                  <a:moveTo>
                    <a:pt x="79221" y="0"/>
                  </a:moveTo>
                  <a:lnTo>
                    <a:pt x="36015" y="30934"/>
                  </a:lnTo>
                  <a:lnTo>
                    <a:pt x="10191" y="67362"/>
                  </a:lnTo>
                  <a:lnTo>
                    <a:pt x="0" y="137225"/>
                  </a:lnTo>
                  <a:lnTo>
                    <a:pt x="7237" y="177312"/>
                  </a:lnTo>
                  <a:lnTo>
                    <a:pt x="44844" y="237718"/>
                  </a:lnTo>
                  <a:lnTo>
                    <a:pt x="95553" y="291211"/>
                  </a:lnTo>
                  <a:lnTo>
                    <a:pt x="166490" y="353849"/>
                  </a:lnTo>
                  <a:lnTo>
                    <a:pt x="168548" y="354598"/>
                  </a:lnTo>
                  <a:lnTo>
                    <a:pt x="170630" y="354598"/>
                  </a:lnTo>
                  <a:lnTo>
                    <a:pt x="172154" y="354598"/>
                  </a:lnTo>
                  <a:lnTo>
                    <a:pt x="212921" y="328105"/>
                  </a:lnTo>
                  <a:lnTo>
                    <a:pt x="229355" y="310935"/>
                  </a:lnTo>
                  <a:lnTo>
                    <a:pt x="223615" y="303455"/>
                  </a:lnTo>
                  <a:lnTo>
                    <a:pt x="218243" y="302769"/>
                  </a:lnTo>
                  <a:lnTo>
                    <a:pt x="204171" y="313392"/>
                  </a:lnTo>
                  <a:lnTo>
                    <a:pt x="193541" y="320957"/>
                  </a:lnTo>
                  <a:lnTo>
                    <a:pt x="182673" y="328316"/>
                  </a:lnTo>
                  <a:lnTo>
                    <a:pt x="171596" y="335446"/>
                  </a:lnTo>
                  <a:lnTo>
                    <a:pt x="106672" y="278288"/>
                  </a:lnTo>
                  <a:lnTo>
                    <a:pt x="80891" y="253423"/>
                  </a:lnTo>
                  <a:lnTo>
                    <a:pt x="57726" y="226558"/>
                  </a:lnTo>
                  <a:lnTo>
                    <a:pt x="35782" y="193879"/>
                  </a:lnTo>
                  <a:lnTo>
                    <a:pt x="34232" y="192432"/>
                  </a:lnTo>
                  <a:lnTo>
                    <a:pt x="22768" y="170767"/>
                  </a:lnTo>
                  <a:lnTo>
                    <a:pt x="17140" y="136214"/>
                  </a:lnTo>
                  <a:lnTo>
                    <a:pt x="17600" y="100858"/>
                  </a:lnTo>
                  <a:lnTo>
                    <a:pt x="36000" y="59008"/>
                  </a:lnTo>
                  <a:lnTo>
                    <a:pt x="61820" y="28926"/>
                  </a:lnTo>
                  <a:lnTo>
                    <a:pt x="84245" y="15508"/>
                  </a:lnTo>
                  <a:lnTo>
                    <a:pt x="92487" y="18924"/>
                  </a:lnTo>
                  <a:lnTo>
                    <a:pt x="140092" y="62061"/>
                  </a:lnTo>
                  <a:lnTo>
                    <a:pt x="164141" y="108040"/>
                  </a:lnTo>
                  <a:lnTo>
                    <a:pt x="165855" y="116803"/>
                  </a:lnTo>
                  <a:lnTo>
                    <a:pt x="169805" y="121769"/>
                  </a:lnTo>
                  <a:lnTo>
                    <a:pt x="203883" y="98094"/>
                  </a:lnTo>
                  <a:lnTo>
                    <a:pt x="229538" y="54754"/>
                  </a:lnTo>
                  <a:lnTo>
                    <a:pt x="235686" y="45619"/>
                  </a:lnTo>
                  <a:lnTo>
                    <a:pt x="240950" y="39473"/>
                  </a:lnTo>
                  <a:lnTo>
                    <a:pt x="255273" y="32559"/>
                  </a:lnTo>
                  <a:lnTo>
                    <a:pt x="271557" y="28216"/>
                  </a:lnTo>
                  <a:lnTo>
                    <a:pt x="288585" y="27809"/>
                  </a:lnTo>
                  <a:lnTo>
                    <a:pt x="305136" y="32704"/>
                  </a:lnTo>
                  <a:lnTo>
                    <a:pt x="334842" y="75470"/>
                  </a:lnTo>
                  <a:lnTo>
                    <a:pt x="339252" y="116337"/>
                  </a:lnTo>
                  <a:lnTo>
                    <a:pt x="336748" y="136947"/>
                  </a:lnTo>
                  <a:lnTo>
                    <a:pt x="331389" y="159560"/>
                  </a:lnTo>
                  <a:lnTo>
                    <a:pt x="323348" y="183211"/>
                  </a:lnTo>
                  <a:lnTo>
                    <a:pt x="321633" y="187593"/>
                  </a:lnTo>
                  <a:lnTo>
                    <a:pt x="323792" y="192546"/>
                  </a:lnTo>
                  <a:lnTo>
                    <a:pt x="332555" y="195975"/>
                  </a:lnTo>
                  <a:lnTo>
                    <a:pt x="337508" y="193816"/>
                  </a:lnTo>
                  <a:lnTo>
                    <a:pt x="339223" y="189422"/>
                  </a:lnTo>
                  <a:lnTo>
                    <a:pt x="347901" y="163763"/>
                  </a:lnTo>
                  <a:lnTo>
                    <a:pt x="353656" y="139044"/>
                  </a:lnTo>
                  <a:lnTo>
                    <a:pt x="356307" y="116359"/>
                  </a:lnTo>
                  <a:lnTo>
                    <a:pt x="355669" y="96801"/>
                  </a:lnTo>
                  <a:lnTo>
                    <a:pt x="338924" y="41594"/>
                  </a:lnTo>
                  <a:lnTo>
                    <a:pt x="291382" y="10998"/>
                  </a:lnTo>
                  <a:lnTo>
                    <a:pt x="269678" y="11307"/>
                  </a:lnTo>
                  <a:lnTo>
                    <a:pt x="231463" y="25274"/>
                  </a:lnTo>
                  <a:lnTo>
                    <a:pt x="190782" y="86838"/>
                  </a:lnTo>
                  <a:lnTo>
                    <a:pt x="185256" y="95535"/>
                  </a:lnTo>
                  <a:lnTo>
                    <a:pt x="180333" y="102338"/>
                  </a:lnTo>
                  <a:lnTo>
                    <a:pt x="170431" y="77968"/>
                  </a:lnTo>
                  <a:lnTo>
                    <a:pt x="153027" y="50903"/>
                  </a:lnTo>
                  <a:lnTo>
                    <a:pt x="130857" y="25800"/>
                  </a:lnTo>
                  <a:lnTo>
                    <a:pt x="106660" y="7316"/>
                  </a:lnTo>
                  <a:lnTo>
                    <a:pt x="96946" y="2774"/>
                  </a:lnTo>
                  <a:lnTo>
                    <a:pt x="87788" y="333"/>
                  </a:lnTo>
                  <a:lnTo>
                    <a:pt x="79221" y="0"/>
                  </a:lnTo>
                  <a:close/>
                </a:path>
              </a:pathLst>
            </a:custGeom>
            <a:solidFill>
              <a:srgbClr val="638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93149" y="4973697"/>
              <a:ext cx="177139" cy="181165"/>
            </a:xfrm>
            <a:prstGeom prst="rect">
              <a:avLst/>
            </a:prstGeom>
          </p:spPr>
        </p:pic>
      </p:grpSp>
      <p:sp>
        <p:nvSpPr>
          <p:cNvPr id="30" name="Retângulo 29"/>
          <p:cNvSpPr/>
          <p:nvPr/>
        </p:nvSpPr>
        <p:spPr>
          <a:xfrm>
            <a:off x="174083" y="857818"/>
            <a:ext cx="8969917" cy="954107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140"/>
              </a:spcBef>
            </a:pPr>
            <a:r>
              <a:rPr lang="pt-BR" sz="1400" spc="8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O</a:t>
            </a:r>
            <a:r>
              <a:rPr lang="pt-BR" sz="1400" spc="8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Instituto</a:t>
            </a:r>
            <a:r>
              <a:rPr lang="pt-BR" sz="1400" spc="8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5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Ronald</a:t>
            </a:r>
            <a:r>
              <a:rPr lang="pt-BR" sz="1400" spc="8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70" dirty="0" err="1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McDonald</a:t>
            </a:r>
            <a:r>
              <a:rPr lang="pt-BR" sz="1400" spc="8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faz</a:t>
            </a:r>
            <a:r>
              <a:rPr lang="pt-BR" sz="1400" spc="8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parte</a:t>
            </a:r>
            <a:r>
              <a:rPr lang="pt-BR" sz="1400" spc="9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7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do</a:t>
            </a:r>
            <a:r>
              <a:rPr lang="pt-BR" sz="1400" spc="8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sistema</a:t>
            </a:r>
            <a:r>
              <a:rPr lang="pt-BR" sz="1400" spc="8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beneficente</a:t>
            </a:r>
            <a:r>
              <a:rPr lang="pt-BR" sz="1400" spc="8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global </a:t>
            </a:r>
            <a:r>
              <a:rPr lang="pt-BR" sz="1400" spc="5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Ronald</a:t>
            </a:r>
            <a:r>
              <a:rPr lang="pt-BR" sz="14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75" dirty="0" err="1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McDonald</a:t>
            </a:r>
            <a:r>
              <a:rPr lang="pt-BR" sz="14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75" dirty="0" err="1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House</a:t>
            </a:r>
            <a:r>
              <a:rPr lang="pt-BR" sz="1400" spc="4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10" dirty="0" err="1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Charities</a:t>
            </a:r>
            <a:r>
              <a:rPr lang="pt-BR" sz="1400" spc="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,</a:t>
            </a:r>
            <a:r>
              <a:rPr lang="pt-BR" sz="14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a</a:t>
            </a:r>
            <a:r>
              <a:rPr lang="pt-BR" sz="14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7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RMHC,</a:t>
            </a:r>
            <a:r>
              <a:rPr lang="pt-BR" sz="1400" spc="4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presente</a:t>
            </a:r>
            <a:r>
              <a:rPr lang="pt-BR" sz="14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8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em</a:t>
            </a:r>
            <a:r>
              <a:rPr lang="pt-BR" sz="1400" spc="4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mais</a:t>
            </a:r>
            <a:r>
              <a:rPr lang="pt-BR" sz="14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6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de</a:t>
            </a:r>
            <a:r>
              <a:rPr lang="pt-BR" sz="14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7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60 </a:t>
            </a:r>
            <a:r>
              <a:rPr lang="pt-BR" sz="1400" spc="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países.</a:t>
            </a:r>
            <a:r>
              <a:rPr lang="pt-BR" sz="1400" spc="-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6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Desde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5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sua</a:t>
            </a:r>
            <a:r>
              <a:rPr lang="pt-BR" sz="1400" spc="-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fundação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no</a:t>
            </a:r>
            <a:r>
              <a:rPr lang="pt-BR" sz="1400" spc="-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Brasil, </a:t>
            </a:r>
            <a:r>
              <a:rPr lang="pt-BR" sz="1400" spc="5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o</a:t>
            </a:r>
            <a:r>
              <a:rPr lang="pt-BR" sz="1400" spc="-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Instituto </a:t>
            </a:r>
            <a:r>
              <a:rPr lang="pt-BR" sz="1400" spc="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tem</a:t>
            </a:r>
            <a:r>
              <a:rPr lang="pt-BR" sz="1400" spc="-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6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como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meta</a:t>
            </a:r>
            <a:r>
              <a:rPr lang="pt-BR" sz="1400" spc="-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-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elevar </a:t>
            </a:r>
            <a:r>
              <a:rPr lang="pt-BR" sz="1400" spc="6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as</a:t>
            </a:r>
            <a:r>
              <a:rPr lang="pt-BR" sz="1400" spc="8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6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chances</a:t>
            </a:r>
            <a:r>
              <a:rPr lang="pt-BR" sz="1400" spc="7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6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de</a:t>
            </a:r>
            <a:r>
              <a:rPr lang="pt-BR" sz="1400" spc="7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cura</a:t>
            </a:r>
            <a:r>
              <a:rPr lang="pt-BR" sz="1400" spc="8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7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do</a:t>
            </a:r>
            <a:r>
              <a:rPr lang="pt-BR" sz="1400" spc="8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câncer</a:t>
            </a:r>
            <a:r>
              <a:rPr lang="pt-BR" sz="1400" spc="5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infantojuvenil</a:t>
            </a:r>
            <a:r>
              <a:rPr lang="pt-BR" sz="1400" spc="3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6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aos</a:t>
            </a:r>
            <a:r>
              <a:rPr lang="pt-BR" sz="1400" spc="8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9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mesmos</a:t>
            </a:r>
            <a:r>
              <a:rPr lang="pt-BR" sz="1400" spc="7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índices</a:t>
            </a:r>
            <a:r>
              <a:rPr lang="pt-BR" sz="1400" spc="8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5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dos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países</a:t>
            </a:r>
            <a:r>
              <a:rPr lang="pt-BR" sz="14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de</a:t>
            </a:r>
            <a:r>
              <a:rPr lang="pt-BR" sz="14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alta</a:t>
            </a:r>
            <a:r>
              <a:rPr lang="pt-BR" sz="14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renda,</a:t>
            </a:r>
            <a:r>
              <a:rPr lang="pt-BR" sz="14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5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que</a:t>
            </a:r>
            <a:r>
              <a:rPr lang="pt-BR" sz="1400" spc="4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6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podem</a:t>
            </a:r>
            <a:r>
              <a:rPr lang="pt-BR" sz="14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chegar</a:t>
            </a:r>
            <a:r>
              <a:rPr lang="pt-BR" sz="1400" spc="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a</a:t>
            </a:r>
            <a:r>
              <a:rPr lang="pt-BR" sz="14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80%.</a:t>
            </a:r>
            <a:r>
              <a:rPr lang="pt-BR" sz="14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-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Hoje,</a:t>
            </a:r>
            <a:r>
              <a:rPr lang="pt-BR" sz="1400" spc="4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no</a:t>
            </a:r>
            <a:r>
              <a:rPr lang="pt-BR" sz="14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país,</a:t>
            </a:r>
            <a:r>
              <a:rPr lang="pt-BR" sz="14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a</a:t>
            </a:r>
            <a:r>
              <a:rPr lang="pt-BR" sz="14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-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chance </a:t>
            </a:r>
            <a:r>
              <a:rPr lang="pt-BR" sz="1400" spc="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média</a:t>
            </a:r>
            <a:r>
              <a:rPr lang="pt-BR" sz="1400" spc="8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de</a:t>
            </a:r>
            <a:r>
              <a:rPr lang="pt-BR" sz="1400" spc="8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sobrevivência</a:t>
            </a:r>
            <a:r>
              <a:rPr lang="pt-BR" sz="1400" spc="8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da</a:t>
            </a:r>
            <a:r>
              <a:rPr lang="pt-BR" sz="1400" spc="8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doença</a:t>
            </a:r>
            <a:r>
              <a:rPr lang="pt-BR" sz="1400" spc="8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é</a:t>
            </a:r>
            <a:r>
              <a:rPr lang="pt-BR" sz="1400" spc="8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de</a:t>
            </a:r>
            <a:r>
              <a:rPr lang="pt-BR" sz="1400" spc="8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400" spc="-2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64%.</a:t>
            </a:r>
            <a:endParaRPr lang="pt-BR" sz="1400" dirty="0">
              <a:latin typeface="Lora" panose="020B0604020202020204" charset="0"/>
              <a:cs typeface="Trebuchet MS"/>
            </a:endParaRPr>
          </a:p>
        </p:txBody>
      </p:sp>
      <p:sp>
        <p:nvSpPr>
          <p:cNvPr id="31" name="Retângulo 30"/>
          <p:cNvSpPr/>
          <p:nvPr/>
        </p:nvSpPr>
        <p:spPr>
          <a:xfrm>
            <a:off x="2334485" y="137522"/>
            <a:ext cx="4572000" cy="62324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lang="pt-BR" sz="1200" spc="2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INSTITUTO</a:t>
            </a:r>
            <a:r>
              <a:rPr lang="pt-BR" sz="1200" spc="3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200" spc="7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RONALD</a:t>
            </a:r>
            <a:r>
              <a:rPr lang="pt-BR" sz="1200" spc="4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 </a:t>
            </a:r>
            <a:r>
              <a:rPr lang="pt-BR" sz="1200" spc="65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McDONALD</a:t>
            </a:r>
            <a:endParaRPr lang="pt-BR" sz="1200" dirty="0" smtClean="0">
              <a:latin typeface="Lora" panose="020B0604020202020204" charset="0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lang="pt-BR" sz="2000" b="1" spc="-10" dirty="0" smtClean="0">
                <a:solidFill>
                  <a:srgbClr val="231F20"/>
                </a:solidFill>
                <a:latin typeface="Lora" panose="020B0604020202020204" charset="0"/>
                <a:cs typeface="Trebuchet MS"/>
              </a:rPr>
              <a:t>IMPACTO</a:t>
            </a:r>
            <a:endParaRPr lang="pt-BR" sz="2000" dirty="0" smtClean="0">
              <a:latin typeface="Lora" panose="020B0604020202020204" charset="0"/>
              <a:cs typeface="Trebuchet MS"/>
            </a:endParaRPr>
          </a:p>
        </p:txBody>
      </p:sp>
      <p:cxnSp>
        <p:nvCxnSpPr>
          <p:cNvPr id="32" name="Google Shape;414;p42"/>
          <p:cNvCxnSpPr/>
          <p:nvPr/>
        </p:nvCxnSpPr>
        <p:spPr>
          <a:xfrm>
            <a:off x="2413065" y="359668"/>
            <a:ext cx="2510852" cy="2082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35" name="Google Shape;414;p42"/>
          <p:cNvCxnSpPr/>
          <p:nvPr/>
        </p:nvCxnSpPr>
        <p:spPr>
          <a:xfrm>
            <a:off x="2360908" y="673857"/>
            <a:ext cx="1238807" cy="2082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27" name="CaixaDeTexto 26"/>
          <p:cNvSpPr txBox="1"/>
          <p:nvPr/>
        </p:nvSpPr>
        <p:spPr>
          <a:xfrm>
            <a:off x="1" y="5375623"/>
            <a:ext cx="4749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Lora" panose="020B0604020202020204"/>
              </a:rPr>
              <a:t>PROGAMA DIAGNOSTICO  PRECOCE DO CÂNCER INFANTOJUVENIL E A ATENÇÃO BÁSICA </a:t>
            </a:r>
            <a:endParaRPr lang="pt-BR" sz="1200" dirty="0">
              <a:latin typeface="Lora" panose="020B0604020202020204"/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135918" y="5753070"/>
            <a:ext cx="34256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 smtClean="0"/>
              <a:t>Instituto Ronald Mcdonald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 smtClean="0"/>
              <a:t>Sobope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 smtClean="0"/>
              <a:t>INCa - (Ministério Da Saúde)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 smtClean="0"/>
              <a:t>Coniacc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72927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pt-BR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20849" y="-572705"/>
            <a:ext cx="7982572" cy="435413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4"/>
          <a:srcRect l="20402" t="22595" r="20403" b="20789"/>
          <a:stretch/>
        </p:blipFill>
        <p:spPr>
          <a:xfrm>
            <a:off x="475347" y="2273904"/>
            <a:ext cx="1195090" cy="64074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2536" y="11130"/>
            <a:ext cx="5684178" cy="3186459"/>
          </a:xfrm>
          <a:prstGeom prst="rect">
            <a:avLst/>
          </a:prstGeom>
        </p:spPr>
      </p:pic>
      <p:graphicFrame>
        <p:nvGraphicFramePr>
          <p:cNvPr id="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8617553"/>
              </p:ext>
            </p:extLst>
          </p:nvPr>
        </p:nvGraphicFramePr>
        <p:xfrm>
          <a:off x="236220" y="3553365"/>
          <a:ext cx="4099560" cy="3074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Slide" r:id="rId6" imgW="4572000" imgH="3429000" progId="PowerPoint.Slide.8">
                  <p:embed/>
                </p:oleObj>
              </mc:Choice>
              <mc:Fallback>
                <p:oleObj name="Slide" r:id="rId6" imgW="4572000" imgH="3429000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" y="3553365"/>
                        <a:ext cx="4099560" cy="30746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Imagem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4995" y="3761316"/>
            <a:ext cx="3574721" cy="1763043"/>
          </a:xfrm>
          <a:prstGeom prst="rect">
            <a:avLst/>
          </a:prstGeom>
        </p:spPr>
      </p:pic>
      <p:sp>
        <p:nvSpPr>
          <p:cNvPr id="19" name="CaixaDeTexto 18"/>
          <p:cNvSpPr txBox="1"/>
          <p:nvPr/>
        </p:nvSpPr>
        <p:spPr>
          <a:xfrm>
            <a:off x="5095875" y="5429250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1084B6"/>
                </a:solidFill>
                <a:latin typeface="Bell MT" panose="02020503060305020303" pitchFamily="18" charset="0"/>
              </a:rPr>
              <a:t>26/09/26</a:t>
            </a:r>
            <a:endParaRPr lang="pt-BR" dirty="0">
              <a:solidFill>
                <a:srgbClr val="1084B6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9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" t="13226" r="6111" b="11992"/>
          <a:stretch/>
        </p:blipFill>
        <p:spPr>
          <a:xfrm rot="5400000">
            <a:off x="-1612901" y="1616075"/>
            <a:ext cx="6854825" cy="3629025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3200399" y="295960"/>
            <a:ext cx="63341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u="sng" dirty="0">
                <a:latin typeface="Bell MT" panose="02020503060305020303" pitchFamily="18" charset="0"/>
              </a:rPr>
              <a:t>Cuidado e Dignidade </a:t>
            </a:r>
            <a:endParaRPr lang="pt-BR" sz="2400" u="sng" dirty="0" smtClean="0">
              <a:latin typeface="Bell MT" panose="02020503060305020303" pitchFamily="18" charset="0"/>
            </a:endParaRPr>
          </a:p>
          <a:p>
            <a:pPr algn="ctr"/>
            <a:r>
              <a:rPr lang="pt-BR" sz="2400" u="sng" dirty="0" smtClean="0">
                <a:latin typeface="Bell MT" panose="02020503060305020303" pitchFamily="18" charset="0"/>
              </a:rPr>
              <a:t>na </a:t>
            </a:r>
            <a:r>
              <a:rPr lang="pt-BR" sz="2400" u="sng" dirty="0">
                <a:latin typeface="Bell MT" panose="02020503060305020303" pitchFamily="18" charset="0"/>
              </a:rPr>
              <a:t>Luta Contra o Câncer Infantojuvenil</a:t>
            </a:r>
          </a:p>
        </p:txBody>
      </p:sp>
      <p:sp>
        <p:nvSpPr>
          <p:cNvPr id="10" name="Retângulo 9"/>
          <p:cNvSpPr/>
          <p:nvPr/>
        </p:nvSpPr>
        <p:spPr>
          <a:xfrm>
            <a:off x="4467224" y="2276425"/>
            <a:ext cx="42291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Bell MT" panose="02020503060305020303" pitchFamily="18" charset="0"/>
              </a:rPr>
              <a:t>"Cada gesto de apoio fortalece uma rede que devolve o direito à infância e à saúde. Seja você também parte dessa corrente que transforma a dor em esperança todos os dias."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3"/>
          <a:srcRect l="20402" t="22595" r="20403" b="20789"/>
          <a:stretch/>
        </p:blipFill>
        <p:spPr>
          <a:xfrm>
            <a:off x="7380605" y="5762626"/>
            <a:ext cx="1833632" cy="98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6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de cantos arredondados 1"/>
          <p:cNvSpPr/>
          <p:nvPr/>
        </p:nvSpPr>
        <p:spPr>
          <a:xfrm>
            <a:off x="4648199" y="447674"/>
            <a:ext cx="4162425" cy="6391275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de cantos arredondados 2"/>
          <p:cNvSpPr/>
          <p:nvPr/>
        </p:nvSpPr>
        <p:spPr>
          <a:xfrm>
            <a:off x="447675" y="447675"/>
            <a:ext cx="3733800" cy="639127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506270" y="0"/>
            <a:ext cx="38171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u="sng" dirty="0">
                <a:solidFill>
                  <a:srgbClr val="1084B6"/>
                </a:solidFill>
                <a:latin typeface="Bell MT" panose="02020503060305020303" pitchFamily="18" charset="0"/>
              </a:rPr>
              <a:t>Sua Ajuda Transforma Vidas</a:t>
            </a:r>
          </a:p>
        </p:txBody>
      </p:sp>
    </p:spTree>
    <p:extLst>
      <p:ext uri="{BB962C8B-B14F-4D97-AF65-F5344CB8AC3E}">
        <p14:creationId xmlns:p14="http://schemas.microsoft.com/office/powerpoint/2010/main" val="77741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21724"/>
            <a:ext cx="9144000" cy="2778431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0" y="1188288"/>
            <a:ext cx="6621780" cy="6557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0" y="1238056"/>
            <a:ext cx="7147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ORGANIZAÇÃO DO FLUXO DE REFERÊNCIA</a:t>
            </a:r>
            <a:endParaRPr lang="pt-BR" sz="2400" dirty="0"/>
          </a:p>
        </p:txBody>
      </p:sp>
      <p:sp>
        <p:nvSpPr>
          <p:cNvPr id="5" name="Retângulo 4"/>
          <p:cNvSpPr/>
          <p:nvPr/>
        </p:nvSpPr>
        <p:spPr>
          <a:xfrm>
            <a:off x="-30480" y="1777403"/>
            <a:ext cx="74066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A atenção básica é a "porta de entrada" do serviço de saúde do </a:t>
            </a:r>
            <a:r>
              <a:rPr lang="pt-BR" sz="1600" dirty="0" smtClean="0"/>
              <a:t>SUS.</a:t>
            </a:r>
            <a:endParaRPr lang="pt-BR" sz="1600" dirty="0"/>
          </a:p>
        </p:txBody>
      </p:sp>
      <p:sp>
        <p:nvSpPr>
          <p:cNvPr id="6" name="Retângulo 5"/>
          <p:cNvSpPr/>
          <p:nvPr/>
        </p:nvSpPr>
        <p:spPr>
          <a:xfrm>
            <a:off x="708660" y="5387816"/>
            <a:ext cx="93192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b="1" dirty="0"/>
              <a:t>A CRIANÇA/ADOLESCENTE COM FORTE SUSPEITA DE CÂNCER DEVE SER ENCAMINHADA AOS HOSPITAIS DE REFERÊNCIA EM SUA LOCALIDADE PARA CONFIRMAÇÃO DIAGNÓSTICA.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3"/>
          <a:srcRect l="22004" t="26931"/>
          <a:stretch/>
        </p:blipFill>
        <p:spPr>
          <a:xfrm>
            <a:off x="171384" y="5423832"/>
            <a:ext cx="537276" cy="533538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0" y="6198697"/>
            <a:ext cx="9144000" cy="6593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522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270510" y="3233356"/>
            <a:ext cx="7418070" cy="6557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7620" y="547514"/>
            <a:ext cx="6621780" cy="6557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220980" y="1478062"/>
            <a:ext cx="73837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Crianças com câncer devem ser tratadas em hospitais habilitados em Oncologia Pediátrica pelo Ministério da Saúde e/ou credenciados pelos gestores locais. Esses serviços são conhecidos </a:t>
            </a:r>
            <a:r>
              <a:rPr lang="pt-BR" dirty="0" smtClean="0"/>
              <a:t>como: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20980" y="3239622"/>
            <a:ext cx="77038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UNACON: Unidades de Assistência de Alta Complexidade </a:t>
            </a:r>
            <a:endParaRPr lang="pt-B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CACON</a:t>
            </a:r>
            <a:r>
              <a:rPr lang="pt-BR" dirty="0"/>
              <a:t>: Centros de Assistência de Alta Complexidade em Oncologia</a:t>
            </a:r>
          </a:p>
        </p:txBody>
      </p:sp>
      <p:sp>
        <p:nvSpPr>
          <p:cNvPr id="7" name="Retângulo 6"/>
          <p:cNvSpPr/>
          <p:nvPr/>
        </p:nvSpPr>
        <p:spPr>
          <a:xfrm>
            <a:off x="7620" y="528538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ESSES ESTABELECIMENTOS DEVERÃO OBSERVAR AS EXIGÊNCIAS </a:t>
            </a:r>
            <a:r>
              <a:rPr lang="pt-BR" sz="1600" dirty="0" smtClean="0"/>
              <a:t>DA </a:t>
            </a:r>
            <a:r>
              <a:rPr lang="pt-BR" sz="1600" u="sng" dirty="0" smtClean="0"/>
              <a:t>PORTARIA 1399/2019</a:t>
            </a:r>
            <a:r>
              <a:rPr lang="pt-BR" sz="1600" dirty="0"/>
              <a:t> PARA GARANTIR A QUALIDADE DOS SERVIÇOS DE ASSISTÊNCIA ONCOLÓGICA E A SEGURANÇA DO PACIENTE.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620" y="597282"/>
            <a:ext cx="7147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ORGANIZAÇÃO DO FLUXO DE REFERÊNCIA</a:t>
            </a:r>
            <a:endParaRPr lang="pt-BR" sz="2400" dirty="0"/>
          </a:p>
        </p:txBody>
      </p:sp>
      <p:sp>
        <p:nvSpPr>
          <p:cNvPr id="11" name="Retângulo 10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422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2860" y="1577341"/>
            <a:ext cx="66522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LEI DOS 30 </a:t>
            </a:r>
            <a:r>
              <a:rPr lang="pt-BR" b="1" dirty="0" smtClean="0"/>
              <a:t>DIAS</a:t>
            </a:r>
          </a:p>
          <a:p>
            <a:r>
              <a:rPr lang="pt-BR" dirty="0" smtClean="0"/>
              <a:t>Lei </a:t>
            </a:r>
            <a:r>
              <a:rPr lang="pt-BR" dirty="0"/>
              <a:t>13.896/19: pacientes com hipótese diagnóstica de câncer tem o direito de realização de exames para elucidação da doença no prazo máximo de 30 dias.</a:t>
            </a:r>
          </a:p>
        </p:txBody>
      </p:sp>
      <p:sp>
        <p:nvSpPr>
          <p:cNvPr id="3" name="Retângulo 2"/>
          <p:cNvSpPr/>
          <p:nvPr/>
        </p:nvSpPr>
        <p:spPr>
          <a:xfrm>
            <a:off x="22860" y="921589"/>
            <a:ext cx="6621780" cy="6557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0" y="3292317"/>
            <a:ext cx="685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LEI </a:t>
            </a:r>
            <a:r>
              <a:rPr lang="pt-BR" b="1" dirty="0" smtClean="0"/>
              <a:t>14.308 (</a:t>
            </a:r>
            <a:r>
              <a:rPr lang="pt-BR" b="1" dirty="0"/>
              <a:t>MARÇO de 2022</a:t>
            </a:r>
            <a:r>
              <a:rPr lang="pt-BR" b="1" dirty="0" smtClean="0"/>
              <a:t>)</a:t>
            </a:r>
          </a:p>
          <a:p>
            <a:r>
              <a:rPr lang="pt-BR" dirty="0" smtClean="0"/>
              <a:t>Institui </a:t>
            </a:r>
            <a:r>
              <a:rPr lang="pt-BR" dirty="0"/>
              <a:t>a Política Nacional de Atenção à Oncologia Pediátrica, para garantir atendimento integral desde o diagnóstico, a crianças e adolescentes (0 a 19 anos) com </a:t>
            </a:r>
            <a:r>
              <a:rPr lang="pt-BR" dirty="0" smtClean="0"/>
              <a:t>câncer.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660" y="1663277"/>
            <a:ext cx="1238423" cy="189574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640" y="3940284"/>
            <a:ext cx="1799251" cy="1638124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0" y="905894"/>
            <a:ext cx="7147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ORGANIZAÇÃO DO FLUXO DE REFERÊNCIA</a:t>
            </a:r>
            <a:endParaRPr lang="pt-BR" sz="2400" dirty="0"/>
          </a:p>
        </p:txBody>
      </p:sp>
      <p:sp>
        <p:nvSpPr>
          <p:cNvPr id="9" name="Retângulo 8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11430" y="4816674"/>
            <a:ext cx="66446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Lora" panose="020B0604020202020204"/>
                <a:hlinkClick r:id="rId4"/>
              </a:rPr>
              <a:t>Lei nº </a:t>
            </a:r>
            <a:r>
              <a:rPr lang="pt-BR" sz="1600" b="1" dirty="0" smtClean="0">
                <a:latin typeface="Lora" panose="020B0604020202020204"/>
                <a:hlinkClick r:id="rId4"/>
              </a:rPr>
              <a:t>15.442</a:t>
            </a:r>
            <a:r>
              <a:rPr lang="pt-BR" sz="1600" dirty="0" smtClean="0">
                <a:latin typeface="Lora" panose="020B0604020202020204"/>
              </a:rPr>
              <a:t> </a:t>
            </a:r>
            <a:r>
              <a:rPr lang="pt-BR" sz="1600" b="1" dirty="0" smtClean="0">
                <a:latin typeface="Lora" panose="020B0604020202020204"/>
              </a:rPr>
              <a:t>(26 </a:t>
            </a:r>
            <a:r>
              <a:rPr lang="pt-BR" sz="1600" b="1" dirty="0">
                <a:latin typeface="Lora" panose="020B0604020202020204"/>
              </a:rPr>
              <a:t>de junho de </a:t>
            </a:r>
            <a:r>
              <a:rPr lang="pt-BR" sz="1600" b="1" dirty="0" smtClean="0">
                <a:latin typeface="Lora" panose="020B0604020202020204"/>
              </a:rPr>
              <a:t>2026</a:t>
            </a:r>
            <a:r>
              <a:rPr lang="pt-BR" sz="1600" b="1" dirty="0">
                <a:latin typeface="Lora" panose="020B0604020202020204"/>
              </a:rPr>
              <a:t>)</a:t>
            </a:r>
            <a:r>
              <a:rPr lang="pt-BR" sz="1600" dirty="0" smtClean="0">
                <a:latin typeface="Lora" panose="020B0604020202020204"/>
              </a:rPr>
              <a:t/>
            </a:r>
            <a:br>
              <a:rPr lang="pt-BR" sz="1600" dirty="0" smtClean="0">
                <a:latin typeface="Lora" panose="020B0604020202020204"/>
              </a:rPr>
            </a:br>
            <a:r>
              <a:rPr lang="pt-BR" sz="1600" dirty="0" smtClean="0">
                <a:latin typeface="Lora" panose="020B0604020202020204"/>
              </a:rPr>
              <a:t>Instituir campanhas </a:t>
            </a:r>
            <a:r>
              <a:rPr lang="pt-BR" sz="1600" dirty="0">
                <a:latin typeface="Lora" panose="020B0604020202020204"/>
              </a:rPr>
              <a:t>de conscientização sobre os sintomas dos principais tipos de câncer infantil, com o objetivo de incentivar o diagnóstico precoce na rede pública.</a:t>
            </a:r>
          </a:p>
        </p:txBody>
      </p:sp>
    </p:spTree>
    <p:extLst>
      <p:ext uri="{BB962C8B-B14F-4D97-AF65-F5344CB8AC3E}">
        <p14:creationId xmlns:p14="http://schemas.microsoft.com/office/powerpoint/2010/main" val="229696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0" y="1557745"/>
            <a:ext cx="2114550" cy="369570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0" y="1308993"/>
            <a:ext cx="701802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LEI DOS 60 DIAS </a:t>
            </a:r>
            <a:endParaRPr lang="pt-BR" b="1" dirty="0" smtClean="0"/>
          </a:p>
          <a:p>
            <a:r>
              <a:rPr lang="pt-BR" sz="2000" u="sng" dirty="0" smtClean="0"/>
              <a:t>Lei </a:t>
            </a:r>
            <a:r>
              <a:rPr lang="pt-BR" sz="2000" u="sng" dirty="0"/>
              <a:t>12.732/2012</a:t>
            </a:r>
            <a:r>
              <a:rPr lang="pt-BR" sz="2000" dirty="0"/>
              <a:t>: pacientes com câncer deverão ter o início de seu tratamento no SUS assegurado em no máximo 60 dias.</a:t>
            </a:r>
          </a:p>
        </p:txBody>
      </p:sp>
      <p:sp>
        <p:nvSpPr>
          <p:cNvPr id="6" name="Retângulo 5"/>
          <p:cNvSpPr/>
          <p:nvPr/>
        </p:nvSpPr>
        <p:spPr>
          <a:xfrm>
            <a:off x="0" y="697145"/>
            <a:ext cx="6621780" cy="6557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0" y="746913"/>
            <a:ext cx="7147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ORGANIZAÇÃO DO FLUXO DE REFERÊNCIA</a:t>
            </a:r>
            <a:endParaRPr lang="pt-BR" sz="2400" dirty="0"/>
          </a:p>
        </p:txBody>
      </p:sp>
      <p:sp>
        <p:nvSpPr>
          <p:cNvPr id="8" name="Retângulo 7"/>
          <p:cNvSpPr/>
          <p:nvPr/>
        </p:nvSpPr>
        <p:spPr>
          <a:xfrm>
            <a:off x="3074670" y="2740257"/>
            <a:ext cx="533400" cy="8696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0" y="4133334"/>
            <a:ext cx="66827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ESTE TEMPO PARA CRIANÇAS É </a:t>
            </a:r>
            <a:r>
              <a:rPr lang="pt-BR" b="1" dirty="0"/>
              <a:t>MUITO LONGO</a:t>
            </a:r>
            <a:r>
              <a:rPr lang="pt-BR" dirty="0"/>
              <a:t>, POIS O CÂNCER SE DESENVOLVE MUITO MAIS RÁPIDO QUE EM ADULTOS. LOGO, HÁ NECESSIDADE DE INÍCIO</a:t>
            </a:r>
            <a:r>
              <a:rPr lang="pt-BR" b="1" dirty="0"/>
              <a:t> IMEDIATO </a:t>
            </a:r>
            <a:r>
              <a:rPr lang="pt-BR" dirty="0"/>
              <a:t>DO TRATAMENTO.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608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0" y="0"/>
            <a:ext cx="9143999" cy="1141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3200"/>
            <a:ext cx="2867891" cy="4114800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600442" y="2353537"/>
            <a:ext cx="24312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Lora"/>
              </a:rPr>
              <a:t>AMBULATÓRIO</a:t>
            </a:r>
            <a:endParaRPr lang="pt-BR" sz="1200" b="1" dirty="0">
              <a:latin typeface="Lora"/>
            </a:endParaRPr>
          </a:p>
        </p:txBody>
      </p:sp>
      <p:sp>
        <p:nvSpPr>
          <p:cNvPr id="13" name="object 47"/>
          <p:cNvSpPr/>
          <p:nvPr/>
        </p:nvSpPr>
        <p:spPr>
          <a:xfrm flipV="1">
            <a:off x="635091" y="2518026"/>
            <a:ext cx="1261567" cy="45719"/>
          </a:xfrm>
          <a:custGeom>
            <a:avLst/>
            <a:gdLst/>
            <a:ahLst/>
            <a:cxnLst/>
            <a:rect l="l" t="t" r="r" b="b"/>
            <a:pathLst>
              <a:path w="954404">
                <a:moveTo>
                  <a:pt x="0" y="0"/>
                </a:moveTo>
                <a:lnTo>
                  <a:pt x="954011" y="0"/>
                </a:lnTo>
              </a:path>
            </a:pathLst>
          </a:custGeom>
          <a:ln w="5080">
            <a:solidFill>
              <a:srgbClr val="FFC6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555" y="3699183"/>
            <a:ext cx="3305270" cy="3158817"/>
          </a:xfrm>
          <a:prstGeom prst="rect">
            <a:avLst/>
          </a:prstGeom>
        </p:spPr>
      </p:pic>
      <p:sp>
        <p:nvSpPr>
          <p:cNvPr id="18" name="object 47"/>
          <p:cNvSpPr/>
          <p:nvPr/>
        </p:nvSpPr>
        <p:spPr>
          <a:xfrm flipV="1">
            <a:off x="2994911" y="3579981"/>
            <a:ext cx="1097518" cy="45719"/>
          </a:xfrm>
          <a:custGeom>
            <a:avLst/>
            <a:gdLst/>
            <a:ahLst/>
            <a:cxnLst/>
            <a:rect l="l" t="t" r="r" b="b"/>
            <a:pathLst>
              <a:path w="954404">
                <a:moveTo>
                  <a:pt x="0" y="0"/>
                </a:moveTo>
                <a:lnTo>
                  <a:pt x="954011" y="0"/>
                </a:lnTo>
              </a:path>
            </a:pathLst>
          </a:custGeom>
          <a:ln w="5080">
            <a:solidFill>
              <a:srgbClr val="FFC6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47"/>
          <p:cNvSpPr/>
          <p:nvPr/>
        </p:nvSpPr>
        <p:spPr>
          <a:xfrm flipV="1">
            <a:off x="4399351" y="1818057"/>
            <a:ext cx="814275" cy="45719"/>
          </a:xfrm>
          <a:custGeom>
            <a:avLst/>
            <a:gdLst/>
            <a:ahLst/>
            <a:cxnLst/>
            <a:rect l="l" t="t" r="r" b="b"/>
            <a:pathLst>
              <a:path w="954404">
                <a:moveTo>
                  <a:pt x="0" y="0"/>
                </a:moveTo>
                <a:lnTo>
                  <a:pt x="954011" y="0"/>
                </a:lnTo>
              </a:path>
            </a:pathLst>
          </a:custGeom>
          <a:ln w="5080">
            <a:solidFill>
              <a:srgbClr val="FFC6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CaixaDeTexto 19"/>
          <p:cNvSpPr txBox="1"/>
          <p:nvPr/>
        </p:nvSpPr>
        <p:spPr>
          <a:xfrm>
            <a:off x="2896778" y="3422184"/>
            <a:ext cx="13890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Lora"/>
              </a:rPr>
              <a:t>CONSULTÓRIO</a:t>
            </a:r>
            <a:endParaRPr lang="pt-BR" sz="1200" b="1" dirty="0">
              <a:latin typeface="Lora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4339215" y="1665404"/>
            <a:ext cx="10527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Lora"/>
              </a:rPr>
              <a:t>Recepção </a:t>
            </a:r>
            <a:endParaRPr lang="pt-BR" sz="1200" b="1" dirty="0">
              <a:latin typeface="Lora"/>
            </a:endParaRPr>
          </a:p>
        </p:txBody>
      </p:sp>
      <p:sp>
        <p:nvSpPr>
          <p:cNvPr id="22" name="Subtítulo 1"/>
          <p:cNvSpPr txBox="1">
            <a:spLocks/>
          </p:cNvSpPr>
          <p:nvPr/>
        </p:nvSpPr>
        <p:spPr>
          <a:xfrm>
            <a:off x="807165" y="352173"/>
            <a:ext cx="7064100" cy="5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hivo"/>
              <a:buNone/>
              <a:defRPr sz="1600" b="0" i="0" u="none" strike="noStrike" cap="none" spc="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marR="0" lvl="1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hivo"/>
              <a:buNone/>
              <a:defRPr sz="2800" b="0" i="0" u="none" strike="noStrike" cap="none" spc="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marR="0" lvl="2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hivo"/>
              <a:buNone/>
              <a:defRPr sz="2800" b="0" i="0" u="none" strike="noStrike" cap="none" spc="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marR="0" lvl="3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hivo"/>
              <a:buNone/>
              <a:defRPr sz="2800" b="0" i="0" u="none" strike="noStrike" cap="none" spc="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marR="0" lvl="4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hivo"/>
              <a:buNone/>
              <a:defRPr sz="2800" b="0" i="0" u="none" strike="noStrike" cap="none" spc="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marR="0" lvl="5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hivo"/>
              <a:buNone/>
              <a:defRPr sz="2800" b="0" i="0" u="none" strike="noStrike" cap="none" spc="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6pPr>
            <a:lvl7pPr marL="3200400" marR="0" lvl="6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hivo"/>
              <a:buNone/>
              <a:defRPr sz="2800" b="0" i="0" u="none" strike="noStrike" cap="none" spc="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7pPr>
            <a:lvl8pPr marL="3657600" marR="0" lvl="7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hivo"/>
              <a:buNone/>
              <a:defRPr sz="2800" b="0" i="0" u="none" strike="noStrike" cap="none" spc="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8pPr>
            <a:lvl9pPr marL="4114800" marR="0" lvl="8" indent="-317500" algn="ctr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hivo"/>
              <a:buNone/>
              <a:defRPr sz="2800" b="0" i="0" u="none" strike="noStrike" cap="none" spc="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9pPr>
          </a:lstStyle>
          <a:p>
            <a:r>
              <a:rPr lang="pt-BR" sz="2400" kern="0" smtClean="0"/>
              <a:t>HINSG - Hospital Nossa Senhora da Glória</a:t>
            </a:r>
            <a:endParaRPr lang="pt-BR" sz="2400" kern="0" dirty="0"/>
          </a:p>
        </p:txBody>
      </p:sp>
      <p:cxnSp>
        <p:nvCxnSpPr>
          <p:cNvPr id="23" name="Google Shape;414;p42"/>
          <p:cNvCxnSpPr/>
          <p:nvPr/>
        </p:nvCxnSpPr>
        <p:spPr>
          <a:xfrm>
            <a:off x="1465525" y="771464"/>
            <a:ext cx="5917506" cy="3353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pic>
        <p:nvPicPr>
          <p:cNvPr id="24" name="Imagem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591" y="1165439"/>
            <a:ext cx="3868572" cy="2308417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45048" y="3789654"/>
            <a:ext cx="3309802" cy="282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7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0" y="0"/>
            <a:ext cx="9143999" cy="1141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640911" y="317165"/>
            <a:ext cx="7064100" cy="589200"/>
          </a:xfrm>
        </p:spPr>
        <p:txBody>
          <a:bodyPr/>
          <a:lstStyle/>
          <a:p>
            <a:r>
              <a:rPr lang="pt-BR" sz="2400" dirty="0"/>
              <a:t>HINSG - Hospital Nossa Senhora da </a:t>
            </a:r>
            <a:r>
              <a:rPr lang="pt-BR" sz="2400" dirty="0" smtClean="0"/>
              <a:t>Glória</a:t>
            </a:r>
            <a:endParaRPr lang="pt-BR" sz="2400" dirty="0"/>
          </a:p>
        </p:txBody>
      </p:sp>
      <p:cxnSp>
        <p:nvCxnSpPr>
          <p:cNvPr id="15" name="Google Shape;414;p42"/>
          <p:cNvCxnSpPr/>
          <p:nvPr/>
        </p:nvCxnSpPr>
        <p:spPr>
          <a:xfrm>
            <a:off x="1299271" y="736456"/>
            <a:ext cx="5917506" cy="3353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4695"/>
            <a:ext cx="3153371" cy="361999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072" y="4804694"/>
            <a:ext cx="2805224" cy="205330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483" y="4805434"/>
            <a:ext cx="2755822" cy="2066867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-92918" y="2620165"/>
            <a:ext cx="39223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MANIPULAÇÃO DE QUIMIOTERAPICOS</a:t>
            </a:r>
            <a:endParaRPr lang="pt-BR" sz="1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317" y="1871075"/>
            <a:ext cx="4144048" cy="2839950"/>
          </a:xfrm>
          <a:prstGeom prst="rect">
            <a:avLst/>
          </a:prstGeom>
        </p:spPr>
      </p:pic>
      <p:sp>
        <p:nvSpPr>
          <p:cNvPr id="16" name="object 47"/>
          <p:cNvSpPr/>
          <p:nvPr/>
        </p:nvSpPr>
        <p:spPr>
          <a:xfrm flipV="1">
            <a:off x="2451" y="2815471"/>
            <a:ext cx="3298100" cy="45719"/>
          </a:xfrm>
          <a:custGeom>
            <a:avLst/>
            <a:gdLst/>
            <a:ahLst/>
            <a:cxnLst/>
            <a:rect l="l" t="t" r="r" b="b"/>
            <a:pathLst>
              <a:path w="954404">
                <a:moveTo>
                  <a:pt x="0" y="0"/>
                </a:moveTo>
                <a:lnTo>
                  <a:pt x="954011" y="0"/>
                </a:lnTo>
              </a:path>
            </a:pathLst>
          </a:custGeom>
          <a:ln w="5080">
            <a:solidFill>
              <a:srgbClr val="FFC6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47"/>
          <p:cNvSpPr/>
          <p:nvPr/>
        </p:nvSpPr>
        <p:spPr>
          <a:xfrm flipV="1">
            <a:off x="5183852" y="1511246"/>
            <a:ext cx="2137689" cy="45266"/>
          </a:xfrm>
          <a:custGeom>
            <a:avLst/>
            <a:gdLst/>
            <a:ahLst/>
            <a:cxnLst/>
            <a:rect l="l" t="t" r="r" b="b"/>
            <a:pathLst>
              <a:path w="954404">
                <a:moveTo>
                  <a:pt x="0" y="0"/>
                </a:moveTo>
                <a:lnTo>
                  <a:pt x="954011" y="0"/>
                </a:lnTo>
              </a:path>
            </a:pathLst>
          </a:custGeom>
          <a:ln w="5080">
            <a:solidFill>
              <a:srgbClr val="FFC6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CaixaDeTexto 6"/>
          <p:cNvSpPr txBox="1"/>
          <p:nvPr/>
        </p:nvSpPr>
        <p:spPr>
          <a:xfrm>
            <a:off x="4994789" y="1338346"/>
            <a:ext cx="2529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>
                <a:latin typeface="Lora"/>
              </a:rPr>
              <a:t>Hospital Dia-Quimioterapia </a:t>
            </a:r>
            <a:r>
              <a:rPr lang="pt-BR" sz="1400" dirty="0">
                <a:latin typeface="Lora"/>
              </a:rPr>
              <a:t>A</a:t>
            </a:r>
            <a:r>
              <a:rPr lang="pt-BR" sz="1400" dirty="0" smtClean="0">
                <a:latin typeface="Lora"/>
              </a:rPr>
              <a:t>mbulatorial</a:t>
            </a:r>
            <a:endParaRPr lang="pt-BR" sz="1400" dirty="0">
              <a:latin typeface="Lora"/>
            </a:endParaRPr>
          </a:p>
        </p:txBody>
      </p:sp>
    </p:spTree>
    <p:extLst>
      <p:ext uri="{BB962C8B-B14F-4D97-AF65-F5344CB8AC3E}">
        <p14:creationId xmlns:p14="http://schemas.microsoft.com/office/powerpoint/2010/main" val="108600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5" y="2513215"/>
            <a:ext cx="3258589" cy="4344785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-41562" y="1993937"/>
            <a:ext cx="2352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/>
              <a:t/>
            </a:r>
            <a:br>
              <a:rPr lang="pt-BR" sz="1200" b="1" dirty="0" smtClean="0"/>
            </a:br>
            <a:r>
              <a:rPr lang="pt-BR" sz="1200" b="1" dirty="0" smtClean="0"/>
              <a:t>SETOR DE INTERNAÇÃO </a:t>
            </a:r>
            <a:endParaRPr lang="pt-BR" sz="1200" b="1" dirty="0"/>
          </a:p>
        </p:txBody>
      </p:sp>
      <p:sp>
        <p:nvSpPr>
          <p:cNvPr id="8" name="object 47"/>
          <p:cNvSpPr/>
          <p:nvPr/>
        </p:nvSpPr>
        <p:spPr>
          <a:xfrm flipV="1">
            <a:off x="52141" y="2335644"/>
            <a:ext cx="1841294" cy="45719"/>
          </a:xfrm>
          <a:custGeom>
            <a:avLst/>
            <a:gdLst/>
            <a:ahLst/>
            <a:cxnLst/>
            <a:rect l="l" t="t" r="r" b="b"/>
            <a:pathLst>
              <a:path w="954404">
                <a:moveTo>
                  <a:pt x="0" y="0"/>
                </a:moveTo>
                <a:lnTo>
                  <a:pt x="954011" y="0"/>
                </a:lnTo>
              </a:path>
            </a:pathLst>
          </a:custGeom>
          <a:ln w="5080">
            <a:solidFill>
              <a:srgbClr val="FFC6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3999" cy="1141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ubtítulo 1"/>
          <p:cNvSpPr>
            <a:spLocks noGrp="1"/>
          </p:cNvSpPr>
          <p:nvPr>
            <p:ph type="subTitle" idx="1"/>
          </p:nvPr>
        </p:nvSpPr>
        <p:spPr>
          <a:xfrm>
            <a:off x="724117" y="237706"/>
            <a:ext cx="7064100" cy="589200"/>
          </a:xfrm>
        </p:spPr>
        <p:txBody>
          <a:bodyPr/>
          <a:lstStyle/>
          <a:p>
            <a:r>
              <a:rPr lang="pt-BR" sz="2400" dirty="0"/>
              <a:t>HINSG - Hospital Nossa Senhora da </a:t>
            </a:r>
            <a:r>
              <a:rPr lang="pt-BR" sz="2400" dirty="0" smtClean="0"/>
              <a:t>Glória</a:t>
            </a:r>
            <a:endParaRPr lang="pt-BR" sz="2400" dirty="0"/>
          </a:p>
        </p:txBody>
      </p:sp>
      <p:cxnSp>
        <p:nvCxnSpPr>
          <p:cNvPr id="11" name="Google Shape;414;p42"/>
          <p:cNvCxnSpPr/>
          <p:nvPr/>
        </p:nvCxnSpPr>
        <p:spPr>
          <a:xfrm>
            <a:off x="1355088" y="697490"/>
            <a:ext cx="5519364" cy="3353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3"/>
          <a:srcRect l="128" t="79"/>
          <a:stretch/>
        </p:blipFill>
        <p:spPr>
          <a:xfrm>
            <a:off x="3462716" y="2678084"/>
            <a:ext cx="5591737" cy="404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57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0"/>
            <a:ext cx="9143999" cy="7315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1920240" y="85190"/>
            <a:ext cx="548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/>
              <a:t>ACACCI – Associação Capixaba Contra o Câncer Infantil Vitória - ES</a:t>
            </a:r>
          </a:p>
        </p:txBody>
      </p:sp>
      <p:sp>
        <p:nvSpPr>
          <p:cNvPr id="5" name="Retângulo 4"/>
          <p:cNvSpPr/>
          <p:nvPr/>
        </p:nvSpPr>
        <p:spPr>
          <a:xfrm>
            <a:off x="1" y="1007533"/>
            <a:ext cx="3183466" cy="492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7" name="Google Shape;414;p42"/>
          <p:cNvCxnSpPr/>
          <p:nvPr/>
        </p:nvCxnSpPr>
        <p:spPr>
          <a:xfrm>
            <a:off x="2097716" y="391730"/>
            <a:ext cx="5097041" cy="3353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8" name="CaixaDeTexto 7"/>
          <p:cNvSpPr txBox="1"/>
          <p:nvPr/>
        </p:nvSpPr>
        <p:spPr>
          <a:xfrm>
            <a:off x="2" y="1007533"/>
            <a:ext cx="49191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latin typeface="Lora" panose="020B0604020202020204"/>
              </a:rPr>
              <a:t>Instituição </a:t>
            </a:r>
            <a:r>
              <a:rPr lang="pt-BR" sz="2600" dirty="0">
                <a:latin typeface="Lora" panose="020B0604020202020204"/>
              </a:rPr>
              <a:t>de Apoio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274" y="1007581"/>
            <a:ext cx="4657725" cy="274701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275" y="3756544"/>
            <a:ext cx="4657725" cy="261101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66651"/>
            <a:ext cx="4336090" cy="5291349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4900084" y="6394728"/>
            <a:ext cx="3977215" cy="430887"/>
          </a:xfrm>
          <a:prstGeom prst="rect">
            <a:avLst/>
          </a:prstGeom>
          <a:ln w="19050">
            <a:solidFill>
              <a:srgbClr val="C7A82C"/>
            </a:solidFill>
          </a:ln>
        </p:spPr>
        <p:txBody>
          <a:bodyPr wrap="square">
            <a:spAutoFit/>
          </a:bodyPr>
          <a:lstStyle/>
          <a:p>
            <a:r>
              <a:rPr lang="pt-BR" sz="1100" b="1" dirty="0"/>
              <a:t>Rua Domingos Póvoa Lemos, 297 – Jardim Camburi, </a:t>
            </a:r>
            <a:endParaRPr lang="pt-BR" sz="1100" b="1" dirty="0" smtClean="0"/>
          </a:p>
          <a:p>
            <a:r>
              <a:rPr lang="pt-BR" sz="1100" b="1" dirty="0"/>
              <a:t>V</a:t>
            </a:r>
            <a:r>
              <a:rPr lang="pt-BR" sz="1100" b="1" dirty="0" smtClean="0"/>
              <a:t>itória </a:t>
            </a:r>
            <a:r>
              <a:rPr lang="pt-BR" sz="1100" b="1" dirty="0"/>
              <a:t>– </a:t>
            </a:r>
            <a:r>
              <a:rPr lang="pt-BR" sz="1100" b="1" dirty="0" smtClean="0"/>
              <a:t>ES</a:t>
            </a:r>
            <a:r>
              <a:rPr lang="pt-BR" sz="1100" b="1" dirty="0"/>
              <a:t>, CEP 29090-080</a:t>
            </a:r>
          </a:p>
        </p:txBody>
      </p:sp>
    </p:spTree>
    <p:extLst>
      <p:ext uri="{BB962C8B-B14F-4D97-AF65-F5344CB8AC3E}">
        <p14:creationId xmlns:p14="http://schemas.microsoft.com/office/powerpoint/2010/main" val="386904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3999" cy="7315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1920240" y="85190"/>
            <a:ext cx="548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/>
              <a:t>ACACCI – Associação Capixaba Contra o Câncer Infantil Vitória - ES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"/>
          <a:stretch/>
        </p:blipFill>
        <p:spPr>
          <a:xfrm>
            <a:off x="4301364" y="3365497"/>
            <a:ext cx="2405487" cy="3501179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24" y="3365499"/>
            <a:ext cx="2305181" cy="3492501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1840208"/>
            <a:ext cx="4201991" cy="277177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364" y="836191"/>
            <a:ext cx="4633830" cy="2529306"/>
          </a:xfrm>
          <a:prstGeom prst="rect">
            <a:avLst/>
          </a:prstGeom>
        </p:spPr>
      </p:pic>
      <p:sp>
        <p:nvSpPr>
          <p:cNvPr id="11" name="object 47"/>
          <p:cNvSpPr/>
          <p:nvPr/>
        </p:nvSpPr>
        <p:spPr>
          <a:xfrm flipV="1">
            <a:off x="2675889" y="5391304"/>
            <a:ext cx="1570294" cy="45719"/>
          </a:xfrm>
          <a:custGeom>
            <a:avLst/>
            <a:gdLst/>
            <a:ahLst/>
            <a:cxnLst/>
            <a:rect l="l" t="t" r="r" b="b"/>
            <a:pathLst>
              <a:path w="954404">
                <a:moveTo>
                  <a:pt x="0" y="0"/>
                </a:moveTo>
                <a:lnTo>
                  <a:pt x="954011" y="0"/>
                </a:lnTo>
              </a:path>
            </a:pathLst>
          </a:custGeom>
          <a:ln w="5080">
            <a:solidFill>
              <a:srgbClr val="FFC6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CaixaDeTexto 13"/>
          <p:cNvSpPr txBox="1"/>
          <p:nvPr/>
        </p:nvSpPr>
        <p:spPr>
          <a:xfrm>
            <a:off x="934268" y="1330650"/>
            <a:ext cx="2352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/>
              <a:t/>
            </a:r>
            <a:br>
              <a:rPr lang="pt-BR" sz="1200" b="1" dirty="0" smtClean="0"/>
            </a:br>
            <a:r>
              <a:rPr lang="pt-BR" sz="1200" b="1" dirty="0" smtClean="0"/>
              <a:t>ACOMODAÇÕES</a:t>
            </a:r>
            <a:endParaRPr lang="pt-BR" sz="1200" b="1" dirty="0"/>
          </a:p>
        </p:txBody>
      </p:sp>
      <p:sp>
        <p:nvSpPr>
          <p:cNvPr id="15" name="object 47"/>
          <p:cNvSpPr/>
          <p:nvPr/>
        </p:nvSpPr>
        <p:spPr>
          <a:xfrm flipV="1">
            <a:off x="996611" y="1687693"/>
            <a:ext cx="1325920" cy="45719"/>
          </a:xfrm>
          <a:custGeom>
            <a:avLst/>
            <a:gdLst/>
            <a:ahLst/>
            <a:cxnLst/>
            <a:rect l="l" t="t" r="r" b="b"/>
            <a:pathLst>
              <a:path w="954404">
                <a:moveTo>
                  <a:pt x="0" y="0"/>
                </a:moveTo>
                <a:lnTo>
                  <a:pt x="954011" y="0"/>
                </a:lnTo>
              </a:path>
            </a:pathLst>
          </a:custGeom>
          <a:ln w="5080">
            <a:solidFill>
              <a:srgbClr val="FFC6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CaixaDeTexto 9"/>
          <p:cNvSpPr txBox="1"/>
          <p:nvPr/>
        </p:nvSpPr>
        <p:spPr>
          <a:xfrm>
            <a:off x="2563182" y="4990879"/>
            <a:ext cx="2352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/>
              <a:t/>
            </a:r>
            <a:br>
              <a:rPr lang="pt-BR" sz="1400" b="1" dirty="0" smtClean="0"/>
            </a:br>
            <a:r>
              <a:rPr lang="pt-BR" sz="1400" b="1" dirty="0"/>
              <a:t>Área de Recreação</a:t>
            </a:r>
          </a:p>
        </p:txBody>
      </p:sp>
    </p:spTree>
    <p:extLst>
      <p:ext uri="{BB962C8B-B14F-4D97-AF65-F5344CB8AC3E}">
        <p14:creationId xmlns:p14="http://schemas.microsoft.com/office/powerpoint/2010/main" val="261943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2980"/>
          <a:stretch/>
        </p:blipFill>
        <p:spPr>
          <a:xfrm>
            <a:off x="4886325" y="895149"/>
            <a:ext cx="4262060" cy="569595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l="4847" t="8552" r="15080" b="31245"/>
          <a:stretch/>
        </p:blipFill>
        <p:spPr>
          <a:xfrm>
            <a:off x="1" y="1294787"/>
            <a:ext cx="4876800" cy="3486763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76" y="4695525"/>
            <a:ext cx="1733550" cy="112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92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nimalista">
  <a:themeElements>
    <a:clrScheme name="Simple Light">
      <a:dk1>
        <a:srgbClr val="000000"/>
      </a:dk1>
      <a:lt1>
        <a:srgbClr val="E3E7F0"/>
      </a:lt1>
      <a:dk2>
        <a:srgbClr val="000000"/>
      </a:dk2>
      <a:lt2>
        <a:srgbClr val="E3E7F0"/>
      </a:lt2>
      <a:accent1>
        <a:srgbClr val="3F3533"/>
      </a:accent1>
      <a:accent2>
        <a:srgbClr val="3F3533"/>
      </a:accent2>
      <a:accent3>
        <a:srgbClr val="3F3533"/>
      </a:accent3>
      <a:accent4>
        <a:srgbClr val="3F3533"/>
      </a:accent4>
      <a:accent5>
        <a:srgbClr val="3F3533"/>
      </a:accent5>
      <a:accent6>
        <a:srgbClr val="3F3533"/>
      </a:accent6>
      <a:hlink>
        <a:srgbClr val="000000"/>
      </a:hlink>
      <a:folHlink>
        <a:srgbClr val="0097A7"/>
      </a:folHlink>
    </a:clrScheme>
    <a:fontScheme name="Escritóri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malista" id="{C567B535-D3F4-4389-A3BB-3B81BD71A8AC}" vid="{8F2F7359-1CAB-4CC6-B191-7AC2A25AC9CA}"/>
    </a:ext>
  </a:extLst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lidesgo Final Pages">
  <a:themeElements>
    <a:clrScheme name="Escala de Cinz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ais claro">
  <a:themeElements>
    <a:clrScheme name="Simple Light">
      <a:dk1>
        <a:srgbClr val="191919"/>
      </a:dk1>
      <a:lt1>
        <a:srgbClr val="FFFFFF"/>
      </a:lt1>
      <a:dk2>
        <a:srgbClr val="C7A82C"/>
      </a:dk2>
      <a:lt2>
        <a:srgbClr val="FFFDFA"/>
      </a:lt2>
      <a:accent1>
        <a:srgbClr val="F8EDC5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Escritóri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s claro" id="{BBE05A45-429E-4B80-A9B8-0AF3F6F2A0BA}" vid="{358C2789-5EC9-4740-8451-8E6C7A26EE3E}"/>
    </a:ext>
  </a:extLst>
</a:theme>
</file>

<file path=ppt/theme/theme5.xml><?xml version="1.0" encoding="utf-8"?>
<a:theme xmlns:a="http://schemas.openxmlformats.org/drawingml/2006/main" name="2_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minimalista</Template>
  <TotalTime>2316</TotalTime>
  <Words>3568</Words>
  <Application>Microsoft Office PowerPoint</Application>
  <PresentationFormat>Apresentação na tela (4:3)</PresentationFormat>
  <Paragraphs>515</Paragraphs>
  <Slides>73</Slides>
  <Notes>16</Notes>
  <HiddenSlides>0</HiddenSlides>
  <MMClips>0</MMClips>
  <ScaleCrop>false</ScaleCrop>
  <HeadingPairs>
    <vt:vector size="8" baseType="variant">
      <vt:variant>
        <vt:lpstr>Fontes usadas</vt:lpstr>
      </vt:variant>
      <vt:variant>
        <vt:i4>36</vt:i4>
      </vt:variant>
      <vt:variant>
        <vt:lpstr>Tema</vt:lpstr>
      </vt:variant>
      <vt:variant>
        <vt:i4>5</vt:i4>
      </vt:variant>
      <vt:variant>
        <vt:lpstr>Servidores OLE inseridos</vt:lpstr>
      </vt:variant>
      <vt:variant>
        <vt:i4>2</vt:i4>
      </vt:variant>
      <vt:variant>
        <vt:lpstr>Títulos de slides</vt:lpstr>
      </vt:variant>
      <vt:variant>
        <vt:i4>73</vt:i4>
      </vt:variant>
    </vt:vector>
  </HeadingPairs>
  <TitlesOfParts>
    <vt:vector size="116" baseType="lpstr">
      <vt:lpstr>ＭＳ Ｐゴシック</vt:lpstr>
      <vt:lpstr>Anaheim</vt:lpstr>
      <vt:lpstr>Arial</vt:lpstr>
      <vt:lpstr>Arial Black</vt:lpstr>
      <vt:lpstr>Arial Narrow</vt:lpstr>
      <vt:lpstr>Bahnschrift</vt:lpstr>
      <vt:lpstr>Bell MT</vt:lpstr>
      <vt:lpstr>Bungee</vt:lpstr>
      <vt:lpstr>Calibri</vt:lpstr>
      <vt:lpstr>Calibri Light</vt:lpstr>
      <vt:lpstr>Chivo</vt:lpstr>
      <vt:lpstr>Comic Sans MS</vt:lpstr>
      <vt:lpstr>Constantia</vt:lpstr>
      <vt:lpstr>Crimson Text</vt:lpstr>
      <vt:lpstr>DM Sans</vt:lpstr>
      <vt:lpstr>Franklin Gothic Demi</vt:lpstr>
      <vt:lpstr>Franklin Gothic Heavy</vt:lpstr>
      <vt:lpstr>Google Sans</vt:lpstr>
      <vt:lpstr>Josefin Sans</vt:lpstr>
      <vt:lpstr>Lato</vt:lpstr>
      <vt:lpstr>Lora</vt:lpstr>
      <vt:lpstr>Mako</vt:lpstr>
      <vt:lpstr>Merriweather Light</vt:lpstr>
      <vt:lpstr>Montserrat</vt:lpstr>
      <vt:lpstr>Nixie One</vt:lpstr>
      <vt:lpstr>Open Sans</vt:lpstr>
      <vt:lpstr>Open Sans SemiBold</vt:lpstr>
      <vt:lpstr>Proxima Nova</vt:lpstr>
      <vt:lpstr>Proxima Nova Semibold</vt:lpstr>
      <vt:lpstr>Russo One</vt:lpstr>
      <vt:lpstr>Times New Roman</vt:lpstr>
      <vt:lpstr>Trebuchet MS</vt:lpstr>
      <vt:lpstr>Verdana</vt:lpstr>
      <vt:lpstr>Vidaloka</vt:lpstr>
      <vt:lpstr>Webdings</vt:lpstr>
      <vt:lpstr>Wingdings</vt:lpstr>
      <vt:lpstr>minimalista</vt:lpstr>
      <vt:lpstr>Slidesgo Final Pages</vt:lpstr>
      <vt:lpstr>1_Slidesgo Final Pages</vt:lpstr>
      <vt:lpstr>mais claro</vt:lpstr>
      <vt:lpstr>2_Slidesgo Final Pages</vt:lpstr>
      <vt:lpstr>Worksheet</vt:lpstr>
      <vt:lpstr>Slide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Epidemiologia do Câncer Infantojuvenil    </vt:lpstr>
      <vt:lpstr>Apresentação do PowerPoint</vt:lpstr>
      <vt:lpstr>Epidemiologia do Câncer Infantojuvenil  </vt:lpstr>
      <vt:lpstr>Epidemiologia do Câncer Infantojuvenil  </vt:lpstr>
      <vt:lpstr>EPIDEMIOLOGIA DO CÂNCER INFANTOJUVENIL  </vt:lpstr>
      <vt:lpstr>Apresentação do PowerPoint</vt:lpstr>
      <vt:lpstr>EPIDEMIOLOGIA DO  CÂNCER  INFANTOJUVENIL      </vt:lpstr>
      <vt:lpstr>Apresentação do PowerPoint</vt:lpstr>
      <vt:lpstr>Apresentação do PowerPoint</vt:lpstr>
      <vt:lpstr>Epidemiologia do Câncer Infantojuvenil  </vt:lpstr>
      <vt:lpstr>Epidemiologia do Câncer Infantojuvenil     -  Fatores de Riscos de Câncer na População</vt:lpstr>
      <vt:lpstr>Epidemiologia do Câncer Infantojuvenil  </vt:lpstr>
      <vt:lpstr>Epidemiologia do Câncer Infantojuvenil  </vt:lpstr>
      <vt:lpstr>Epidemiologia do Câncer Infantojuvenil    - ETIOLOGIA - CAUSAS EXTERNAS ( AMBIENTAIS) </vt:lpstr>
      <vt:lpstr>Epidemiologia do Câncer Infantojuvenil  - ETIOLOGIA - CAUSAS  EXTERNAS ( AMBIENTAIS) </vt:lpstr>
      <vt:lpstr>Epidemiologia do Câncer Infantojuvenil  - CAUSAS INTERNAS – (GENÉTICAS)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TUMORES CEREBRAIS</vt:lpstr>
      <vt:lpstr>Apresentação do PowerPoint</vt:lpstr>
      <vt:lpstr>Apresentação do PowerPoint</vt:lpstr>
      <vt:lpstr>LINFOMAS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ADENOPATIAS:</vt:lpstr>
      <vt:lpstr>ADENOPATIAS</vt:lpstr>
      <vt:lpstr>ADENOPATIAS:</vt:lpstr>
      <vt:lpstr>Apresentação do PowerPoint</vt:lpstr>
      <vt:lpstr>LESÃO ÓSSEA DE ASPECTO NÃO AGRESSIVO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Everaldo Alcantara Pereira da Silva</dc:creator>
  <cp:lastModifiedBy>Patricia Massarioli</cp:lastModifiedBy>
  <cp:revision>117</cp:revision>
  <dcterms:created xsi:type="dcterms:W3CDTF">2026-09-03T12:33:59Z</dcterms:created>
  <dcterms:modified xsi:type="dcterms:W3CDTF">2026-09-15T14:41:36Z</dcterms:modified>
</cp:coreProperties>
</file>