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1.xml" ContentType="application/vnd.openxmlformats-officedocument.drawingml.chartshapes+xml"/>
  <Override PartName="/ppt/notesSlides/notesSlide12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rawings/drawing2.xml" ContentType="application/vnd.openxmlformats-officedocument.drawingml.chartshapes+xml"/>
  <Override PartName="/ppt/notesSlides/notesSlide13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14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drawings/drawing3.xml" ContentType="application/vnd.openxmlformats-officedocument.drawingml.chartshapes+xml"/>
  <Override PartName="/ppt/notesSlides/notesSlide1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1" r:id="rId1"/>
  </p:sldMasterIdLst>
  <p:notesMasterIdLst>
    <p:notesMasterId r:id="rId21"/>
  </p:notesMasterIdLst>
  <p:sldIdLst>
    <p:sldId id="267" r:id="rId2"/>
    <p:sldId id="268" r:id="rId3"/>
    <p:sldId id="277" r:id="rId4"/>
    <p:sldId id="258" r:id="rId5"/>
    <p:sldId id="260" r:id="rId6"/>
    <p:sldId id="261" r:id="rId7"/>
    <p:sldId id="262" r:id="rId8"/>
    <p:sldId id="263" r:id="rId9"/>
    <p:sldId id="264" r:id="rId10"/>
    <p:sldId id="259" r:id="rId11"/>
    <p:sldId id="266" r:id="rId12"/>
    <p:sldId id="265" r:id="rId13"/>
    <p:sldId id="271" r:id="rId14"/>
    <p:sldId id="272" r:id="rId15"/>
    <p:sldId id="273" r:id="rId16"/>
    <p:sldId id="274" r:id="rId17"/>
    <p:sldId id="275" r:id="rId18"/>
    <p:sldId id="276" r:id="rId19"/>
    <p:sldId id="270" r:id="rId20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525605D-DDEC-4F44-9AF2-A2541B211A29}" v="13" dt="2026-08-27T11:24:05.92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0" d="100"/>
          <a:sy n="70" d="100"/>
        </p:scale>
        <p:origin x="512" y="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6/11/relationships/changesInfo" Target="changesInfos/changesInfo1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iego Henrique Ferreira Torres" userId="44d6e467-a04c-4e5f-9133-469cf3187ba0" providerId="ADAL" clId="{9760B21B-A992-4B67-9415-A9FEB9194882}"/>
    <pc:docChg chg="undo custSel addSld delSld modSld sldOrd addMainMaster delMainMaster modMainMaster">
      <pc:chgData name="Diego Henrique Ferreira Torres" userId="44d6e467-a04c-4e5f-9133-469cf3187ba0" providerId="ADAL" clId="{9760B21B-A992-4B67-9415-A9FEB9194882}" dt="2026-08-27T11:24:05.923" v="864" actId="255"/>
      <pc:docMkLst>
        <pc:docMk/>
      </pc:docMkLst>
      <pc:sldChg chg="modSp mod">
        <pc:chgData name="Diego Henrique Ferreira Torres" userId="44d6e467-a04c-4e5f-9133-469cf3187ba0" providerId="ADAL" clId="{9760B21B-A992-4B67-9415-A9FEB9194882}" dt="2026-08-23T10:46:30.661" v="299" actId="20577"/>
        <pc:sldMkLst>
          <pc:docMk/>
          <pc:sldMk cId="0" sldId="258"/>
        </pc:sldMkLst>
        <pc:spChg chg="mod">
          <ac:chgData name="Diego Henrique Ferreira Torres" userId="44d6e467-a04c-4e5f-9133-469cf3187ba0" providerId="ADAL" clId="{9760B21B-A992-4B67-9415-A9FEB9194882}" dt="2026-08-23T10:45:54.175" v="253" actId="20577"/>
          <ac:spMkLst>
            <pc:docMk/>
            <pc:sldMk cId="0" sldId="258"/>
            <ac:spMk id="5" creationId="{00000000-0000-0000-0000-000000000000}"/>
          </ac:spMkLst>
        </pc:spChg>
        <pc:spChg chg="mod">
          <ac:chgData name="Diego Henrique Ferreira Torres" userId="44d6e467-a04c-4e5f-9133-469cf3187ba0" providerId="ADAL" clId="{9760B21B-A992-4B67-9415-A9FEB9194882}" dt="2026-08-23T10:44:35.622" v="68" actId="20577"/>
          <ac:spMkLst>
            <pc:docMk/>
            <pc:sldMk cId="0" sldId="258"/>
            <ac:spMk id="7" creationId="{00000000-0000-0000-0000-000000000000}"/>
          </ac:spMkLst>
        </pc:spChg>
        <pc:spChg chg="mod">
          <ac:chgData name="Diego Henrique Ferreira Torres" userId="44d6e467-a04c-4e5f-9133-469cf3187ba0" providerId="ADAL" clId="{9760B21B-A992-4B67-9415-A9FEB9194882}" dt="2026-08-23T10:46:30.661" v="299" actId="20577"/>
          <ac:spMkLst>
            <pc:docMk/>
            <pc:sldMk cId="0" sldId="258"/>
            <ac:spMk id="9" creationId="{00000000-0000-0000-0000-000000000000}"/>
          </ac:spMkLst>
        </pc:spChg>
      </pc:sldChg>
      <pc:sldChg chg="ord">
        <pc:chgData name="Diego Henrique Ferreira Torres" userId="44d6e467-a04c-4e5f-9133-469cf3187ba0" providerId="ADAL" clId="{9760B21B-A992-4B67-9415-A9FEB9194882}" dt="2026-08-23T10:47:43.584" v="305"/>
        <pc:sldMkLst>
          <pc:docMk/>
          <pc:sldMk cId="0" sldId="259"/>
        </pc:sldMkLst>
      </pc:sldChg>
      <pc:sldChg chg="modSp mod">
        <pc:chgData name="Diego Henrique Ferreira Torres" userId="44d6e467-a04c-4e5f-9133-469cf3187ba0" providerId="ADAL" clId="{9760B21B-A992-4B67-9415-A9FEB9194882}" dt="2026-08-23T10:48:31.688" v="358" actId="20577"/>
        <pc:sldMkLst>
          <pc:docMk/>
          <pc:sldMk cId="0" sldId="262"/>
        </pc:sldMkLst>
        <pc:spChg chg="mod">
          <ac:chgData name="Diego Henrique Ferreira Torres" userId="44d6e467-a04c-4e5f-9133-469cf3187ba0" providerId="ADAL" clId="{9760B21B-A992-4B67-9415-A9FEB9194882}" dt="2026-08-23T10:48:31.688" v="358" actId="20577"/>
          <ac:spMkLst>
            <pc:docMk/>
            <pc:sldMk cId="0" sldId="262"/>
            <ac:spMk id="3" creationId="{00000000-0000-0000-0000-000000000000}"/>
          </ac:spMkLst>
        </pc:spChg>
      </pc:sldChg>
      <pc:sldChg chg="ord">
        <pc:chgData name="Diego Henrique Ferreira Torres" userId="44d6e467-a04c-4e5f-9133-469cf3187ba0" providerId="ADAL" clId="{9760B21B-A992-4B67-9415-A9FEB9194882}" dt="2026-08-23T10:49:09.148" v="360"/>
        <pc:sldMkLst>
          <pc:docMk/>
          <pc:sldMk cId="0" sldId="263"/>
        </pc:sldMkLst>
      </pc:sldChg>
      <pc:sldChg chg="ord">
        <pc:chgData name="Diego Henrique Ferreira Torres" userId="44d6e467-a04c-4e5f-9133-469cf3187ba0" providerId="ADAL" clId="{9760B21B-A992-4B67-9415-A9FEB9194882}" dt="2026-08-23T10:49:57.105" v="362"/>
        <pc:sldMkLst>
          <pc:docMk/>
          <pc:sldMk cId="0" sldId="264"/>
        </pc:sldMkLst>
      </pc:sldChg>
      <pc:sldChg chg="ord">
        <pc:chgData name="Diego Henrique Ferreira Torres" userId="44d6e467-a04c-4e5f-9133-469cf3187ba0" providerId="ADAL" clId="{9760B21B-A992-4B67-9415-A9FEB9194882}" dt="2026-08-27T11:19:19.263" v="731"/>
        <pc:sldMkLst>
          <pc:docMk/>
          <pc:sldMk cId="0" sldId="266"/>
        </pc:sldMkLst>
      </pc:sldChg>
      <pc:sldChg chg="addSp delSp modSp add mod">
        <pc:chgData name="Diego Henrique Ferreira Torres" userId="44d6e467-a04c-4e5f-9133-469cf3187ba0" providerId="ADAL" clId="{9760B21B-A992-4B67-9415-A9FEB9194882}" dt="2026-08-21T20:11:35.823" v="22" actId="108"/>
        <pc:sldMkLst>
          <pc:docMk/>
          <pc:sldMk cId="0" sldId="267"/>
        </pc:sldMkLst>
        <pc:spChg chg="mod">
          <ac:chgData name="Diego Henrique Ferreira Torres" userId="44d6e467-a04c-4e5f-9133-469cf3187ba0" providerId="ADAL" clId="{9760B21B-A992-4B67-9415-A9FEB9194882}" dt="2026-08-21T20:11:35.823" v="22" actId="108"/>
          <ac:spMkLst>
            <pc:docMk/>
            <pc:sldMk cId="0" sldId="267"/>
            <ac:spMk id="17" creationId="{CEFBA8F2-F505-2124-C0EC-53A5D3B1A51A}"/>
          </ac:spMkLst>
        </pc:spChg>
      </pc:sldChg>
      <pc:sldChg chg="modSp add mod">
        <pc:chgData name="Diego Henrique Ferreira Torres" userId="44d6e467-a04c-4e5f-9133-469cf3187ba0" providerId="ADAL" clId="{9760B21B-A992-4B67-9415-A9FEB9194882}" dt="2026-08-24T21:23:31.001" v="727" actId="255"/>
        <pc:sldMkLst>
          <pc:docMk/>
          <pc:sldMk cId="0" sldId="268"/>
        </pc:sldMkLst>
        <pc:spChg chg="mod">
          <ac:chgData name="Diego Henrique Ferreira Torres" userId="44d6e467-a04c-4e5f-9133-469cf3187ba0" providerId="ADAL" clId="{9760B21B-A992-4B67-9415-A9FEB9194882}" dt="2026-08-21T20:22:51.246" v="46" actId="20577"/>
          <ac:spMkLst>
            <pc:docMk/>
            <pc:sldMk cId="0" sldId="268"/>
            <ac:spMk id="6" creationId="{04EC1499-A691-7E0B-C4ED-A6F7069D572F}"/>
          </ac:spMkLst>
        </pc:spChg>
        <pc:spChg chg="mod">
          <ac:chgData name="Diego Henrique Ferreira Torres" userId="44d6e467-a04c-4e5f-9133-469cf3187ba0" providerId="ADAL" clId="{9760B21B-A992-4B67-9415-A9FEB9194882}" dt="2026-08-24T21:23:31.001" v="727" actId="255"/>
          <ac:spMkLst>
            <pc:docMk/>
            <pc:sldMk cId="0" sldId="268"/>
            <ac:spMk id="7" creationId="{FE5EB7C4-CD3C-C4E4-31A2-573E6FF654D3}"/>
          </ac:spMkLst>
        </pc:spChg>
      </pc:sldChg>
      <pc:sldChg chg="addSp delSp modSp add mod">
        <pc:chgData name="Diego Henrique Ferreira Torres" userId="44d6e467-a04c-4e5f-9133-469cf3187ba0" providerId="ADAL" clId="{9760B21B-A992-4B67-9415-A9FEB9194882}" dt="2026-08-24T21:23:56.278" v="729" actId="1038"/>
        <pc:sldMkLst>
          <pc:docMk/>
          <pc:sldMk cId="0" sldId="270"/>
        </pc:sldMkLst>
        <pc:spChg chg="add mod">
          <ac:chgData name="Diego Henrique Ferreira Torres" userId="44d6e467-a04c-4e5f-9133-469cf3187ba0" providerId="ADAL" clId="{9760B21B-A992-4B67-9415-A9FEB9194882}" dt="2026-08-24T21:16:58.575" v="503" actId="1076"/>
          <ac:spMkLst>
            <pc:docMk/>
            <pc:sldMk cId="0" sldId="270"/>
            <ac:spMk id="10" creationId="{26BE8033-E850-D357-F9E5-2E4E8E303675}"/>
          </ac:spMkLst>
        </pc:spChg>
        <pc:spChg chg="add mod">
          <ac:chgData name="Diego Henrique Ferreira Torres" userId="44d6e467-a04c-4e5f-9133-469cf3187ba0" providerId="ADAL" clId="{9760B21B-A992-4B67-9415-A9FEB9194882}" dt="2026-08-24T21:17:21.877" v="508" actId="207"/>
          <ac:spMkLst>
            <pc:docMk/>
            <pc:sldMk cId="0" sldId="270"/>
            <ac:spMk id="12" creationId="{6C5F9B52-4B76-A10B-486A-59557C2529E2}"/>
          </ac:spMkLst>
        </pc:spChg>
        <pc:spChg chg="add mod">
          <ac:chgData name="Diego Henrique Ferreira Torres" userId="44d6e467-a04c-4e5f-9133-469cf3187ba0" providerId="ADAL" clId="{9760B21B-A992-4B67-9415-A9FEB9194882}" dt="2026-08-24T21:23:54.035" v="728" actId="20577"/>
          <ac:spMkLst>
            <pc:docMk/>
            <pc:sldMk cId="0" sldId="270"/>
            <ac:spMk id="18" creationId="{5E2A92C0-70E5-BBB5-D509-6646E6F1A901}"/>
          </ac:spMkLst>
        </pc:spChg>
        <pc:spChg chg="add mod">
          <ac:chgData name="Diego Henrique Ferreira Torres" userId="44d6e467-a04c-4e5f-9133-469cf3187ba0" providerId="ADAL" clId="{9760B21B-A992-4B67-9415-A9FEB9194882}" dt="2026-08-24T21:17:54.592" v="516" actId="207"/>
          <ac:spMkLst>
            <pc:docMk/>
            <pc:sldMk cId="0" sldId="270"/>
            <ac:spMk id="20" creationId="{94D7F1E1-6B06-48DE-73F5-877405DCE4B5}"/>
          </ac:spMkLst>
        </pc:spChg>
        <pc:picChg chg="mod">
          <ac:chgData name="Diego Henrique Ferreira Torres" userId="44d6e467-a04c-4e5f-9133-469cf3187ba0" providerId="ADAL" clId="{9760B21B-A992-4B67-9415-A9FEB9194882}" dt="2026-08-24T21:23:56.278" v="729" actId="1038"/>
          <ac:picMkLst>
            <pc:docMk/>
            <pc:sldMk cId="0" sldId="270"/>
            <ac:picMk id="2" creationId="{00000000-0000-0000-0000-000000000000}"/>
          </ac:picMkLst>
        </pc:picChg>
        <pc:picChg chg="mod">
          <ac:chgData name="Diego Henrique Ferreira Torres" userId="44d6e467-a04c-4e5f-9133-469cf3187ba0" providerId="ADAL" clId="{9760B21B-A992-4B67-9415-A9FEB9194882}" dt="2026-08-24T21:17:36.920" v="511" actId="1076"/>
          <ac:picMkLst>
            <pc:docMk/>
            <pc:sldMk cId="0" sldId="270"/>
            <ac:picMk id="8" creationId="{00000000-0000-0000-0000-000000000000}"/>
          </ac:picMkLst>
        </pc:picChg>
      </pc:sldChg>
      <pc:sldChg chg="delSp modSp add mod">
        <pc:chgData name="Diego Henrique Ferreira Torres" userId="44d6e467-a04c-4e5f-9133-469cf3187ba0" providerId="ADAL" clId="{9760B21B-A992-4B67-9415-A9FEB9194882}" dt="2026-08-23T10:59:14.433" v="422" actId="14100"/>
        <pc:sldMkLst>
          <pc:docMk/>
          <pc:sldMk cId="0" sldId="271"/>
        </pc:sldMkLst>
        <pc:spChg chg="mod">
          <ac:chgData name="Diego Henrique Ferreira Torres" userId="44d6e467-a04c-4e5f-9133-469cf3187ba0" providerId="ADAL" clId="{9760B21B-A992-4B67-9415-A9FEB9194882}" dt="2026-08-23T10:59:14.433" v="422" actId="14100"/>
          <ac:spMkLst>
            <pc:docMk/>
            <pc:sldMk cId="0" sldId="271"/>
            <ac:spMk id="6" creationId="{04EC1499-A691-7E0B-C4ED-A6F7069D572F}"/>
          </ac:spMkLst>
        </pc:spChg>
      </pc:sldChg>
      <pc:sldChg chg="addSp delSp modSp add mod setBg modAnim">
        <pc:chgData name="Diego Henrique Ferreira Torres" userId="44d6e467-a04c-4e5f-9133-469cf3187ba0" providerId="ADAL" clId="{9760B21B-A992-4B67-9415-A9FEB9194882}" dt="2026-08-23T11:15:58.114" v="452" actId="1076"/>
        <pc:sldMkLst>
          <pc:docMk/>
          <pc:sldMk cId="979446622" sldId="272"/>
        </pc:sldMkLst>
        <pc:spChg chg="add del mod">
          <ac:chgData name="Diego Henrique Ferreira Torres" userId="44d6e467-a04c-4e5f-9133-469cf3187ba0" providerId="ADAL" clId="{9760B21B-A992-4B67-9415-A9FEB9194882}" dt="2026-08-23T11:14:14.766" v="440"/>
          <ac:spMkLst>
            <pc:docMk/>
            <pc:sldMk cId="979446622" sldId="272"/>
            <ac:spMk id="3" creationId="{EB8BDDE9-5CB4-FAA3-D9C0-061486459127}"/>
          </ac:spMkLst>
        </pc:spChg>
        <pc:spChg chg="add mod">
          <ac:chgData name="Diego Henrique Ferreira Torres" userId="44d6e467-a04c-4e5f-9133-469cf3187ba0" providerId="ADAL" clId="{9760B21B-A992-4B67-9415-A9FEB9194882}" dt="2026-08-23T11:12:57.146" v="437" actId="1076"/>
          <ac:spMkLst>
            <pc:docMk/>
            <pc:sldMk cId="979446622" sldId="272"/>
            <ac:spMk id="9" creationId="{54761EDB-EA48-7E07-9DFC-35445E594BC1}"/>
          </ac:spMkLst>
        </pc:spChg>
        <pc:spChg chg="add mod">
          <ac:chgData name="Diego Henrique Ferreira Torres" userId="44d6e467-a04c-4e5f-9133-469cf3187ba0" providerId="ADAL" clId="{9760B21B-A992-4B67-9415-A9FEB9194882}" dt="2026-08-23T11:15:58.114" v="452" actId="1076"/>
          <ac:spMkLst>
            <pc:docMk/>
            <pc:sldMk cId="979446622" sldId="272"/>
            <ac:spMk id="11" creationId="{FF866463-CB44-21DF-BB02-5713E9081534}"/>
          </ac:spMkLst>
        </pc:spChg>
        <pc:graphicFrameChg chg="add mod">
          <ac:chgData name="Diego Henrique Ferreira Torres" userId="44d6e467-a04c-4e5f-9133-469cf3187ba0" providerId="ADAL" clId="{9760B21B-A992-4B67-9415-A9FEB9194882}" dt="2026-08-23T11:12:41.907" v="434"/>
          <ac:graphicFrameMkLst>
            <pc:docMk/>
            <pc:sldMk cId="979446622" sldId="272"/>
            <ac:graphicFrameMk id="8" creationId="{FE8B4548-AD74-0C21-EB71-C738E5933B5E}"/>
          </ac:graphicFrameMkLst>
        </pc:graphicFrameChg>
      </pc:sldChg>
      <pc:sldChg chg="addSp delSp modSp add mod delAnim">
        <pc:chgData name="Diego Henrique Ferreira Torres" userId="44d6e467-a04c-4e5f-9133-469cf3187ba0" providerId="ADAL" clId="{9760B21B-A992-4B67-9415-A9FEB9194882}" dt="2026-08-23T11:18:06.691" v="467" actId="14100"/>
        <pc:sldMkLst>
          <pc:docMk/>
          <pc:sldMk cId="3210883286" sldId="273"/>
        </pc:sldMkLst>
        <pc:spChg chg="mod">
          <ac:chgData name="Diego Henrique Ferreira Torres" userId="44d6e467-a04c-4e5f-9133-469cf3187ba0" providerId="ADAL" clId="{9760B21B-A992-4B67-9415-A9FEB9194882}" dt="2026-08-23T11:17:39.501" v="461" actId="1076"/>
          <ac:spMkLst>
            <pc:docMk/>
            <pc:sldMk cId="3210883286" sldId="273"/>
            <ac:spMk id="3" creationId="{E3163F5D-7CBB-61FD-F512-884B1B67A9A9}"/>
          </ac:spMkLst>
        </pc:spChg>
        <pc:spChg chg="add">
          <ac:chgData name="Diego Henrique Ferreira Torres" userId="44d6e467-a04c-4e5f-9133-469cf3187ba0" providerId="ADAL" clId="{9760B21B-A992-4B67-9415-A9FEB9194882}" dt="2026-08-23T11:15:48.563" v="449" actId="22"/>
          <ac:spMkLst>
            <pc:docMk/>
            <pc:sldMk cId="3210883286" sldId="273"/>
            <ac:spMk id="7" creationId="{D8E06542-E474-B88E-709A-2DCEFDE0F08D}"/>
          </ac:spMkLst>
        </pc:spChg>
        <pc:graphicFrameChg chg="add mod">
          <ac:chgData name="Diego Henrique Ferreira Torres" userId="44d6e467-a04c-4e5f-9133-469cf3187ba0" providerId="ADAL" clId="{9760B21B-A992-4B67-9415-A9FEB9194882}" dt="2026-08-23T11:18:06.691" v="467" actId="14100"/>
          <ac:graphicFrameMkLst>
            <pc:docMk/>
            <pc:sldMk cId="3210883286" sldId="273"/>
            <ac:graphicFrameMk id="11" creationId="{AF7CADF8-28CC-1631-D679-608706290756}"/>
          </ac:graphicFrameMkLst>
        </pc:graphicFrameChg>
      </pc:sldChg>
      <pc:sldChg chg="add">
        <pc:chgData name="Diego Henrique Ferreira Torres" userId="44d6e467-a04c-4e5f-9133-469cf3187ba0" providerId="ADAL" clId="{9760B21B-A992-4B67-9415-A9FEB9194882}" dt="2026-08-23T11:16:07.537" v="453"/>
        <pc:sldMkLst>
          <pc:docMk/>
          <pc:sldMk cId="4254442114" sldId="274"/>
        </pc:sldMkLst>
      </pc:sldChg>
      <pc:sldChg chg="addSp delSp modSp add mod">
        <pc:chgData name="Diego Henrique Ferreira Torres" userId="44d6e467-a04c-4e5f-9133-469cf3187ba0" providerId="ADAL" clId="{9760B21B-A992-4B67-9415-A9FEB9194882}" dt="2026-08-23T11:21:01.371" v="479" actId="20577"/>
        <pc:sldMkLst>
          <pc:docMk/>
          <pc:sldMk cId="1412436990" sldId="275"/>
        </pc:sldMkLst>
        <pc:spChg chg="mod">
          <ac:chgData name="Diego Henrique Ferreira Torres" userId="44d6e467-a04c-4e5f-9133-469cf3187ba0" providerId="ADAL" clId="{9760B21B-A992-4B67-9415-A9FEB9194882}" dt="2026-08-23T11:21:01.371" v="479" actId="20577"/>
          <ac:spMkLst>
            <pc:docMk/>
            <pc:sldMk cId="1412436990" sldId="275"/>
            <ac:spMk id="3" creationId="{A5B9C0BB-71C7-1688-2C8E-7F0C60649C71}"/>
          </ac:spMkLst>
        </pc:spChg>
        <pc:graphicFrameChg chg="add mod">
          <ac:chgData name="Diego Henrique Ferreira Torres" userId="44d6e467-a04c-4e5f-9133-469cf3187ba0" providerId="ADAL" clId="{9760B21B-A992-4B67-9415-A9FEB9194882}" dt="2026-08-23T11:18:46.225" v="474" actId="1076"/>
          <ac:graphicFrameMkLst>
            <pc:docMk/>
            <pc:sldMk cId="1412436990" sldId="275"/>
            <ac:graphicFrameMk id="4" creationId="{3D7D599F-D3C0-F570-629F-7A142681BEF1}"/>
          </ac:graphicFrameMkLst>
        </pc:graphicFrameChg>
      </pc:sldChg>
      <pc:sldChg chg="addSp delSp modSp add mod">
        <pc:chgData name="Diego Henrique Ferreira Torres" userId="44d6e467-a04c-4e5f-9133-469cf3187ba0" providerId="ADAL" clId="{9760B21B-A992-4B67-9415-A9FEB9194882}" dt="2026-08-23T11:22:11.485" v="498" actId="22"/>
        <pc:sldMkLst>
          <pc:docMk/>
          <pc:sldMk cId="621173830" sldId="276"/>
        </pc:sldMkLst>
        <pc:spChg chg="mod">
          <ac:chgData name="Diego Henrique Ferreira Torres" userId="44d6e467-a04c-4e5f-9133-469cf3187ba0" providerId="ADAL" clId="{9760B21B-A992-4B67-9415-A9FEB9194882}" dt="2026-08-23T11:21:35.329" v="495" actId="20577"/>
          <ac:spMkLst>
            <pc:docMk/>
            <pc:sldMk cId="621173830" sldId="276"/>
            <ac:spMk id="3" creationId="{3EE3AC5D-88E4-042D-4E38-435AD1211C5C}"/>
          </ac:spMkLst>
        </pc:spChg>
        <pc:picChg chg="add">
          <ac:chgData name="Diego Henrique Ferreira Torres" userId="44d6e467-a04c-4e5f-9133-469cf3187ba0" providerId="ADAL" clId="{9760B21B-A992-4B67-9415-A9FEB9194882}" dt="2026-08-23T11:22:11.485" v="498" actId="22"/>
          <ac:picMkLst>
            <pc:docMk/>
            <pc:sldMk cId="621173830" sldId="276"/>
            <ac:picMk id="6" creationId="{71F7DD40-8E3E-382A-E32D-004D9DFF0F0E}"/>
          </ac:picMkLst>
        </pc:picChg>
      </pc:sldChg>
      <pc:sldChg chg="addSp delSp modSp add mod">
        <pc:chgData name="Diego Henrique Ferreira Torres" userId="44d6e467-a04c-4e5f-9133-469cf3187ba0" providerId="ADAL" clId="{9760B21B-A992-4B67-9415-A9FEB9194882}" dt="2026-08-27T11:24:05.923" v="864" actId="255"/>
        <pc:sldMkLst>
          <pc:docMk/>
          <pc:sldMk cId="2185065680" sldId="277"/>
        </pc:sldMkLst>
        <pc:spChg chg="mod">
          <ac:chgData name="Diego Henrique Ferreira Torres" userId="44d6e467-a04c-4e5f-9133-469cf3187ba0" providerId="ADAL" clId="{9760B21B-A992-4B67-9415-A9FEB9194882}" dt="2026-08-27T11:22:58.237" v="847" actId="20577"/>
          <ac:spMkLst>
            <pc:docMk/>
            <pc:sldMk cId="2185065680" sldId="277"/>
            <ac:spMk id="3" creationId="{4031A037-7AE9-6487-9E00-0EB5475DECD5}"/>
          </ac:spMkLst>
        </pc:spChg>
        <pc:graphicFrameChg chg="add mod">
          <ac:chgData name="Diego Henrique Ferreira Torres" userId="44d6e467-a04c-4e5f-9133-469cf3187ba0" providerId="ADAL" clId="{9760B21B-A992-4B67-9415-A9FEB9194882}" dt="2026-08-27T11:24:05.923" v="864" actId="255"/>
          <ac:graphicFrameMkLst>
            <pc:docMk/>
            <pc:sldMk cId="2185065680" sldId="277"/>
            <ac:graphicFrameMk id="2" creationId="{46D38CEA-5701-D2B7-38A6-7B5414EBB413}"/>
          </ac:graphicFrameMkLst>
        </pc:graphicFrameChg>
        <pc:picChg chg="del">
          <ac:chgData name="Diego Henrique Ferreira Torres" userId="44d6e467-a04c-4e5f-9133-469cf3187ba0" providerId="ADAL" clId="{9760B21B-A992-4B67-9415-A9FEB9194882}" dt="2026-08-27T11:22:24.759" v="733" actId="478"/>
          <ac:picMkLst>
            <pc:docMk/>
            <pc:sldMk cId="2185065680" sldId="277"/>
            <ac:picMk id="6" creationId="{1110A834-661E-DD46-796E-AE405A2CFA6D}"/>
          </ac:picMkLst>
        </pc:pic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t203545\Downloads\resultado-atuarial-ipam%20(1).csv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https://tceesgovbr-my.sharepoint.com/personal/t203545_tcees_tc_br/Documents/Cursos%20e%20Palestras%20Ministrados/ACIP/Encontro%20Vit&#243;ria%202026/resultado-atuarial-ipam%202025.xlsx" TargetMode="Externa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https://tceesgovbr.sharepoint.com/sites/teams.NPPREV-Fiscalizaes/Documentos%20Compartilhados/Fiscaliza&#231;&#245;es/Informacoes%20RPPS/2023%20(dezembro)/Proje&#231;&#245;es%20atuariais.xlsx" TargetMode="Externa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chartUserShapes" Target="../drawings/drawing2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https://tceesgovbr-my.sharepoint.com/personal/t203545_tcees_tc_br/Documents/Cursos%20e%20Palestras%20Ministrados/ACIP/Encontro%20Vit&#243;ria%202026/resultado-atuarial-fundo-financeiro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https://tceesgovbr.sharepoint.com/sites/teams.NPPREV-Fiscalizaes/Documentos%20Compartilhados/Fiscaliza&#231;&#245;es/Informacoes%20RPPS/2023%20(dezembro)/Proje&#231;&#245;es%20atuariais.xlsx" TargetMode="Externa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chartUserShapes" Target="../drawings/drawing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2563961988304093E-2"/>
          <c:y val="6.2455389007851532E-2"/>
          <c:w val="0.97487207602339176"/>
          <c:h val="0.8331295980936002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Planilha1!$G$37</c:f>
              <c:strCache>
                <c:ptCount val="1"/>
                <c:pt idx="0">
                  <c:v>2015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Georgia" panose="02040502050405020303" pitchFamily="18" charset="0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Planilha1!$F$38:$F$39</c:f>
              <c:strCache>
                <c:ptCount val="2"/>
                <c:pt idx="0">
                  <c:v>Solvência</c:v>
                </c:pt>
                <c:pt idx="1">
                  <c:v>Cobertura</c:v>
                </c:pt>
              </c:strCache>
            </c:strRef>
          </c:cat>
          <c:val>
            <c:numRef>
              <c:f>Planilha1!$G$38:$G$39</c:f>
              <c:numCache>
                <c:formatCode>0.00</c:formatCode>
                <c:ptCount val="2"/>
                <c:pt idx="0">
                  <c:v>0.12147536919435231</c:v>
                </c:pt>
                <c:pt idx="1">
                  <c:v>0.23136046324387108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CB1-4C95-958B-6625DDF266AA}"/>
            </c:ext>
          </c:extLst>
        </c:ser>
        <c:ser>
          <c:idx val="1"/>
          <c:order val="1"/>
          <c:tx>
            <c:strRef>
              <c:f>Planilha1!$H$37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Georgia" panose="02040502050405020303" pitchFamily="18" charset="0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Planilha1!$F$38:$F$39</c:f>
              <c:strCache>
                <c:ptCount val="2"/>
                <c:pt idx="0">
                  <c:v>Solvência</c:v>
                </c:pt>
                <c:pt idx="1">
                  <c:v>Cobertura</c:v>
                </c:pt>
              </c:strCache>
            </c:strRef>
          </c:cat>
          <c:val>
            <c:numRef>
              <c:f>Planilha1!$H$38:$H$39</c:f>
              <c:numCache>
                <c:formatCode>0.00</c:formatCode>
                <c:ptCount val="2"/>
                <c:pt idx="0">
                  <c:v>0.4185354347988875</c:v>
                </c:pt>
                <c:pt idx="1">
                  <c:v>0.74367965563309679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CB1-4C95-958B-6625DDF266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29818256"/>
        <c:axId val="1528932176"/>
      </c:barChart>
      <c:catAx>
        <c:axId val="15298182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Georgia" panose="02040502050405020303" pitchFamily="18" charset="0"/>
                <a:ea typeface="+mn-ea"/>
                <a:cs typeface="+mn-cs"/>
              </a:defRPr>
            </a:pPr>
            <a:endParaRPr lang="pt-BR"/>
          </a:p>
        </c:txPr>
        <c:crossAx val="1528932176"/>
        <c:crosses val="autoZero"/>
        <c:auto val="1"/>
        <c:lblAlgn val="ctr"/>
        <c:lblOffset val="100"/>
        <c:noMultiLvlLbl val="0"/>
      </c:catAx>
      <c:valAx>
        <c:axId val="1528932176"/>
        <c:scaling>
          <c:orientation val="minMax"/>
        </c:scaling>
        <c:delete val="1"/>
        <c:axPos val="l"/>
        <c:numFmt formatCode="0.00" sourceLinked="1"/>
        <c:majorTickMark val="none"/>
        <c:minorTickMark val="none"/>
        <c:tickLblPos val="nextTo"/>
        <c:crossAx val="15298182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Georgia" panose="02040502050405020303" pitchFamily="18" charset="0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Planilha3!$B$1</c:f>
              <c:strCache>
                <c:ptCount val="1"/>
                <c:pt idx="0">
                  <c:v>Ativo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" panose="00000500000000000000" pitchFamily="2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endParaRPr lang="pt-B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Planilha3!$A$2:$A$7</c:f>
              <c:numCache>
                <c:formatCode>General</c:formatCode>
                <c:ptCount val="6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  <c:pt idx="5">
                  <c:v>2025</c:v>
                </c:pt>
              </c:numCache>
            </c:numRef>
          </c:cat>
          <c:val>
            <c:numRef>
              <c:f>Planilha3!$B$2:$B$7</c:f>
              <c:numCache>
                <c:formatCode>0.00</c:formatCode>
                <c:ptCount val="6"/>
                <c:pt idx="0">
                  <c:v>1.5155415312100005</c:v>
                </c:pt>
                <c:pt idx="1">
                  <c:v>1.5853070739499997</c:v>
                </c:pt>
                <c:pt idx="2">
                  <c:v>1.80866073588</c:v>
                </c:pt>
                <c:pt idx="3">
                  <c:v>2.1990166094599997</c:v>
                </c:pt>
                <c:pt idx="4">
                  <c:v>2.4467010678899999</c:v>
                </c:pt>
                <c:pt idx="5">
                  <c:v>2.9742968420500007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44D-47F0-8019-B73ED43CD5B8}"/>
            </c:ext>
          </c:extLst>
        </c:ser>
        <c:ser>
          <c:idx val="1"/>
          <c:order val="1"/>
          <c:tx>
            <c:strRef>
              <c:f>Planilha3!$C$1</c:f>
              <c:strCache>
                <c:ptCount val="1"/>
                <c:pt idx="0">
                  <c:v>Concedidos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" panose="00000500000000000000" pitchFamily="2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endParaRPr lang="pt-B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Planilha3!$A$2:$A$7</c:f>
              <c:numCache>
                <c:formatCode>General</c:formatCode>
                <c:ptCount val="6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  <c:pt idx="5">
                  <c:v>2025</c:v>
                </c:pt>
              </c:numCache>
            </c:numRef>
          </c:cat>
          <c:val>
            <c:numRef>
              <c:f>Planilha3!$C$2:$C$7</c:f>
              <c:numCache>
                <c:formatCode>0.00</c:formatCode>
                <c:ptCount val="6"/>
                <c:pt idx="0">
                  <c:v>2.4135834287200004</c:v>
                </c:pt>
                <c:pt idx="1">
                  <c:v>2.7365881301800004</c:v>
                </c:pt>
                <c:pt idx="2">
                  <c:v>3.1654759766799994</c:v>
                </c:pt>
                <c:pt idx="3">
                  <c:v>3.6673128399500001</c:v>
                </c:pt>
                <c:pt idx="4">
                  <c:v>3.8178392103499998</c:v>
                </c:pt>
                <c:pt idx="5">
                  <c:v>3.9994328465500009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44D-47F0-8019-B73ED43CD5B8}"/>
            </c:ext>
          </c:extLst>
        </c:ser>
        <c:ser>
          <c:idx val="2"/>
          <c:order val="2"/>
          <c:tx>
            <c:strRef>
              <c:f>Planilha3!$D$1</c:f>
              <c:strCache>
                <c:ptCount val="1"/>
                <c:pt idx="0">
                  <c:v>A Conceder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Planilha3!$A$2:$A$7</c:f>
              <c:numCache>
                <c:formatCode>General</c:formatCode>
                <c:ptCount val="6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  <c:pt idx="5">
                  <c:v>2025</c:v>
                </c:pt>
              </c:numCache>
            </c:numRef>
          </c:cat>
          <c:val>
            <c:numRef>
              <c:f>Planilha3!$D$2:$D$7</c:f>
            </c:numRef>
          </c:val>
          <c:smooth val="0"/>
          <c:extLst>
            <c:ext xmlns:c16="http://schemas.microsoft.com/office/drawing/2014/chart" uri="{C3380CC4-5D6E-409C-BE32-E72D297353CC}">
              <c16:uniqueId val="{00000002-F44D-47F0-8019-B73ED43CD5B8}"/>
            </c:ext>
          </c:extLst>
        </c:ser>
        <c:ser>
          <c:idx val="3"/>
          <c:order val="3"/>
          <c:tx>
            <c:strRef>
              <c:f>Planilha3!$E$1</c:f>
              <c:strCache>
                <c:ptCount val="1"/>
                <c:pt idx="0">
                  <c:v>Passivo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" panose="00000500000000000000" pitchFamily="2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endParaRPr lang="pt-B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Planilha3!$A$2:$A$7</c:f>
              <c:numCache>
                <c:formatCode>General</c:formatCode>
                <c:ptCount val="6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  <c:pt idx="5">
                  <c:v>2025</c:v>
                </c:pt>
              </c:numCache>
            </c:numRef>
          </c:cat>
          <c:val>
            <c:numRef>
              <c:f>Planilha3!$E$2:$E$7</c:f>
              <c:numCache>
                <c:formatCode>0.00</c:formatCode>
                <c:ptCount val="6"/>
                <c:pt idx="0">
                  <c:v>4.9115857287100004</c:v>
                </c:pt>
                <c:pt idx="1">
                  <c:v>5.2196149534399989</c:v>
                </c:pt>
                <c:pt idx="2">
                  <c:v>6.0882489303199998</c:v>
                </c:pt>
                <c:pt idx="3">
                  <c:v>6.6517702864199988</c:v>
                </c:pt>
                <c:pt idx="4">
                  <c:v>7.1065396514200003</c:v>
                </c:pt>
                <c:pt idx="5">
                  <c:v>7.1064397294800017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F44D-47F0-8019-B73ED43CD5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846001647"/>
        <c:axId val="1845993007"/>
      </c:lineChart>
      <c:catAx>
        <c:axId val="184600164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endParaRPr lang="pt-BR"/>
          </a:p>
        </c:txPr>
        <c:crossAx val="1845993007"/>
        <c:crosses val="autoZero"/>
        <c:auto val="1"/>
        <c:lblAlgn val="ctr"/>
        <c:lblOffset val="100"/>
        <c:noMultiLvlLbl val="0"/>
      </c:catAx>
      <c:valAx>
        <c:axId val="1845993007"/>
        <c:scaling>
          <c:orientation val="minMax"/>
        </c:scaling>
        <c:delete val="1"/>
        <c:axPos val="l"/>
        <c:numFmt formatCode="0.00" sourceLinked="1"/>
        <c:majorTickMark val="none"/>
        <c:minorTickMark val="none"/>
        <c:tickLblPos val="nextTo"/>
        <c:crossAx val="184600164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defRPr>
          </a:pPr>
          <a:endParaRPr lang="pt-B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</a:defRPr>
      </a:pPr>
      <a:endParaRPr lang="pt-BR"/>
    </a:p>
  </c:txPr>
  <c:externalData r:id="rId3">
    <c:autoUpdate val="0"/>
  </c:externalData>
  <c:userShapes r:id="rId4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1"/>
          <c:order val="0"/>
          <c:tx>
            <c:strRef>
              <c:f>'[Projeções atuariais.xlsx]Sem segregação'!$B$1</c:f>
              <c:strCache>
                <c:ptCount val="1"/>
                <c:pt idx="0">
                  <c:v>ReceitaPrevidenciaria</c:v>
                </c:pt>
              </c:strCache>
            </c:strRef>
          </c:tx>
          <c:spPr>
            <a:ln w="28575" cap="rnd">
              <a:solidFill>
                <a:schemeClr val="tx2">
                  <a:lumMod val="75000"/>
                  <a:lumOff val="25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'[Projeções atuariais.xlsx]Sem segregação'!$A$1:$A$1633</c:f>
              <c:strCache>
                <c:ptCount val="68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  <c:pt idx="4">
                  <c:v>2027</c:v>
                </c:pt>
                <c:pt idx="5">
                  <c:v>2028</c:v>
                </c:pt>
                <c:pt idx="6">
                  <c:v>2029</c:v>
                </c:pt>
                <c:pt idx="7">
                  <c:v>2030</c:v>
                </c:pt>
                <c:pt idx="8">
                  <c:v>2031</c:v>
                </c:pt>
                <c:pt idx="9">
                  <c:v>2032</c:v>
                </c:pt>
                <c:pt idx="10">
                  <c:v>2033</c:v>
                </c:pt>
                <c:pt idx="11">
                  <c:v>2034</c:v>
                </c:pt>
                <c:pt idx="12">
                  <c:v>2035</c:v>
                </c:pt>
                <c:pt idx="13">
                  <c:v>2036</c:v>
                </c:pt>
                <c:pt idx="14">
                  <c:v>2037</c:v>
                </c:pt>
                <c:pt idx="15">
                  <c:v>2038</c:v>
                </c:pt>
                <c:pt idx="16">
                  <c:v>2039</c:v>
                </c:pt>
                <c:pt idx="17">
                  <c:v>2040</c:v>
                </c:pt>
                <c:pt idx="18">
                  <c:v>2041</c:v>
                </c:pt>
                <c:pt idx="19">
                  <c:v>2042</c:v>
                </c:pt>
                <c:pt idx="20">
                  <c:v>2043</c:v>
                </c:pt>
                <c:pt idx="21">
                  <c:v>2044</c:v>
                </c:pt>
                <c:pt idx="22">
                  <c:v>2045</c:v>
                </c:pt>
                <c:pt idx="23">
                  <c:v>2046</c:v>
                </c:pt>
                <c:pt idx="24">
                  <c:v>2047</c:v>
                </c:pt>
                <c:pt idx="25">
                  <c:v>2048</c:v>
                </c:pt>
                <c:pt idx="26">
                  <c:v>2049</c:v>
                </c:pt>
                <c:pt idx="27">
                  <c:v>2050</c:v>
                </c:pt>
                <c:pt idx="28">
                  <c:v>2051</c:v>
                </c:pt>
                <c:pt idx="29">
                  <c:v>2052</c:v>
                </c:pt>
                <c:pt idx="30">
                  <c:v>2053</c:v>
                </c:pt>
                <c:pt idx="31">
                  <c:v>2054</c:v>
                </c:pt>
                <c:pt idx="32">
                  <c:v>2055</c:v>
                </c:pt>
                <c:pt idx="33">
                  <c:v>2056</c:v>
                </c:pt>
                <c:pt idx="34">
                  <c:v>2057</c:v>
                </c:pt>
                <c:pt idx="35">
                  <c:v>2058</c:v>
                </c:pt>
                <c:pt idx="36">
                  <c:v>2059</c:v>
                </c:pt>
                <c:pt idx="37">
                  <c:v>2060</c:v>
                </c:pt>
                <c:pt idx="38">
                  <c:v>2061</c:v>
                </c:pt>
                <c:pt idx="39">
                  <c:v>2062</c:v>
                </c:pt>
                <c:pt idx="40">
                  <c:v>2063</c:v>
                </c:pt>
                <c:pt idx="41">
                  <c:v>2064</c:v>
                </c:pt>
                <c:pt idx="42">
                  <c:v>2065</c:v>
                </c:pt>
                <c:pt idx="43">
                  <c:v>2066</c:v>
                </c:pt>
                <c:pt idx="44">
                  <c:v>2067</c:v>
                </c:pt>
                <c:pt idx="45">
                  <c:v>2068</c:v>
                </c:pt>
                <c:pt idx="46">
                  <c:v>2069</c:v>
                </c:pt>
                <c:pt idx="47">
                  <c:v>2070</c:v>
                </c:pt>
                <c:pt idx="48">
                  <c:v>2071</c:v>
                </c:pt>
                <c:pt idx="49">
                  <c:v>2072</c:v>
                </c:pt>
                <c:pt idx="50">
                  <c:v>2073</c:v>
                </c:pt>
                <c:pt idx="51">
                  <c:v>2074</c:v>
                </c:pt>
                <c:pt idx="52">
                  <c:v>2075</c:v>
                </c:pt>
                <c:pt idx="53">
                  <c:v>2076</c:v>
                </c:pt>
                <c:pt idx="54">
                  <c:v>2077</c:v>
                </c:pt>
                <c:pt idx="55">
                  <c:v>2078</c:v>
                </c:pt>
                <c:pt idx="56">
                  <c:v>2079</c:v>
                </c:pt>
                <c:pt idx="57">
                  <c:v>2080</c:v>
                </c:pt>
                <c:pt idx="58">
                  <c:v>2081</c:v>
                </c:pt>
                <c:pt idx="59">
                  <c:v>2082</c:v>
                </c:pt>
                <c:pt idx="60">
                  <c:v>2083</c:v>
                </c:pt>
                <c:pt idx="61">
                  <c:v>2084</c:v>
                </c:pt>
                <c:pt idx="62">
                  <c:v>2085</c:v>
                </c:pt>
                <c:pt idx="63">
                  <c:v>2086</c:v>
                </c:pt>
                <c:pt idx="64">
                  <c:v>2087</c:v>
                </c:pt>
                <c:pt idx="65">
                  <c:v>2088</c:v>
                </c:pt>
                <c:pt idx="66">
                  <c:v>2089</c:v>
                </c:pt>
                <c:pt idx="67">
                  <c:v>2090</c:v>
                </c:pt>
              </c:strCache>
              <c:extLst/>
            </c:strRef>
          </c:cat>
          <c:val>
            <c:numRef>
              <c:f>'[Projeções atuariais.xlsx]Sem segregação'!$B$3:$B$1633</c:f>
              <c:numCache>
                <c:formatCode>_(* #,##0_);_(* \(#,##0\);_(* "-"_);_(@_)</c:formatCode>
                <c:ptCount val="75"/>
                <c:pt idx="0">
                  <c:v>701741653.08000016</c:v>
                </c:pt>
                <c:pt idx="1">
                  <c:v>764145439.82999992</c:v>
                </c:pt>
                <c:pt idx="2">
                  <c:v>774930268.81000006</c:v>
                </c:pt>
                <c:pt idx="3">
                  <c:v>777633317.0999999</c:v>
                </c:pt>
                <c:pt idx="4">
                  <c:v>783213611.6500001</c:v>
                </c:pt>
                <c:pt idx="5">
                  <c:v>788335674.26000011</c:v>
                </c:pt>
                <c:pt idx="6">
                  <c:v>789131329.37000012</c:v>
                </c:pt>
                <c:pt idx="7">
                  <c:v>789033428.54999995</c:v>
                </c:pt>
                <c:pt idx="8">
                  <c:v>789121891.71999991</c:v>
                </c:pt>
                <c:pt idx="9">
                  <c:v>785992854.5</c:v>
                </c:pt>
                <c:pt idx="10">
                  <c:v>786782080.8599999</c:v>
                </c:pt>
                <c:pt idx="11">
                  <c:v>777511482.03999996</c:v>
                </c:pt>
                <c:pt idx="12">
                  <c:v>777731091.81999993</c:v>
                </c:pt>
                <c:pt idx="13">
                  <c:v>777456557.72000003</c:v>
                </c:pt>
                <c:pt idx="14">
                  <c:v>777136694.25999987</c:v>
                </c:pt>
                <c:pt idx="15">
                  <c:v>776986983.56000006</c:v>
                </c:pt>
                <c:pt idx="16">
                  <c:v>778157905.36000001</c:v>
                </c:pt>
                <c:pt idx="17">
                  <c:v>780016758.67000008</c:v>
                </c:pt>
                <c:pt idx="18">
                  <c:v>781956489.70000017</c:v>
                </c:pt>
                <c:pt idx="19">
                  <c:v>784837415.68000007</c:v>
                </c:pt>
                <c:pt idx="20">
                  <c:v>773500640.48999989</c:v>
                </c:pt>
                <c:pt idx="21">
                  <c:v>777363424.53999996</c:v>
                </c:pt>
                <c:pt idx="22">
                  <c:v>781714933.82000017</c:v>
                </c:pt>
                <c:pt idx="23">
                  <c:v>787991808.88000011</c:v>
                </c:pt>
                <c:pt idx="24">
                  <c:v>796380812.99000001</c:v>
                </c:pt>
                <c:pt idx="25">
                  <c:v>806133040.83000004</c:v>
                </c:pt>
                <c:pt idx="26">
                  <c:v>817324588.20999992</c:v>
                </c:pt>
                <c:pt idx="27">
                  <c:v>763761781.0999999</c:v>
                </c:pt>
                <c:pt idx="28">
                  <c:v>777285474.49000001</c:v>
                </c:pt>
                <c:pt idx="29">
                  <c:v>503443982.79000002</c:v>
                </c:pt>
                <c:pt idx="30">
                  <c:v>482188676.06999999</c:v>
                </c:pt>
                <c:pt idx="31">
                  <c:v>444024808.46000004</c:v>
                </c:pt>
                <c:pt idx="32">
                  <c:v>424670763.66999996</c:v>
                </c:pt>
                <c:pt idx="33">
                  <c:v>395567324.8499999</c:v>
                </c:pt>
                <c:pt idx="34">
                  <c:v>381837506.62000006</c:v>
                </c:pt>
                <c:pt idx="35">
                  <c:v>379632827.71999997</c:v>
                </c:pt>
                <c:pt idx="36">
                  <c:v>378799729.86000001</c:v>
                </c:pt>
                <c:pt idx="37">
                  <c:v>378528800.86999989</c:v>
                </c:pt>
                <c:pt idx="38">
                  <c:v>378953953.41000003</c:v>
                </c:pt>
                <c:pt idx="39">
                  <c:v>379855159.11999995</c:v>
                </c:pt>
                <c:pt idx="40">
                  <c:v>381127302.31</c:v>
                </c:pt>
                <c:pt idx="41">
                  <c:v>382748992.23000002</c:v>
                </c:pt>
                <c:pt idx="42">
                  <c:v>312531660.19</c:v>
                </c:pt>
                <c:pt idx="43">
                  <c:v>314173229.04000002</c:v>
                </c:pt>
                <c:pt idx="44">
                  <c:v>316197585.44</c:v>
                </c:pt>
                <c:pt idx="45">
                  <c:v>318561351.58999997</c:v>
                </c:pt>
                <c:pt idx="46">
                  <c:v>321232282.49000001</c:v>
                </c:pt>
                <c:pt idx="47">
                  <c:v>324332720.89999998</c:v>
                </c:pt>
                <c:pt idx="48">
                  <c:v>327542185.08999991</c:v>
                </c:pt>
                <c:pt idx="49">
                  <c:v>331174429.70999992</c:v>
                </c:pt>
                <c:pt idx="50">
                  <c:v>335009670.90999997</c:v>
                </c:pt>
                <c:pt idx="51">
                  <c:v>339192884.89999998</c:v>
                </c:pt>
                <c:pt idx="52">
                  <c:v>343613056.62</c:v>
                </c:pt>
                <c:pt idx="53">
                  <c:v>348193788.31999999</c:v>
                </c:pt>
                <c:pt idx="54">
                  <c:v>353147192.27000004</c:v>
                </c:pt>
                <c:pt idx="55">
                  <c:v>358313104.56000006</c:v>
                </c:pt>
                <c:pt idx="56">
                  <c:v>363750968.59000003</c:v>
                </c:pt>
                <c:pt idx="57">
                  <c:v>369448721.43000001</c:v>
                </c:pt>
                <c:pt idx="58">
                  <c:v>375301549.82999998</c:v>
                </c:pt>
                <c:pt idx="59">
                  <c:v>381480563.74000007</c:v>
                </c:pt>
                <c:pt idx="60">
                  <c:v>387831645.3300001</c:v>
                </c:pt>
                <c:pt idx="61">
                  <c:v>394405490.55999994</c:v>
                </c:pt>
                <c:pt idx="62">
                  <c:v>401102550.21000004</c:v>
                </c:pt>
                <c:pt idx="63">
                  <c:v>408165055.41999996</c:v>
                </c:pt>
                <c:pt idx="64">
                  <c:v>415397803.57000005</c:v>
                </c:pt>
                <c:pt idx="65">
                  <c:v>422943893.05000007</c:v>
                </c:pt>
                <c:pt idx="66">
                  <c:v>430707562.43000001</c:v>
                </c:pt>
              </c:numCache>
              <c:extLst/>
            </c:numRef>
          </c:val>
          <c:smooth val="0"/>
          <c:extLst>
            <c:ext xmlns:c16="http://schemas.microsoft.com/office/drawing/2014/chart" uri="{C3380CC4-5D6E-409C-BE32-E72D297353CC}">
              <c16:uniqueId val="{00000000-27FF-4C26-8F68-47DE882CE568}"/>
            </c:ext>
          </c:extLst>
        </c:ser>
        <c:ser>
          <c:idx val="2"/>
          <c:order val="1"/>
          <c:tx>
            <c:strRef>
              <c:f>'[Projeções atuariais.xlsx]Sem segregação'!$C$1</c:f>
              <c:strCache>
                <c:ptCount val="1"/>
                <c:pt idx="0">
                  <c:v>DespesaPrevidenciaria</c:v>
                </c:pt>
              </c:strCache>
            </c:strRef>
          </c:tx>
          <c:spPr>
            <a:ln w="28575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cat>
            <c:strRef>
              <c:f>'[Projeções atuariais.xlsx]Sem segregação'!$A$1:$A$1633</c:f>
              <c:strCache>
                <c:ptCount val="68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  <c:pt idx="4">
                  <c:v>2027</c:v>
                </c:pt>
                <c:pt idx="5">
                  <c:v>2028</c:v>
                </c:pt>
                <c:pt idx="6">
                  <c:v>2029</c:v>
                </c:pt>
                <c:pt idx="7">
                  <c:v>2030</c:v>
                </c:pt>
                <c:pt idx="8">
                  <c:v>2031</c:v>
                </c:pt>
                <c:pt idx="9">
                  <c:v>2032</c:v>
                </c:pt>
                <c:pt idx="10">
                  <c:v>2033</c:v>
                </c:pt>
                <c:pt idx="11">
                  <c:v>2034</c:v>
                </c:pt>
                <c:pt idx="12">
                  <c:v>2035</c:v>
                </c:pt>
                <c:pt idx="13">
                  <c:v>2036</c:v>
                </c:pt>
                <c:pt idx="14">
                  <c:v>2037</c:v>
                </c:pt>
                <c:pt idx="15">
                  <c:v>2038</c:v>
                </c:pt>
                <c:pt idx="16">
                  <c:v>2039</c:v>
                </c:pt>
                <c:pt idx="17">
                  <c:v>2040</c:v>
                </c:pt>
                <c:pt idx="18">
                  <c:v>2041</c:v>
                </c:pt>
                <c:pt idx="19">
                  <c:v>2042</c:v>
                </c:pt>
                <c:pt idx="20">
                  <c:v>2043</c:v>
                </c:pt>
                <c:pt idx="21">
                  <c:v>2044</c:v>
                </c:pt>
                <c:pt idx="22">
                  <c:v>2045</c:v>
                </c:pt>
                <c:pt idx="23">
                  <c:v>2046</c:v>
                </c:pt>
                <c:pt idx="24">
                  <c:v>2047</c:v>
                </c:pt>
                <c:pt idx="25">
                  <c:v>2048</c:v>
                </c:pt>
                <c:pt idx="26">
                  <c:v>2049</c:v>
                </c:pt>
                <c:pt idx="27">
                  <c:v>2050</c:v>
                </c:pt>
                <c:pt idx="28">
                  <c:v>2051</c:v>
                </c:pt>
                <c:pt idx="29">
                  <c:v>2052</c:v>
                </c:pt>
                <c:pt idx="30">
                  <c:v>2053</c:v>
                </c:pt>
                <c:pt idx="31">
                  <c:v>2054</c:v>
                </c:pt>
                <c:pt idx="32">
                  <c:v>2055</c:v>
                </c:pt>
                <c:pt idx="33">
                  <c:v>2056</c:v>
                </c:pt>
                <c:pt idx="34">
                  <c:v>2057</c:v>
                </c:pt>
                <c:pt idx="35">
                  <c:v>2058</c:v>
                </c:pt>
                <c:pt idx="36">
                  <c:v>2059</c:v>
                </c:pt>
                <c:pt idx="37">
                  <c:v>2060</c:v>
                </c:pt>
                <c:pt idx="38">
                  <c:v>2061</c:v>
                </c:pt>
                <c:pt idx="39">
                  <c:v>2062</c:v>
                </c:pt>
                <c:pt idx="40">
                  <c:v>2063</c:v>
                </c:pt>
                <c:pt idx="41">
                  <c:v>2064</c:v>
                </c:pt>
                <c:pt idx="42">
                  <c:v>2065</c:v>
                </c:pt>
                <c:pt idx="43">
                  <c:v>2066</c:v>
                </c:pt>
                <c:pt idx="44">
                  <c:v>2067</c:v>
                </c:pt>
                <c:pt idx="45">
                  <c:v>2068</c:v>
                </c:pt>
                <c:pt idx="46">
                  <c:v>2069</c:v>
                </c:pt>
                <c:pt idx="47">
                  <c:v>2070</c:v>
                </c:pt>
                <c:pt idx="48">
                  <c:v>2071</c:v>
                </c:pt>
                <c:pt idx="49">
                  <c:v>2072</c:v>
                </c:pt>
                <c:pt idx="50">
                  <c:v>2073</c:v>
                </c:pt>
                <c:pt idx="51">
                  <c:v>2074</c:v>
                </c:pt>
                <c:pt idx="52">
                  <c:v>2075</c:v>
                </c:pt>
                <c:pt idx="53">
                  <c:v>2076</c:v>
                </c:pt>
                <c:pt idx="54">
                  <c:v>2077</c:v>
                </c:pt>
                <c:pt idx="55">
                  <c:v>2078</c:v>
                </c:pt>
                <c:pt idx="56">
                  <c:v>2079</c:v>
                </c:pt>
                <c:pt idx="57">
                  <c:v>2080</c:v>
                </c:pt>
                <c:pt idx="58">
                  <c:v>2081</c:v>
                </c:pt>
                <c:pt idx="59">
                  <c:v>2082</c:v>
                </c:pt>
                <c:pt idx="60">
                  <c:v>2083</c:v>
                </c:pt>
                <c:pt idx="61">
                  <c:v>2084</c:v>
                </c:pt>
                <c:pt idx="62">
                  <c:v>2085</c:v>
                </c:pt>
                <c:pt idx="63">
                  <c:v>2086</c:v>
                </c:pt>
                <c:pt idx="64">
                  <c:v>2087</c:v>
                </c:pt>
                <c:pt idx="65">
                  <c:v>2088</c:v>
                </c:pt>
                <c:pt idx="66">
                  <c:v>2089</c:v>
                </c:pt>
                <c:pt idx="67">
                  <c:v>2090</c:v>
                </c:pt>
              </c:strCache>
              <c:extLst/>
            </c:strRef>
          </c:cat>
          <c:val>
            <c:numRef>
              <c:f>'[Projeções atuariais.xlsx]Sem segregação'!$C$3:$C$1633</c:f>
              <c:numCache>
                <c:formatCode>_(* #,##0_);_(* \(#,##0\);_(* "-"_);_(@_)</c:formatCode>
                <c:ptCount val="75"/>
                <c:pt idx="0">
                  <c:v>654879200.10000002</c:v>
                </c:pt>
                <c:pt idx="1">
                  <c:v>680418910.57000005</c:v>
                </c:pt>
                <c:pt idx="2">
                  <c:v>706749498.3900001</c:v>
                </c:pt>
                <c:pt idx="3">
                  <c:v>728454396.70000005</c:v>
                </c:pt>
                <c:pt idx="4">
                  <c:v>738251610.74000001</c:v>
                </c:pt>
                <c:pt idx="5">
                  <c:v>748972082.38999999</c:v>
                </c:pt>
                <c:pt idx="6">
                  <c:v>758861263.47000003</c:v>
                </c:pt>
                <c:pt idx="7">
                  <c:v>777646007.27999997</c:v>
                </c:pt>
                <c:pt idx="8">
                  <c:v>799965942.61000001</c:v>
                </c:pt>
                <c:pt idx="9">
                  <c:v>825666852.03999984</c:v>
                </c:pt>
                <c:pt idx="10">
                  <c:v>844911312.48000002</c:v>
                </c:pt>
                <c:pt idx="11">
                  <c:v>872140672.08000004</c:v>
                </c:pt>
                <c:pt idx="12">
                  <c:v>885746099.75999999</c:v>
                </c:pt>
                <c:pt idx="13">
                  <c:v>901174440.33999979</c:v>
                </c:pt>
                <c:pt idx="14">
                  <c:v>917389335.01999998</c:v>
                </c:pt>
                <c:pt idx="15">
                  <c:v>931800224.33999991</c:v>
                </c:pt>
                <c:pt idx="16">
                  <c:v>945794803.20999992</c:v>
                </c:pt>
                <c:pt idx="17">
                  <c:v>949431759.75999999</c:v>
                </c:pt>
                <c:pt idx="18">
                  <c:v>952110343.52999973</c:v>
                </c:pt>
                <c:pt idx="19">
                  <c:v>948818456.10999978</c:v>
                </c:pt>
                <c:pt idx="20">
                  <c:v>950376058.11999989</c:v>
                </c:pt>
                <c:pt idx="21">
                  <c:v>947309598.42999995</c:v>
                </c:pt>
                <c:pt idx="22">
                  <c:v>941157114.83999991</c:v>
                </c:pt>
                <c:pt idx="23">
                  <c:v>936144131.9200002</c:v>
                </c:pt>
                <c:pt idx="24">
                  <c:v>927291393.54999995</c:v>
                </c:pt>
                <c:pt idx="25">
                  <c:v>915285851.77999997</c:v>
                </c:pt>
                <c:pt idx="26">
                  <c:v>900316273.48000014</c:v>
                </c:pt>
                <c:pt idx="27">
                  <c:v>884068005.12</c:v>
                </c:pt>
                <c:pt idx="28">
                  <c:v>866393773.32999969</c:v>
                </c:pt>
                <c:pt idx="29">
                  <c:v>847897032.90999985</c:v>
                </c:pt>
                <c:pt idx="30">
                  <c:v>826755160.97000015</c:v>
                </c:pt>
                <c:pt idx="31">
                  <c:v>807845807.79999995</c:v>
                </c:pt>
                <c:pt idx="32">
                  <c:v>788728247.54000008</c:v>
                </c:pt>
                <c:pt idx="33">
                  <c:v>765610716.97000003</c:v>
                </c:pt>
                <c:pt idx="34">
                  <c:v>745392904.42999995</c:v>
                </c:pt>
                <c:pt idx="35">
                  <c:v>725592464.6500001</c:v>
                </c:pt>
                <c:pt idx="36">
                  <c:v>715389100.17999995</c:v>
                </c:pt>
                <c:pt idx="37">
                  <c:v>704683628.07000017</c:v>
                </c:pt>
                <c:pt idx="38">
                  <c:v>694607198.00000012</c:v>
                </c:pt>
                <c:pt idx="39">
                  <c:v>684267355.35000002</c:v>
                </c:pt>
                <c:pt idx="40">
                  <c:v>673099262.57000005</c:v>
                </c:pt>
                <c:pt idx="41">
                  <c:v>663749756.49999988</c:v>
                </c:pt>
                <c:pt idx="42">
                  <c:v>653081748.6700002</c:v>
                </c:pt>
                <c:pt idx="43">
                  <c:v>643647568.82000005</c:v>
                </c:pt>
                <c:pt idx="44">
                  <c:v>636002829.45999992</c:v>
                </c:pt>
                <c:pt idx="45">
                  <c:v>628894245.38</c:v>
                </c:pt>
                <c:pt idx="46">
                  <c:v>622736478.87000012</c:v>
                </c:pt>
                <c:pt idx="47">
                  <c:v>616833852.3499999</c:v>
                </c:pt>
                <c:pt idx="48">
                  <c:v>612211387.14999998</c:v>
                </c:pt>
                <c:pt idx="49">
                  <c:v>608135650.12</c:v>
                </c:pt>
                <c:pt idx="50">
                  <c:v>604694652.30999994</c:v>
                </c:pt>
                <c:pt idx="51">
                  <c:v>602168381.64999998</c:v>
                </c:pt>
                <c:pt idx="52">
                  <c:v>600267466.38</c:v>
                </c:pt>
                <c:pt idx="53">
                  <c:v>598873628.35000014</c:v>
                </c:pt>
                <c:pt idx="54">
                  <c:v>597717876.19999993</c:v>
                </c:pt>
                <c:pt idx="55">
                  <c:v>597489484.33000004</c:v>
                </c:pt>
                <c:pt idx="56">
                  <c:v>592455270.71000016</c:v>
                </c:pt>
                <c:pt idx="57">
                  <c:v>593310507.74999988</c:v>
                </c:pt>
                <c:pt idx="58">
                  <c:v>593795019.16000009</c:v>
                </c:pt>
                <c:pt idx="59">
                  <c:v>593854189.23000026</c:v>
                </c:pt>
                <c:pt idx="60">
                  <c:v>594904276.26999998</c:v>
                </c:pt>
                <c:pt idx="61">
                  <c:v>591901660.88000011</c:v>
                </c:pt>
                <c:pt idx="62">
                  <c:v>593653008.50000012</c:v>
                </c:pt>
                <c:pt idx="63">
                  <c:v>595790035.49000001</c:v>
                </c:pt>
                <c:pt idx="64">
                  <c:v>597687917.04999995</c:v>
                </c:pt>
                <c:pt idx="65">
                  <c:v>599810949.36000001</c:v>
                </c:pt>
                <c:pt idx="66">
                  <c:v>602217858.26000011</c:v>
                </c:pt>
              </c:numCache>
              <c:extLst/>
            </c:numRef>
          </c:val>
          <c:smooth val="0"/>
          <c:extLst>
            <c:ext xmlns:c16="http://schemas.microsoft.com/office/drawing/2014/chart" uri="{C3380CC4-5D6E-409C-BE32-E72D297353CC}">
              <c16:uniqueId val="{00000001-27FF-4C26-8F68-47DE882CE568}"/>
            </c:ext>
          </c:extLst>
        </c:ser>
        <c:ser>
          <c:idx val="3"/>
          <c:order val="2"/>
          <c:tx>
            <c:strRef>
              <c:f>'[Projeções atuariais.xlsx]Sem segregação'!$D$1</c:f>
              <c:strCache>
                <c:ptCount val="1"/>
                <c:pt idx="0">
                  <c:v>ResultadoPrevidenciario</c:v>
                </c:pt>
              </c:strCache>
            </c:strRef>
          </c:tx>
          <c:spPr>
            <a:ln w="28575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cat>
            <c:strRef>
              <c:f>'[Projeções atuariais.xlsx]Sem segregação'!$A$1:$A$1633</c:f>
              <c:strCache>
                <c:ptCount val="68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  <c:pt idx="4">
                  <c:v>2027</c:v>
                </c:pt>
                <c:pt idx="5">
                  <c:v>2028</c:v>
                </c:pt>
                <c:pt idx="6">
                  <c:v>2029</c:v>
                </c:pt>
                <c:pt idx="7">
                  <c:v>2030</c:v>
                </c:pt>
                <c:pt idx="8">
                  <c:v>2031</c:v>
                </c:pt>
                <c:pt idx="9">
                  <c:v>2032</c:v>
                </c:pt>
                <c:pt idx="10">
                  <c:v>2033</c:v>
                </c:pt>
                <c:pt idx="11">
                  <c:v>2034</c:v>
                </c:pt>
                <c:pt idx="12">
                  <c:v>2035</c:v>
                </c:pt>
                <c:pt idx="13">
                  <c:v>2036</c:v>
                </c:pt>
                <c:pt idx="14">
                  <c:v>2037</c:v>
                </c:pt>
                <c:pt idx="15">
                  <c:v>2038</c:v>
                </c:pt>
                <c:pt idx="16">
                  <c:v>2039</c:v>
                </c:pt>
                <c:pt idx="17">
                  <c:v>2040</c:v>
                </c:pt>
                <c:pt idx="18">
                  <c:v>2041</c:v>
                </c:pt>
                <c:pt idx="19">
                  <c:v>2042</c:v>
                </c:pt>
                <c:pt idx="20">
                  <c:v>2043</c:v>
                </c:pt>
                <c:pt idx="21">
                  <c:v>2044</c:v>
                </c:pt>
                <c:pt idx="22">
                  <c:v>2045</c:v>
                </c:pt>
                <c:pt idx="23">
                  <c:v>2046</c:v>
                </c:pt>
                <c:pt idx="24">
                  <c:v>2047</c:v>
                </c:pt>
                <c:pt idx="25">
                  <c:v>2048</c:v>
                </c:pt>
                <c:pt idx="26">
                  <c:v>2049</c:v>
                </c:pt>
                <c:pt idx="27">
                  <c:v>2050</c:v>
                </c:pt>
                <c:pt idx="28">
                  <c:v>2051</c:v>
                </c:pt>
                <c:pt idx="29">
                  <c:v>2052</c:v>
                </c:pt>
                <c:pt idx="30">
                  <c:v>2053</c:v>
                </c:pt>
                <c:pt idx="31">
                  <c:v>2054</c:v>
                </c:pt>
                <c:pt idx="32">
                  <c:v>2055</c:v>
                </c:pt>
                <c:pt idx="33">
                  <c:v>2056</c:v>
                </c:pt>
                <c:pt idx="34">
                  <c:v>2057</c:v>
                </c:pt>
                <c:pt idx="35">
                  <c:v>2058</c:v>
                </c:pt>
                <c:pt idx="36">
                  <c:v>2059</c:v>
                </c:pt>
                <c:pt idx="37">
                  <c:v>2060</c:v>
                </c:pt>
                <c:pt idx="38">
                  <c:v>2061</c:v>
                </c:pt>
                <c:pt idx="39">
                  <c:v>2062</c:v>
                </c:pt>
                <c:pt idx="40">
                  <c:v>2063</c:v>
                </c:pt>
                <c:pt idx="41">
                  <c:v>2064</c:v>
                </c:pt>
                <c:pt idx="42">
                  <c:v>2065</c:v>
                </c:pt>
                <c:pt idx="43">
                  <c:v>2066</c:v>
                </c:pt>
                <c:pt idx="44">
                  <c:v>2067</c:v>
                </c:pt>
                <c:pt idx="45">
                  <c:v>2068</c:v>
                </c:pt>
                <c:pt idx="46">
                  <c:v>2069</c:v>
                </c:pt>
                <c:pt idx="47">
                  <c:v>2070</c:v>
                </c:pt>
                <c:pt idx="48">
                  <c:v>2071</c:v>
                </c:pt>
                <c:pt idx="49">
                  <c:v>2072</c:v>
                </c:pt>
                <c:pt idx="50">
                  <c:v>2073</c:v>
                </c:pt>
                <c:pt idx="51">
                  <c:v>2074</c:v>
                </c:pt>
                <c:pt idx="52">
                  <c:v>2075</c:v>
                </c:pt>
                <c:pt idx="53">
                  <c:v>2076</c:v>
                </c:pt>
                <c:pt idx="54">
                  <c:v>2077</c:v>
                </c:pt>
                <c:pt idx="55">
                  <c:v>2078</c:v>
                </c:pt>
                <c:pt idx="56">
                  <c:v>2079</c:v>
                </c:pt>
                <c:pt idx="57">
                  <c:v>2080</c:v>
                </c:pt>
                <c:pt idx="58">
                  <c:v>2081</c:v>
                </c:pt>
                <c:pt idx="59">
                  <c:v>2082</c:v>
                </c:pt>
                <c:pt idx="60">
                  <c:v>2083</c:v>
                </c:pt>
                <c:pt idx="61">
                  <c:v>2084</c:v>
                </c:pt>
                <c:pt idx="62">
                  <c:v>2085</c:v>
                </c:pt>
                <c:pt idx="63">
                  <c:v>2086</c:v>
                </c:pt>
                <c:pt idx="64">
                  <c:v>2087</c:v>
                </c:pt>
                <c:pt idx="65">
                  <c:v>2088</c:v>
                </c:pt>
                <c:pt idx="66">
                  <c:v>2089</c:v>
                </c:pt>
                <c:pt idx="67">
                  <c:v>2090</c:v>
                </c:pt>
              </c:strCache>
              <c:extLst/>
            </c:strRef>
          </c:cat>
          <c:val>
            <c:numRef>
              <c:f>'[Projeções atuariais.xlsx]Sem segregação'!$D$3:$D$1633</c:f>
              <c:numCache>
                <c:formatCode>_(* #,##0_);_(* \(#,##0\);_(* "-"_);_(@_)</c:formatCode>
                <c:ptCount val="75"/>
                <c:pt idx="0">
                  <c:v>46862452.979999997</c:v>
                </c:pt>
                <c:pt idx="1">
                  <c:v>83726529.25999999</c:v>
                </c:pt>
                <c:pt idx="2">
                  <c:v>68180770.420000017</c:v>
                </c:pt>
                <c:pt idx="3">
                  <c:v>49178920.400000006</c:v>
                </c:pt>
                <c:pt idx="4">
                  <c:v>44962000.909999996</c:v>
                </c:pt>
                <c:pt idx="5">
                  <c:v>39363591.870000005</c:v>
                </c:pt>
                <c:pt idx="6">
                  <c:v>30270065.90000001</c:v>
                </c:pt>
                <c:pt idx="7">
                  <c:v>11387421.27</c:v>
                </c:pt>
                <c:pt idx="8">
                  <c:v>-10844050.889999993</c:v>
                </c:pt>
                <c:pt idx="9">
                  <c:v>-39673997.539999999</c:v>
                </c:pt>
                <c:pt idx="10">
                  <c:v>-58129231.620000005</c:v>
                </c:pt>
                <c:pt idx="11">
                  <c:v>-94629190.040000021</c:v>
                </c:pt>
                <c:pt idx="12">
                  <c:v>-108015007.93999998</c:v>
                </c:pt>
                <c:pt idx="13">
                  <c:v>-123717882.61999999</c:v>
                </c:pt>
                <c:pt idx="14">
                  <c:v>-140252640.76000002</c:v>
                </c:pt>
                <c:pt idx="15">
                  <c:v>-154813240.77999997</c:v>
                </c:pt>
                <c:pt idx="16">
                  <c:v>-167636897.84999999</c:v>
                </c:pt>
                <c:pt idx="17">
                  <c:v>-169415001.09000003</c:v>
                </c:pt>
                <c:pt idx="18">
                  <c:v>-170153853.83000001</c:v>
                </c:pt>
                <c:pt idx="19">
                  <c:v>-163981040.43000001</c:v>
                </c:pt>
                <c:pt idx="20">
                  <c:v>-176875417.63000003</c:v>
                </c:pt>
                <c:pt idx="21">
                  <c:v>-169946173.88999999</c:v>
                </c:pt>
                <c:pt idx="22">
                  <c:v>-159442181.01999998</c:v>
                </c:pt>
                <c:pt idx="23">
                  <c:v>-148152323.03999999</c:v>
                </c:pt>
                <c:pt idx="24">
                  <c:v>-130910580.56000005</c:v>
                </c:pt>
                <c:pt idx="25">
                  <c:v>-109152810.95</c:v>
                </c:pt>
                <c:pt idx="26">
                  <c:v>-82991685.269999966</c:v>
                </c:pt>
                <c:pt idx="27">
                  <c:v>-120306224.01999992</c:v>
                </c:pt>
                <c:pt idx="28">
                  <c:v>-89108298.840000004</c:v>
                </c:pt>
                <c:pt idx="29">
                  <c:v>-344453050.12</c:v>
                </c:pt>
                <c:pt idx="30">
                  <c:v>-344566484.90000004</c:v>
                </c:pt>
                <c:pt idx="31">
                  <c:v>-363820999.34000003</c:v>
                </c:pt>
                <c:pt idx="32">
                  <c:v>-364057483.86999995</c:v>
                </c:pt>
                <c:pt idx="33">
                  <c:v>-370043392.12000006</c:v>
                </c:pt>
                <c:pt idx="34">
                  <c:v>-363555397.81</c:v>
                </c:pt>
                <c:pt idx="35">
                  <c:v>-345959636.93000001</c:v>
                </c:pt>
                <c:pt idx="36">
                  <c:v>-336589370.32000005</c:v>
                </c:pt>
                <c:pt idx="37">
                  <c:v>-326154827.19999999</c:v>
                </c:pt>
                <c:pt idx="38">
                  <c:v>-315653244.58999991</c:v>
                </c:pt>
                <c:pt idx="39">
                  <c:v>-304412196.22999996</c:v>
                </c:pt>
                <c:pt idx="40">
                  <c:v>-291971960.25999999</c:v>
                </c:pt>
                <c:pt idx="41">
                  <c:v>-281000764.26999998</c:v>
                </c:pt>
                <c:pt idx="42">
                  <c:v>-340550088.47999996</c:v>
                </c:pt>
                <c:pt idx="43">
                  <c:v>-329474339.77999997</c:v>
                </c:pt>
                <c:pt idx="44">
                  <c:v>-319805244.0200001</c:v>
                </c:pt>
                <c:pt idx="45">
                  <c:v>-310332893.78999996</c:v>
                </c:pt>
                <c:pt idx="46">
                  <c:v>-301504196.38000011</c:v>
                </c:pt>
                <c:pt idx="47">
                  <c:v>-292501131.44999999</c:v>
                </c:pt>
                <c:pt idx="48">
                  <c:v>-284669202.06000006</c:v>
                </c:pt>
                <c:pt idx="49">
                  <c:v>-276961220.40999985</c:v>
                </c:pt>
                <c:pt idx="50">
                  <c:v>-269684981.39999998</c:v>
                </c:pt>
                <c:pt idx="51">
                  <c:v>-262975496.75000003</c:v>
                </c:pt>
                <c:pt idx="52">
                  <c:v>-256654409.75999999</c:v>
                </c:pt>
                <c:pt idx="53">
                  <c:v>-250679840.03000003</c:v>
                </c:pt>
                <c:pt idx="54">
                  <c:v>-244570683.92999995</c:v>
                </c:pt>
                <c:pt idx="55">
                  <c:v>-239176379.77000004</c:v>
                </c:pt>
                <c:pt idx="56">
                  <c:v>-228704302.11999997</c:v>
                </c:pt>
                <c:pt idx="57">
                  <c:v>-223861786.32000002</c:v>
                </c:pt>
                <c:pt idx="58">
                  <c:v>-218493469.33000001</c:v>
                </c:pt>
                <c:pt idx="59">
                  <c:v>-212373625.49000001</c:v>
                </c:pt>
                <c:pt idx="60">
                  <c:v>-207072630.94</c:v>
                </c:pt>
                <c:pt idx="61">
                  <c:v>-197496170.31999996</c:v>
                </c:pt>
                <c:pt idx="62">
                  <c:v>-192550458.28999993</c:v>
                </c:pt>
                <c:pt idx="63">
                  <c:v>-187624980.06999999</c:v>
                </c:pt>
                <c:pt idx="64">
                  <c:v>-182290113.48000002</c:v>
                </c:pt>
                <c:pt idx="65">
                  <c:v>-176867056.31</c:v>
                </c:pt>
                <c:pt idx="66">
                  <c:v>-171510295.83000001</c:v>
                </c:pt>
              </c:numCache>
              <c:extLst/>
            </c:numRef>
          </c:val>
          <c:smooth val="0"/>
          <c:extLst>
            <c:ext xmlns:c16="http://schemas.microsoft.com/office/drawing/2014/chart" uri="{C3380CC4-5D6E-409C-BE32-E72D297353CC}">
              <c16:uniqueId val="{00000002-27FF-4C26-8F68-47DE882CE5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8714784"/>
        <c:axId val="58718624"/>
      </c:lineChart>
      <c:catAx>
        <c:axId val="587147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58718624"/>
        <c:crosses val="autoZero"/>
        <c:auto val="1"/>
        <c:lblAlgn val="ctr"/>
        <c:lblOffset val="100"/>
        <c:noMultiLvlLbl val="0"/>
      </c:catAx>
      <c:valAx>
        <c:axId val="58718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* #,##0_);_(* \(#,##0\);_(* &quot;-&quot;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587147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/>
              </a:solidFill>
              <a:latin typeface="Montserrat" panose="00000500000000000000" pitchFamily="2" charset="0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2200"/>
      </a:pPr>
      <a:endParaRPr lang="pt-BR"/>
    </a:p>
  </c:txPr>
  <c:externalData r:id="rId3">
    <c:autoUpdate val="0"/>
  </c:externalData>
  <c:userShapes r:id="rId4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Planilha3!$F$1</c:f>
              <c:strCache>
                <c:ptCount val="1"/>
                <c:pt idx="0">
                  <c:v>Necessidade Financeira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9.1979396615158408E-3"/>
                  <c:y val="-5.598434361963828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69E0-49E6-9C10-51526835509D}"/>
                </c:ext>
              </c:extLst>
            </c:dLbl>
            <c:dLbl>
              <c:idx val="1"/>
              <c:layout>
                <c:manualLayout>
                  <c:x val="-2.299484915378955E-3"/>
                  <c:y val="-6.107382940324176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9E0-49E6-9C10-51526835509D}"/>
                </c:ext>
              </c:extLst>
            </c:dLbl>
            <c:dLbl>
              <c:idx val="2"/>
              <c:layout>
                <c:manualLayout>
                  <c:x val="1.1497424576894775E-3"/>
                  <c:y val="-4.580537205243136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69E0-49E6-9C10-51526835509D}"/>
                </c:ext>
              </c:extLst>
            </c:dLbl>
            <c:dLbl>
              <c:idx val="3"/>
              <c:layout>
                <c:manualLayout>
                  <c:x val="-4.59896983075791E-3"/>
                  <c:y val="-4.58053720524313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69E0-49E6-9C10-51526835509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" panose="00000500000000000000" pitchFamily="2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Planilha3!$A$2:$A$7</c:f>
              <c:numCache>
                <c:formatCode>General</c:formatCode>
                <c:ptCount val="6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  <c:pt idx="5">
                  <c:v>2025</c:v>
                </c:pt>
              </c:numCache>
            </c:numRef>
          </c:cat>
          <c:val>
            <c:numRef>
              <c:f>Planilha3!$F$2:$F$7</c:f>
              <c:numCache>
                <c:formatCode>0.00</c:formatCode>
                <c:ptCount val="6"/>
                <c:pt idx="0">
                  <c:v>8.7157194705700007</c:v>
                </c:pt>
                <c:pt idx="1">
                  <c:v>9.1962205294299988</c:v>
                </c:pt>
                <c:pt idx="2">
                  <c:v>10.566170017539999</c:v>
                </c:pt>
                <c:pt idx="3">
                  <c:v>11.143294236560001</c:v>
                </c:pt>
                <c:pt idx="4">
                  <c:v>10.87777868921</c:v>
                </c:pt>
                <c:pt idx="5">
                  <c:v>15.125234165100004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69E0-49E6-9C10-5152683550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580209343"/>
        <c:axId val="1580213663"/>
      </c:lineChart>
      <c:catAx>
        <c:axId val="158020934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endParaRPr lang="pt-BR"/>
          </a:p>
        </c:txPr>
        <c:crossAx val="1580213663"/>
        <c:crosses val="autoZero"/>
        <c:auto val="1"/>
        <c:lblAlgn val="ctr"/>
        <c:lblOffset val="100"/>
        <c:noMultiLvlLbl val="0"/>
      </c:catAx>
      <c:valAx>
        <c:axId val="1580213663"/>
        <c:scaling>
          <c:orientation val="minMax"/>
        </c:scaling>
        <c:delete val="1"/>
        <c:axPos val="l"/>
        <c:numFmt formatCode="0.00" sourceLinked="1"/>
        <c:majorTickMark val="none"/>
        <c:minorTickMark val="none"/>
        <c:tickLblPos val="nextTo"/>
        <c:crossAx val="158020934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</a:defRPr>
      </a:pPr>
      <a:endParaRPr lang="pt-BR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1"/>
          <c:order val="1"/>
          <c:tx>
            <c:strRef>
              <c:f>'[Projeções atuariais.xlsx]Fundo Financeiro'!$C$1</c:f>
              <c:strCache>
                <c:ptCount val="1"/>
                <c:pt idx="0">
                  <c:v>ReceitaPrevidenciaria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'[Projeções atuariais.xlsx]Fundo Financeiro'!$B$1:$B$901</c:f>
              <c:strCache>
                <c:ptCount val="76"/>
                <c:pt idx="0">
                  <c:v>AnoExercicio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  <c:pt idx="4">
                  <c:v>2027</c:v>
                </c:pt>
                <c:pt idx="5">
                  <c:v>2028</c:v>
                </c:pt>
                <c:pt idx="6">
                  <c:v>2029</c:v>
                </c:pt>
                <c:pt idx="7">
                  <c:v>2030</c:v>
                </c:pt>
                <c:pt idx="8">
                  <c:v>2031</c:v>
                </c:pt>
                <c:pt idx="9">
                  <c:v>2032</c:v>
                </c:pt>
                <c:pt idx="10">
                  <c:v>2033</c:v>
                </c:pt>
                <c:pt idx="11">
                  <c:v>2034</c:v>
                </c:pt>
                <c:pt idx="12">
                  <c:v>2035</c:v>
                </c:pt>
                <c:pt idx="13">
                  <c:v>2036</c:v>
                </c:pt>
                <c:pt idx="14">
                  <c:v>2037</c:v>
                </c:pt>
                <c:pt idx="15">
                  <c:v>2038</c:v>
                </c:pt>
                <c:pt idx="16">
                  <c:v>2039</c:v>
                </c:pt>
                <c:pt idx="17">
                  <c:v>2040</c:v>
                </c:pt>
                <c:pt idx="18">
                  <c:v>2041</c:v>
                </c:pt>
                <c:pt idx="19">
                  <c:v>2042</c:v>
                </c:pt>
                <c:pt idx="20">
                  <c:v>2043</c:v>
                </c:pt>
                <c:pt idx="21">
                  <c:v>2044</c:v>
                </c:pt>
                <c:pt idx="22">
                  <c:v>2045</c:v>
                </c:pt>
                <c:pt idx="23">
                  <c:v>2046</c:v>
                </c:pt>
                <c:pt idx="24">
                  <c:v>2047</c:v>
                </c:pt>
                <c:pt idx="25">
                  <c:v>2048</c:v>
                </c:pt>
                <c:pt idx="26">
                  <c:v>2049</c:v>
                </c:pt>
                <c:pt idx="27">
                  <c:v>2050</c:v>
                </c:pt>
                <c:pt idx="28">
                  <c:v>2051</c:v>
                </c:pt>
                <c:pt idx="29">
                  <c:v>2052</c:v>
                </c:pt>
                <c:pt idx="30">
                  <c:v>2053</c:v>
                </c:pt>
                <c:pt idx="31">
                  <c:v>2054</c:v>
                </c:pt>
                <c:pt idx="32">
                  <c:v>2055</c:v>
                </c:pt>
                <c:pt idx="33">
                  <c:v>2056</c:v>
                </c:pt>
                <c:pt idx="34">
                  <c:v>2057</c:v>
                </c:pt>
                <c:pt idx="35">
                  <c:v>2058</c:v>
                </c:pt>
                <c:pt idx="36">
                  <c:v>2059</c:v>
                </c:pt>
                <c:pt idx="37">
                  <c:v>2060</c:v>
                </c:pt>
                <c:pt idx="38">
                  <c:v>2061</c:v>
                </c:pt>
                <c:pt idx="39">
                  <c:v>2062</c:v>
                </c:pt>
                <c:pt idx="40">
                  <c:v>2063</c:v>
                </c:pt>
                <c:pt idx="41">
                  <c:v>2064</c:v>
                </c:pt>
                <c:pt idx="42">
                  <c:v>2065</c:v>
                </c:pt>
                <c:pt idx="43">
                  <c:v>2066</c:v>
                </c:pt>
                <c:pt idx="44">
                  <c:v>2067</c:v>
                </c:pt>
                <c:pt idx="45">
                  <c:v>2068</c:v>
                </c:pt>
                <c:pt idx="46">
                  <c:v>2069</c:v>
                </c:pt>
                <c:pt idx="47">
                  <c:v>2070</c:v>
                </c:pt>
                <c:pt idx="48">
                  <c:v>2071</c:v>
                </c:pt>
                <c:pt idx="49">
                  <c:v>2072</c:v>
                </c:pt>
                <c:pt idx="50">
                  <c:v>2073</c:v>
                </c:pt>
                <c:pt idx="51">
                  <c:v>2074</c:v>
                </c:pt>
                <c:pt idx="52">
                  <c:v>2075</c:v>
                </c:pt>
                <c:pt idx="53">
                  <c:v>2076</c:v>
                </c:pt>
                <c:pt idx="54">
                  <c:v>2077</c:v>
                </c:pt>
                <c:pt idx="55">
                  <c:v>2078</c:v>
                </c:pt>
                <c:pt idx="56">
                  <c:v>2079</c:v>
                </c:pt>
                <c:pt idx="57">
                  <c:v>2080</c:v>
                </c:pt>
                <c:pt idx="58">
                  <c:v>2081</c:v>
                </c:pt>
                <c:pt idx="59">
                  <c:v>2082</c:v>
                </c:pt>
                <c:pt idx="60">
                  <c:v>2083</c:v>
                </c:pt>
                <c:pt idx="61">
                  <c:v>2084</c:v>
                </c:pt>
                <c:pt idx="62">
                  <c:v>2085</c:v>
                </c:pt>
                <c:pt idx="63">
                  <c:v>2086</c:v>
                </c:pt>
                <c:pt idx="64">
                  <c:v>2087</c:v>
                </c:pt>
                <c:pt idx="65">
                  <c:v>2088</c:v>
                </c:pt>
                <c:pt idx="66">
                  <c:v>2089</c:v>
                </c:pt>
                <c:pt idx="67">
                  <c:v>2090</c:v>
                </c:pt>
                <c:pt idx="68">
                  <c:v>2091</c:v>
                </c:pt>
                <c:pt idx="69">
                  <c:v>2092</c:v>
                </c:pt>
                <c:pt idx="70">
                  <c:v>2093</c:v>
                </c:pt>
                <c:pt idx="71">
                  <c:v>2094</c:v>
                </c:pt>
                <c:pt idx="72">
                  <c:v>2095</c:v>
                </c:pt>
                <c:pt idx="73">
                  <c:v>2096</c:v>
                </c:pt>
                <c:pt idx="74">
                  <c:v>2097</c:v>
                </c:pt>
                <c:pt idx="75">
                  <c:v>2098</c:v>
                </c:pt>
              </c:strCache>
            </c:strRef>
          </c:cat>
          <c:val>
            <c:numRef>
              <c:f>'[Projeções atuariais.xlsx]Fundo Financeiro'!$C$2:$C$901</c:f>
              <c:numCache>
                <c:formatCode>_(* #,##0_);_(* \(#,##0\);_(* "-"_);_(@_)</c:formatCode>
                <c:ptCount val="75"/>
                <c:pt idx="0">
                  <c:v>210008444.92000002</c:v>
                </c:pt>
                <c:pt idx="1">
                  <c:v>173674074.40000001</c:v>
                </c:pt>
                <c:pt idx="2">
                  <c:v>170573814.97</c:v>
                </c:pt>
                <c:pt idx="3">
                  <c:v>168410514.02000001</c:v>
                </c:pt>
                <c:pt idx="4">
                  <c:v>164080046.44</c:v>
                </c:pt>
                <c:pt idx="5">
                  <c:v>160751625.69</c:v>
                </c:pt>
                <c:pt idx="6">
                  <c:v>154558624.44999999</c:v>
                </c:pt>
                <c:pt idx="7">
                  <c:v>149134242.70000002</c:v>
                </c:pt>
                <c:pt idx="8">
                  <c:v>143825046.84</c:v>
                </c:pt>
                <c:pt idx="9">
                  <c:v>137201755.44</c:v>
                </c:pt>
                <c:pt idx="10">
                  <c:v>126850818.22999999</c:v>
                </c:pt>
                <c:pt idx="11">
                  <c:v>118312708</c:v>
                </c:pt>
                <c:pt idx="12">
                  <c:v>107508110.95</c:v>
                </c:pt>
                <c:pt idx="13">
                  <c:v>96965339.769999996</c:v>
                </c:pt>
                <c:pt idx="14">
                  <c:v>86407256.120000005</c:v>
                </c:pt>
                <c:pt idx="15">
                  <c:v>74388009.780000001</c:v>
                </c:pt>
                <c:pt idx="16">
                  <c:v>66079738.300000004</c:v>
                </c:pt>
                <c:pt idx="17">
                  <c:v>59389797</c:v>
                </c:pt>
                <c:pt idx="18">
                  <c:v>53324639.450000003</c:v>
                </c:pt>
                <c:pt idx="19">
                  <c:v>47317735.040000007</c:v>
                </c:pt>
                <c:pt idx="20">
                  <c:v>41773349.049999997</c:v>
                </c:pt>
                <c:pt idx="21">
                  <c:v>37150954.899999999</c:v>
                </c:pt>
                <c:pt idx="22">
                  <c:v>32462456.509999998</c:v>
                </c:pt>
                <c:pt idx="23">
                  <c:v>27560871.520000003</c:v>
                </c:pt>
                <c:pt idx="24">
                  <c:v>23759151.370000001</c:v>
                </c:pt>
                <c:pt idx="25">
                  <c:v>20553921.59</c:v>
                </c:pt>
                <c:pt idx="26">
                  <c:v>18073910.16</c:v>
                </c:pt>
                <c:pt idx="27">
                  <c:v>16280689.100000001</c:v>
                </c:pt>
                <c:pt idx="28">
                  <c:v>14446582.08</c:v>
                </c:pt>
                <c:pt idx="29">
                  <c:v>12909181.32</c:v>
                </c:pt>
                <c:pt idx="30">
                  <c:v>11748510.859999999</c:v>
                </c:pt>
                <c:pt idx="31">
                  <c:v>10861818.779999999</c:v>
                </c:pt>
                <c:pt idx="32">
                  <c:v>10009137.560000001</c:v>
                </c:pt>
                <c:pt idx="33">
                  <c:v>9179510.9699999988</c:v>
                </c:pt>
                <c:pt idx="34">
                  <c:v>8387033.8300000001</c:v>
                </c:pt>
                <c:pt idx="35">
                  <c:v>7631907.7699999996</c:v>
                </c:pt>
                <c:pt idx="36">
                  <c:v>6915398.9600000009</c:v>
                </c:pt>
                <c:pt idx="37">
                  <c:v>6238843.5099999998</c:v>
                </c:pt>
                <c:pt idx="38">
                  <c:v>5613803.9000000004</c:v>
                </c:pt>
                <c:pt idx="39">
                  <c:v>5038189.24</c:v>
                </c:pt>
                <c:pt idx="40">
                  <c:v>4510468.04</c:v>
                </c:pt>
                <c:pt idx="41">
                  <c:v>4027900.4299999997</c:v>
                </c:pt>
                <c:pt idx="42">
                  <c:v>3589101.24</c:v>
                </c:pt>
                <c:pt idx="43">
                  <c:v>3191103.59</c:v>
                </c:pt>
                <c:pt idx="44">
                  <c:v>2832133.0100000002</c:v>
                </c:pt>
                <c:pt idx="45">
                  <c:v>2509743.2000000002</c:v>
                </c:pt>
                <c:pt idx="46">
                  <c:v>2221171</c:v>
                </c:pt>
                <c:pt idx="47">
                  <c:v>1964358.2399999998</c:v>
                </c:pt>
                <c:pt idx="48">
                  <c:v>1736814.73</c:v>
                </c:pt>
                <c:pt idx="49">
                  <c:v>1536416.8200000003</c:v>
                </c:pt>
                <c:pt idx="50">
                  <c:v>1360954.1099999999</c:v>
                </c:pt>
                <c:pt idx="51">
                  <c:v>1207195.4700000002</c:v>
                </c:pt>
                <c:pt idx="52">
                  <c:v>1073380.1600000001</c:v>
                </c:pt>
                <c:pt idx="53">
                  <c:v>957041.82000000007</c:v>
                </c:pt>
                <c:pt idx="54">
                  <c:v>856023.23</c:v>
                </c:pt>
                <c:pt idx="55">
                  <c:v>769260.85000000009</c:v>
                </c:pt>
                <c:pt idx="56">
                  <c:v>693457.7</c:v>
                </c:pt>
                <c:pt idx="57">
                  <c:v>628106.79999999993</c:v>
                </c:pt>
                <c:pt idx="58">
                  <c:v>573608.23</c:v>
                </c:pt>
                <c:pt idx="59">
                  <c:v>527672.57999999996</c:v>
                </c:pt>
                <c:pt idx="60">
                  <c:v>487148.39999999997</c:v>
                </c:pt>
                <c:pt idx="61">
                  <c:v>443339.11000000004</c:v>
                </c:pt>
                <c:pt idx="62">
                  <c:v>414651.86</c:v>
                </c:pt>
                <c:pt idx="63">
                  <c:v>389111.67000000004</c:v>
                </c:pt>
                <c:pt idx="64">
                  <c:v>366415.29</c:v>
                </c:pt>
                <c:pt idx="65">
                  <c:v>346266.19000000006</c:v>
                </c:pt>
                <c:pt idx="66">
                  <c:v>328379.80000000005</c:v>
                </c:pt>
                <c:pt idx="67">
                  <c:v>312586.36000000004</c:v>
                </c:pt>
                <c:pt idx="68">
                  <c:v>298571.43999999994</c:v>
                </c:pt>
                <c:pt idx="69">
                  <c:v>286126.12</c:v>
                </c:pt>
                <c:pt idx="70">
                  <c:v>275054.37</c:v>
                </c:pt>
                <c:pt idx="71">
                  <c:v>265177.09000000003</c:v>
                </c:pt>
                <c:pt idx="72">
                  <c:v>256333.61</c:v>
                </c:pt>
                <c:pt idx="73">
                  <c:v>248387.47000000003</c:v>
                </c:pt>
                <c:pt idx="74">
                  <c:v>238246.72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FBA-4656-A118-9A370785947B}"/>
            </c:ext>
          </c:extLst>
        </c:ser>
        <c:ser>
          <c:idx val="2"/>
          <c:order val="2"/>
          <c:tx>
            <c:strRef>
              <c:f>'[Projeções atuariais.xlsx]Fundo Financeiro'!$D$1</c:f>
              <c:strCache>
                <c:ptCount val="1"/>
                <c:pt idx="0">
                  <c:v>DespesaPrevidenciaria</c:v>
                </c:pt>
              </c:strCache>
            </c:strRef>
          </c:tx>
          <c:spPr>
            <a:ln w="28575" cap="rnd">
              <a:solidFill>
                <a:sysClr val="windowText" lastClr="000000"/>
              </a:solidFill>
              <a:round/>
            </a:ln>
            <a:effectLst/>
          </c:spPr>
          <c:marker>
            <c:symbol val="none"/>
          </c:marker>
          <c:cat>
            <c:strRef>
              <c:f>'[Projeções atuariais.xlsx]Fundo Financeiro'!$B$1:$B$901</c:f>
              <c:strCache>
                <c:ptCount val="76"/>
                <c:pt idx="0">
                  <c:v>AnoExercicio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  <c:pt idx="4">
                  <c:v>2027</c:v>
                </c:pt>
                <c:pt idx="5">
                  <c:v>2028</c:v>
                </c:pt>
                <c:pt idx="6">
                  <c:v>2029</c:v>
                </c:pt>
                <c:pt idx="7">
                  <c:v>2030</c:v>
                </c:pt>
                <c:pt idx="8">
                  <c:v>2031</c:v>
                </c:pt>
                <c:pt idx="9">
                  <c:v>2032</c:v>
                </c:pt>
                <c:pt idx="10">
                  <c:v>2033</c:v>
                </c:pt>
                <c:pt idx="11">
                  <c:v>2034</c:v>
                </c:pt>
                <c:pt idx="12">
                  <c:v>2035</c:v>
                </c:pt>
                <c:pt idx="13">
                  <c:v>2036</c:v>
                </c:pt>
                <c:pt idx="14">
                  <c:v>2037</c:v>
                </c:pt>
                <c:pt idx="15">
                  <c:v>2038</c:v>
                </c:pt>
                <c:pt idx="16">
                  <c:v>2039</c:v>
                </c:pt>
                <c:pt idx="17">
                  <c:v>2040</c:v>
                </c:pt>
                <c:pt idx="18">
                  <c:v>2041</c:v>
                </c:pt>
                <c:pt idx="19">
                  <c:v>2042</c:v>
                </c:pt>
                <c:pt idx="20">
                  <c:v>2043</c:v>
                </c:pt>
                <c:pt idx="21">
                  <c:v>2044</c:v>
                </c:pt>
                <c:pt idx="22">
                  <c:v>2045</c:v>
                </c:pt>
                <c:pt idx="23">
                  <c:v>2046</c:v>
                </c:pt>
                <c:pt idx="24">
                  <c:v>2047</c:v>
                </c:pt>
                <c:pt idx="25">
                  <c:v>2048</c:v>
                </c:pt>
                <c:pt idx="26">
                  <c:v>2049</c:v>
                </c:pt>
                <c:pt idx="27">
                  <c:v>2050</c:v>
                </c:pt>
                <c:pt idx="28">
                  <c:v>2051</c:v>
                </c:pt>
                <c:pt idx="29">
                  <c:v>2052</c:v>
                </c:pt>
                <c:pt idx="30">
                  <c:v>2053</c:v>
                </c:pt>
                <c:pt idx="31">
                  <c:v>2054</c:v>
                </c:pt>
                <c:pt idx="32">
                  <c:v>2055</c:v>
                </c:pt>
                <c:pt idx="33">
                  <c:v>2056</c:v>
                </c:pt>
                <c:pt idx="34">
                  <c:v>2057</c:v>
                </c:pt>
                <c:pt idx="35">
                  <c:v>2058</c:v>
                </c:pt>
                <c:pt idx="36">
                  <c:v>2059</c:v>
                </c:pt>
                <c:pt idx="37">
                  <c:v>2060</c:v>
                </c:pt>
                <c:pt idx="38">
                  <c:v>2061</c:v>
                </c:pt>
                <c:pt idx="39">
                  <c:v>2062</c:v>
                </c:pt>
                <c:pt idx="40">
                  <c:v>2063</c:v>
                </c:pt>
                <c:pt idx="41">
                  <c:v>2064</c:v>
                </c:pt>
                <c:pt idx="42">
                  <c:v>2065</c:v>
                </c:pt>
                <c:pt idx="43">
                  <c:v>2066</c:v>
                </c:pt>
                <c:pt idx="44">
                  <c:v>2067</c:v>
                </c:pt>
                <c:pt idx="45">
                  <c:v>2068</c:v>
                </c:pt>
                <c:pt idx="46">
                  <c:v>2069</c:v>
                </c:pt>
                <c:pt idx="47">
                  <c:v>2070</c:v>
                </c:pt>
                <c:pt idx="48">
                  <c:v>2071</c:v>
                </c:pt>
                <c:pt idx="49">
                  <c:v>2072</c:v>
                </c:pt>
                <c:pt idx="50">
                  <c:v>2073</c:v>
                </c:pt>
                <c:pt idx="51">
                  <c:v>2074</c:v>
                </c:pt>
                <c:pt idx="52">
                  <c:v>2075</c:v>
                </c:pt>
                <c:pt idx="53">
                  <c:v>2076</c:v>
                </c:pt>
                <c:pt idx="54">
                  <c:v>2077</c:v>
                </c:pt>
                <c:pt idx="55">
                  <c:v>2078</c:v>
                </c:pt>
                <c:pt idx="56">
                  <c:v>2079</c:v>
                </c:pt>
                <c:pt idx="57">
                  <c:v>2080</c:v>
                </c:pt>
                <c:pt idx="58">
                  <c:v>2081</c:v>
                </c:pt>
                <c:pt idx="59">
                  <c:v>2082</c:v>
                </c:pt>
                <c:pt idx="60">
                  <c:v>2083</c:v>
                </c:pt>
                <c:pt idx="61">
                  <c:v>2084</c:v>
                </c:pt>
                <c:pt idx="62">
                  <c:v>2085</c:v>
                </c:pt>
                <c:pt idx="63">
                  <c:v>2086</c:v>
                </c:pt>
                <c:pt idx="64">
                  <c:v>2087</c:v>
                </c:pt>
                <c:pt idx="65">
                  <c:v>2088</c:v>
                </c:pt>
                <c:pt idx="66">
                  <c:v>2089</c:v>
                </c:pt>
                <c:pt idx="67">
                  <c:v>2090</c:v>
                </c:pt>
                <c:pt idx="68">
                  <c:v>2091</c:v>
                </c:pt>
                <c:pt idx="69">
                  <c:v>2092</c:v>
                </c:pt>
                <c:pt idx="70">
                  <c:v>2093</c:v>
                </c:pt>
                <c:pt idx="71">
                  <c:v>2094</c:v>
                </c:pt>
                <c:pt idx="72">
                  <c:v>2095</c:v>
                </c:pt>
                <c:pt idx="73">
                  <c:v>2096</c:v>
                </c:pt>
                <c:pt idx="74">
                  <c:v>2097</c:v>
                </c:pt>
                <c:pt idx="75">
                  <c:v>2098</c:v>
                </c:pt>
              </c:strCache>
            </c:strRef>
          </c:cat>
          <c:val>
            <c:numRef>
              <c:f>'[Projeções atuariais.xlsx]Fundo Financeiro'!$D$2:$D$901</c:f>
              <c:numCache>
                <c:formatCode>_(* #,##0_);_(* \(#,##0\);_(* "-"_);_(@_)</c:formatCode>
                <c:ptCount val="75"/>
                <c:pt idx="0">
                  <c:v>899814388.3900001</c:v>
                </c:pt>
                <c:pt idx="1">
                  <c:v>920780970.26999998</c:v>
                </c:pt>
                <c:pt idx="2">
                  <c:v>939787691.57000005</c:v>
                </c:pt>
                <c:pt idx="3">
                  <c:v>957026886.78999996</c:v>
                </c:pt>
                <c:pt idx="4">
                  <c:v>1026840839.8299999</c:v>
                </c:pt>
                <c:pt idx="5">
                  <c:v>984580932.6099999</c:v>
                </c:pt>
                <c:pt idx="6">
                  <c:v>996892003.5999999</c:v>
                </c:pt>
                <c:pt idx="7">
                  <c:v>1003163759.39</c:v>
                </c:pt>
                <c:pt idx="8">
                  <c:v>1012330999.35</c:v>
                </c:pt>
                <c:pt idx="9">
                  <c:v>1027586467.37</c:v>
                </c:pt>
                <c:pt idx="10">
                  <c:v>1033635970.26</c:v>
                </c:pt>
                <c:pt idx="11">
                  <c:v>1042418721.01</c:v>
                </c:pt>
                <c:pt idx="12">
                  <c:v>1041191245.5</c:v>
                </c:pt>
                <c:pt idx="13">
                  <c:v>1034491500.77</c:v>
                </c:pt>
                <c:pt idx="14">
                  <c:v>1026230068.77</c:v>
                </c:pt>
                <c:pt idx="15">
                  <c:v>1005030339.34</c:v>
                </c:pt>
                <c:pt idx="16">
                  <c:v>981203502.27999997</c:v>
                </c:pt>
                <c:pt idx="17">
                  <c:v>953026833.79999995</c:v>
                </c:pt>
                <c:pt idx="18">
                  <c:v>928973081.57000005</c:v>
                </c:pt>
                <c:pt idx="19">
                  <c:v>903013383.75</c:v>
                </c:pt>
                <c:pt idx="20">
                  <c:v>874598079.27999997</c:v>
                </c:pt>
                <c:pt idx="21">
                  <c:v>845037319.14999998</c:v>
                </c:pt>
                <c:pt idx="22">
                  <c:v>815278857.96000004</c:v>
                </c:pt>
                <c:pt idx="23">
                  <c:v>782573855.5</c:v>
                </c:pt>
                <c:pt idx="24">
                  <c:v>748016105.73000002</c:v>
                </c:pt>
                <c:pt idx="25">
                  <c:v>712083170.81999993</c:v>
                </c:pt>
                <c:pt idx="26">
                  <c:v>675735035.50999999</c:v>
                </c:pt>
                <c:pt idx="27">
                  <c:v>636425530.3900001</c:v>
                </c:pt>
                <c:pt idx="28">
                  <c:v>598295691.19000006</c:v>
                </c:pt>
                <c:pt idx="29">
                  <c:v>561253204.85000002</c:v>
                </c:pt>
                <c:pt idx="30">
                  <c:v>525549492.90000004</c:v>
                </c:pt>
                <c:pt idx="31">
                  <c:v>491574483.19</c:v>
                </c:pt>
                <c:pt idx="32">
                  <c:v>459626022.75999999</c:v>
                </c:pt>
                <c:pt idx="33">
                  <c:v>429199837.68999994</c:v>
                </c:pt>
                <c:pt idx="34">
                  <c:v>398762079.34000003</c:v>
                </c:pt>
                <c:pt idx="35">
                  <c:v>370347159.20000005</c:v>
                </c:pt>
                <c:pt idx="36">
                  <c:v>343891744.38</c:v>
                </c:pt>
                <c:pt idx="37">
                  <c:v>319266063.32000005</c:v>
                </c:pt>
                <c:pt idx="38">
                  <c:v>296422694.57000005</c:v>
                </c:pt>
                <c:pt idx="39">
                  <c:v>275264635.81999999</c:v>
                </c:pt>
                <c:pt idx="40">
                  <c:v>255746884.77999997</c:v>
                </c:pt>
                <c:pt idx="41">
                  <c:v>237737510.25999999</c:v>
                </c:pt>
                <c:pt idx="42">
                  <c:v>221189874.41000003</c:v>
                </c:pt>
                <c:pt idx="43">
                  <c:v>345625639.66000003</c:v>
                </c:pt>
                <c:pt idx="44">
                  <c:v>192001642.90000001</c:v>
                </c:pt>
                <c:pt idx="45">
                  <c:v>179171089.94999999</c:v>
                </c:pt>
                <c:pt idx="46">
                  <c:v>167374358.79999998</c:v>
                </c:pt>
                <c:pt idx="47">
                  <c:v>156440230.57999998</c:v>
                </c:pt>
                <c:pt idx="48">
                  <c:v>146377003.91000003</c:v>
                </c:pt>
                <c:pt idx="49">
                  <c:v>137150309.82999998</c:v>
                </c:pt>
                <c:pt idx="50">
                  <c:v>128691053.37000002</c:v>
                </c:pt>
                <c:pt idx="51">
                  <c:v>120867960.66999999</c:v>
                </c:pt>
                <c:pt idx="52">
                  <c:v>113624925.06</c:v>
                </c:pt>
                <c:pt idx="53">
                  <c:v>106908655.95000002</c:v>
                </c:pt>
                <c:pt idx="54">
                  <c:v>100641817.48000002</c:v>
                </c:pt>
                <c:pt idx="55">
                  <c:v>95018166.729999989</c:v>
                </c:pt>
                <c:pt idx="56">
                  <c:v>89795615.960000008</c:v>
                </c:pt>
                <c:pt idx="57">
                  <c:v>85026412.660000011</c:v>
                </c:pt>
                <c:pt idx="58">
                  <c:v>80881534.36999999</c:v>
                </c:pt>
                <c:pt idx="59">
                  <c:v>77192547.629999995</c:v>
                </c:pt>
                <c:pt idx="60">
                  <c:v>73822111.949999988</c:v>
                </c:pt>
                <c:pt idx="61">
                  <c:v>70251656.439999998</c:v>
                </c:pt>
                <c:pt idx="62">
                  <c:v>67601197.019999996</c:v>
                </c:pt>
                <c:pt idx="63">
                  <c:v>65152874.179999985</c:v>
                </c:pt>
                <c:pt idx="64">
                  <c:v>62889085.86999999</c:v>
                </c:pt>
                <c:pt idx="65">
                  <c:v>60794344.950000003</c:v>
                </c:pt>
                <c:pt idx="66">
                  <c:v>58853182.280000009</c:v>
                </c:pt>
                <c:pt idx="67">
                  <c:v>57063351.399999999</c:v>
                </c:pt>
                <c:pt idx="68">
                  <c:v>55400214.399999984</c:v>
                </c:pt>
                <c:pt idx="69">
                  <c:v>53852464.640000001</c:v>
                </c:pt>
                <c:pt idx="70">
                  <c:v>52409851.25</c:v>
                </c:pt>
                <c:pt idx="71">
                  <c:v>51063238.07</c:v>
                </c:pt>
                <c:pt idx="72">
                  <c:v>49804396.989999995</c:v>
                </c:pt>
                <c:pt idx="73">
                  <c:v>48626034.780000001</c:v>
                </c:pt>
                <c:pt idx="74">
                  <c:v>46131959.719999999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FBA-4656-A118-9A370785947B}"/>
            </c:ext>
          </c:extLst>
        </c:ser>
        <c:ser>
          <c:idx val="3"/>
          <c:order val="3"/>
          <c:tx>
            <c:strRef>
              <c:f>'[Projeções atuariais.xlsx]Fundo Financeiro'!$E$1</c:f>
              <c:strCache>
                <c:ptCount val="1"/>
                <c:pt idx="0">
                  <c:v>ResultadoPrevidenciario</c:v>
                </c:pt>
              </c:strCache>
            </c:strRef>
          </c:tx>
          <c:spPr>
            <a:ln w="28575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cat>
            <c:strRef>
              <c:f>'[Projeções atuariais.xlsx]Fundo Financeiro'!$B$1:$B$901</c:f>
              <c:strCache>
                <c:ptCount val="76"/>
                <c:pt idx="0">
                  <c:v>AnoExercicio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  <c:pt idx="4">
                  <c:v>2027</c:v>
                </c:pt>
                <c:pt idx="5">
                  <c:v>2028</c:v>
                </c:pt>
                <c:pt idx="6">
                  <c:v>2029</c:v>
                </c:pt>
                <c:pt idx="7">
                  <c:v>2030</c:v>
                </c:pt>
                <c:pt idx="8">
                  <c:v>2031</c:v>
                </c:pt>
                <c:pt idx="9">
                  <c:v>2032</c:v>
                </c:pt>
                <c:pt idx="10">
                  <c:v>2033</c:v>
                </c:pt>
                <c:pt idx="11">
                  <c:v>2034</c:v>
                </c:pt>
                <c:pt idx="12">
                  <c:v>2035</c:v>
                </c:pt>
                <c:pt idx="13">
                  <c:v>2036</c:v>
                </c:pt>
                <c:pt idx="14">
                  <c:v>2037</c:v>
                </c:pt>
                <c:pt idx="15">
                  <c:v>2038</c:v>
                </c:pt>
                <c:pt idx="16">
                  <c:v>2039</c:v>
                </c:pt>
                <c:pt idx="17">
                  <c:v>2040</c:v>
                </c:pt>
                <c:pt idx="18">
                  <c:v>2041</c:v>
                </c:pt>
                <c:pt idx="19">
                  <c:v>2042</c:v>
                </c:pt>
                <c:pt idx="20">
                  <c:v>2043</c:v>
                </c:pt>
                <c:pt idx="21">
                  <c:v>2044</c:v>
                </c:pt>
                <c:pt idx="22">
                  <c:v>2045</c:v>
                </c:pt>
                <c:pt idx="23">
                  <c:v>2046</c:v>
                </c:pt>
                <c:pt idx="24">
                  <c:v>2047</c:v>
                </c:pt>
                <c:pt idx="25">
                  <c:v>2048</c:v>
                </c:pt>
                <c:pt idx="26">
                  <c:v>2049</c:v>
                </c:pt>
                <c:pt idx="27">
                  <c:v>2050</c:v>
                </c:pt>
                <c:pt idx="28">
                  <c:v>2051</c:v>
                </c:pt>
                <c:pt idx="29">
                  <c:v>2052</c:v>
                </c:pt>
                <c:pt idx="30">
                  <c:v>2053</c:v>
                </c:pt>
                <c:pt idx="31">
                  <c:v>2054</c:v>
                </c:pt>
                <c:pt idx="32">
                  <c:v>2055</c:v>
                </c:pt>
                <c:pt idx="33">
                  <c:v>2056</c:v>
                </c:pt>
                <c:pt idx="34">
                  <c:v>2057</c:v>
                </c:pt>
                <c:pt idx="35">
                  <c:v>2058</c:v>
                </c:pt>
                <c:pt idx="36">
                  <c:v>2059</c:v>
                </c:pt>
                <c:pt idx="37">
                  <c:v>2060</c:v>
                </c:pt>
                <c:pt idx="38">
                  <c:v>2061</c:v>
                </c:pt>
                <c:pt idx="39">
                  <c:v>2062</c:v>
                </c:pt>
                <c:pt idx="40">
                  <c:v>2063</c:v>
                </c:pt>
                <c:pt idx="41">
                  <c:v>2064</c:v>
                </c:pt>
                <c:pt idx="42">
                  <c:v>2065</c:v>
                </c:pt>
                <c:pt idx="43">
                  <c:v>2066</c:v>
                </c:pt>
                <c:pt idx="44">
                  <c:v>2067</c:v>
                </c:pt>
                <c:pt idx="45">
                  <c:v>2068</c:v>
                </c:pt>
                <c:pt idx="46">
                  <c:v>2069</c:v>
                </c:pt>
                <c:pt idx="47">
                  <c:v>2070</c:v>
                </c:pt>
                <c:pt idx="48">
                  <c:v>2071</c:v>
                </c:pt>
                <c:pt idx="49">
                  <c:v>2072</c:v>
                </c:pt>
                <c:pt idx="50">
                  <c:v>2073</c:v>
                </c:pt>
                <c:pt idx="51">
                  <c:v>2074</c:v>
                </c:pt>
                <c:pt idx="52">
                  <c:v>2075</c:v>
                </c:pt>
                <c:pt idx="53">
                  <c:v>2076</c:v>
                </c:pt>
                <c:pt idx="54">
                  <c:v>2077</c:v>
                </c:pt>
                <c:pt idx="55">
                  <c:v>2078</c:v>
                </c:pt>
                <c:pt idx="56">
                  <c:v>2079</c:v>
                </c:pt>
                <c:pt idx="57">
                  <c:v>2080</c:v>
                </c:pt>
                <c:pt idx="58">
                  <c:v>2081</c:v>
                </c:pt>
                <c:pt idx="59">
                  <c:v>2082</c:v>
                </c:pt>
                <c:pt idx="60">
                  <c:v>2083</c:v>
                </c:pt>
                <c:pt idx="61">
                  <c:v>2084</c:v>
                </c:pt>
                <c:pt idx="62">
                  <c:v>2085</c:v>
                </c:pt>
                <c:pt idx="63">
                  <c:v>2086</c:v>
                </c:pt>
                <c:pt idx="64">
                  <c:v>2087</c:v>
                </c:pt>
                <c:pt idx="65">
                  <c:v>2088</c:v>
                </c:pt>
                <c:pt idx="66">
                  <c:v>2089</c:v>
                </c:pt>
                <c:pt idx="67">
                  <c:v>2090</c:v>
                </c:pt>
                <c:pt idx="68">
                  <c:v>2091</c:v>
                </c:pt>
                <c:pt idx="69">
                  <c:v>2092</c:v>
                </c:pt>
                <c:pt idx="70">
                  <c:v>2093</c:v>
                </c:pt>
                <c:pt idx="71">
                  <c:v>2094</c:v>
                </c:pt>
                <c:pt idx="72">
                  <c:v>2095</c:v>
                </c:pt>
                <c:pt idx="73">
                  <c:v>2096</c:v>
                </c:pt>
                <c:pt idx="74">
                  <c:v>2097</c:v>
                </c:pt>
                <c:pt idx="75">
                  <c:v>2098</c:v>
                </c:pt>
              </c:strCache>
            </c:strRef>
          </c:cat>
          <c:val>
            <c:numRef>
              <c:f>'[Projeções atuariais.xlsx]Fundo Financeiro'!$E$2:$E$901</c:f>
              <c:numCache>
                <c:formatCode>_(* #,##0_);_(* \(#,##0\);_(* "-"_);_(@_)</c:formatCode>
                <c:ptCount val="75"/>
                <c:pt idx="0">
                  <c:v>-689805943.47000003</c:v>
                </c:pt>
                <c:pt idx="1">
                  <c:v>-747106895.87</c:v>
                </c:pt>
                <c:pt idx="2">
                  <c:v>-769213876.5999999</c:v>
                </c:pt>
                <c:pt idx="3">
                  <c:v>-788616372.76999998</c:v>
                </c:pt>
                <c:pt idx="4">
                  <c:v>-862760793.3900001</c:v>
                </c:pt>
                <c:pt idx="5">
                  <c:v>-823829306.92000008</c:v>
                </c:pt>
                <c:pt idx="6">
                  <c:v>-842333379.14999998</c:v>
                </c:pt>
                <c:pt idx="7">
                  <c:v>-854029516.69000006</c:v>
                </c:pt>
                <c:pt idx="8">
                  <c:v>-868505952.50999999</c:v>
                </c:pt>
                <c:pt idx="9">
                  <c:v>-890384711.92999983</c:v>
                </c:pt>
                <c:pt idx="10">
                  <c:v>-906785152.02999997</c:v>
                </c:pt>
                <c:pt idx="11">
                  <c:v>-924106013.00999999</c:v>
                </c:pt>
                <c:pt idx="12">
                  <c:v>-933683134.54999995</c:v>
                </c:pt>
                <c:pt idx="13">
                  <c:v>-937526161</c:v>
                </c:pt>
                <c:pt idx="14">
                  <c:v>-939822812.64999998</c:v>
                </c:pt>
                <c:pt idx="15">
                  <c:v>-930642329.55999994</c:v>
                </c:pt>
                <c:pt idx="16">
                  <c:v>-915123763.98000002</c:v>
                </c:pt>
                <c:pt idx="17">
                  <c:v>-893637036.79999995</c:v>
                </c:pt>
                <c:pt idx="18">
                  <c:v>-875648442.12</c:v>
                </c:pt>
                <c:pt idx="19">
                  <c:v>-855695648.71000004</c:v>
                </c:pt>
                <c:pt idx="20">
                  <c:v>-832824730.23000002</c:v>
                </c:pt>
                <c:pt idx="21">
                  <c:v>-807886364.25</c:v>
                </c:pt>
                <c:pt idx="22">
                  <c:v>-782816401.45000005</c:v>
                </c:pt>
                <c:pt idx="23">
                  <c:v>-755012983.98000002</c:v>
                </c:pt>
                <c:pt idx="24">
                  <c:v>-724256954.3599999</c:v>
                </c:pt>
                <c:pt idx="25">
                  <c:v>-691529249.23000002</c:v>
                </c:pt>
                <c:pt idx="26">
                  <c:v>-657661125.3499999</c:v>
                </c:pt>
                <c:pt idx="27">
                  <c:v>-620144841.29000008</c:v>
                </c:pt>
                <c:pt idx="28">
                  <c:v>-583849109.1099999</c:v>
                </c:pt>
                <c:pt idx="29">
                  <c:v>-548344023.52999997</c:v>
                </c:pt>
                <c:pt idx="30">
                  <c:v>-513800982.03999996</c:v>
                </c:pt>
                <c:pt idx="31">
                  <c:v>-480712664.40999997</c:v>
                </c:pt>
                <c:pt idx="32">
                  <c:v>-449616885.19999999</c:v>
                </c:pt>
                <c:pt idx="33">
                  <c:v>-420020326.72000003</c:v>
                </c:pt>
                <c:pt idx="34">
                  <c:v>-390375045.50999999</c:v>
                </c:pt>
                <c:pt idx="35">
                  <c:v>-362715251.42999995</c:v>
                </c:pt>
                <c:pt idx="36">
                  <c:v>-336976345.41999996</c:v>
                </c:pt>
                <c:pt idx="37">
                  <c:v>-313027219.81</c:v>
                </c:pt>
                <c:pt idx="38">
                  <c:v>-290808890.66999996</c:v>
                </c:pt>
                <c:pt idx="39">
                  <c:v>-270226446.57999998</c:v>
                </c:pt>
                <c:pt idx="40">
                  <c:v>-251236416.73999998</c:v>
                </c:pt>
                <c:pt idx="41">
                  <c:v>-233709609.83000001</c:v>
                </c:pt>
                <c:pt idx="42">
                  <c:v>-217600773.17000002</c:v>
                </c:pt>
                <c:pt idx="43">
                  <c:v>-342434536.06999999</c:v>
                </c:pt>
                <c:pt idx="44">
                  <c:v>-189169509.89000002</c:v>
                </c:pt>
                <c:pt idx="45">
                  <c:v>-176661346.75</c:v>
                </c:pt>
                <c:pt idx="46">
                  <c:v>-165153187.80000001</c:v>
                </c:pt>
                <c:pt idx="47">
                  <c:v>-154475872.33999997</c:v>
                </c:pt>
                <c:pt idx="48">
                  <c:v>-144640189.18000001</c:v>
                </c:pt>
                <c:pt idx="49">
                  <c:v>-135613893.01000002</c:v>
                </c:pt>
                <c:pt idx="50">
                  <c:v>-127330099.26000004</c:v>
                </c:pt>
                <c:pt idx="51">
                  <c:v>-119660765.19999999</c:v>
                </c:pt>
                <c:pt idx="52">
                  <c:v>-112551544.90000001</c:v>
                </c:pt>
                <c:pt idx="53">
                  <c:v>-105951614.13000001</c:v>
                </c:pt>
                <c:pt idx="54">
                  <c:v>-99785794.250000015</c:v>
                </c:pt>
                <c:pt idx="55">
                  <c:v>-94248905.879999995</c:v>
                </c:pt>
                <c:pt idx="56">
                  <c:v>-89102158.260000005</c:v>
                </c:pt>
                <c:pt idx="57">
                  <c:v>-84398305.860000014</c:v>
                </c:pt>
                <c:pt idx="58">
                  <c:v>-80307926.140000015</c:v>
                </c:pt>
                <c:pt idx="59">
                  <c:v>-76664875.049999997</c:v>
                </c:pt>
                <c:pt idx="60">
                  <c:v>-73334963.549999997</c:v>
                </c:pt>
                <c:pt idx="61">
                  <c:v>-69808317.329999998</c:v>
                </c:pt>
                <c:pt idx="62">
                  <c:v>-67186545.159999996</c:v>
                </c:pt>
                <c:pt idx="63">
                  <c:v>-64763762.510000005</c:v>
                </c:pt>
                <c:pt idx="64">
                  <c:v>-62522670.579999998</c:v>
                </c:pt>
                <c:pt idx="65">
                  <c:v>-60448078.75999999</c:v>
                </c:pt>
                <c:pt idx="66">
                  <c:v>-58524802.480000012</c:v>
                </c:pt>
                <c:pt idx="67">
                  <c:v>-56750765.039999992</c:v>
                </c:pt>
                <c:pt idx="68">
                  <c:v>-55101642.960000001</c:v>
                </c:pt>
                <c:pt idx="69">
                  <c:v>-53566338.519999996</c:v>
                </c:pt>
                <c:pt idx="70">
                  <c:v>-52134796.879999995</c:v>
                </c:pt>
                <c:pt idx="71">
                  <c:v>-50798060.979999997</c:v>
                </c:pt>
                <c:pt idx="72">
                  <c:v>-49548063.379999995</c:v>
                </c:pt>
                <c:pt idx="73">
                  <c:v>-48377647.310000002</c:v>
                </c:pt>
                <c:pt idx="74">
                  <c:v>-45893713.000000007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FBA-4656-A118-9A37078594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380448"/>
        <c:axId val="30377568"/>
        <c:extLst>
          <c:ext xmlns:c15="http://schemas.microsoft.com/office/drawing/2012/chart" uri="{02D57815-91ED-43cb-92C2-25804820EDAC}">
            <c15:filteredLine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'[Projeções atuariais.xlsx]Fundo Financeiro'!$B$1</c15:sqref>
                        </c15:formulaRef>
                      </c:ext>
                    </c:extLst>
                    <c:strCache>
                      <c:ptCount val="1"/>
                      <c:pt idx="0">
                        <c:v>AnoExercicio</c:v>
                      </c:pt>
                    </c:strCache>
                  </c:strRef>
                </c:tx>
                <c:spPr>
                  <a:ln w="28575" cap="rnd">
                    <a:solidFill>
                      <a:schemeClr val="accent1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strRef>
                    <c:extLst>
                      <c:ext uri="{02D57815-91ED-43cb-92C2-25804820EDAC}">
                        <c15:formulaRef>
                          <c15:sqref>'[Projeções atuariais.xlsx]Fundo Financeiro'!$B$1:$B$901</c15:sqref>
                        </c15:formulaRef>
                      </c:ext>
                    </c:extLst>
                    <c:strCache>
                      <c:ptCount val="76"/>
                      <c:pt idx="0">
                        <c:v>AnoExercicio</c:v>
                      </c:pt>
                      <c:pt idx="1">
                        <c:v>2024</c:v>
                      </c:pt>
                      <c:pt idx="2">
                        <c:v>2025</c:v>
                      </c:pt>
                      <c:pt idx="3">
                        <c:v>2026</c:v>
                      </c:pt>
                      <c:pt idx="4">
                        <c:v>2027</c:v>
                      </c:pt>
                      <c:pt idx="5">
                        <c:v>2028</c:v>
                      </c:pt>
                      <c:pt idx="6">
                        <c:v>2029</c:v>
                      </c:pt>
                      <c:pt idx="7">
                        <c:v>2030</c:v>
                      </c:pt>
                      <c:pt idx="8">
                        <c:v>2031</c:v>
                      </c:pt>
                      <c:pt idx="9">
                        <c:v>2032</c:v>
                      </c:pt>
                      <c:pt idx="10">
                        <c:v>2033</c:v>
                      </c:pt>
                      <c:pt idx="11">
                        <c:v>2034</c:v>
                      </c:pt>
                      <c:pt idx="12">
                        <c:v>2035</c:v>
                      </c:pt>
                      <c:pt idx="13">
                        <c:v>2036</c:v>
                      </c:pt>
                      <c:pt idx="14">
                        <c:v>2037</c:v>
                      </c:pt>
                      <c:pt idx="15">
                        <c:v>2038</c:v>
                      </c:pt>
                      <c:pt idx="16">
                        <c:v>2039</c:v>
                      </c:pt>
                      <c:pt idx="17">
                        <c:v>2040</c:v>
                      </c:pt>
                      <c:pt idx="18">
                        <c:v>2041</c:v>
                      </c:pt>
                      <c:pt idx="19">
                        <c:v>2042</c:v>
                      </c:pt>
                      <c:pt idx="20">
                        <c:v>2043</c:v>
                      </c:pt>
                      <c:pt idx="21">
                        <c:v>2044</c:v>
                      </c:pt>
                      <c:pt idx="22">
                        <c:v>2045</c:v>
                      </c:pt>
                      <c:pt idx="23">
                        <c:v>2046</c:v>
                      </c:pt>
                      <c:pt idx="24">
                        <c:v>2047</c:v>
                      </c:pt>
                      <c:pt idx="25">
                        <c:v>2048</c:v>
                      </c:pt>
                      <c:pt idx="26">
                        <c:v>2049</c:v>
                      </c:pt>
                      <c:pt idx="27">
                        <c:v>2050</c:v>
                      </c:pt>
                      <c:pt idx="28">
                        <c:v>2051</c:v>
                      </c:pt>
                      <c:pt idx="29">
                        <c:v>2052</c:v>
                      </c:pt>
                      <c:pt idx="30">
                        <c:v>2053</c:v>
                      </c:pt>
                      <c:pt idx="31">
                        <c:v>2054</c:v>
                      </c:pt>
                      <c:pt idx="32">
                        <c:v>2055</c:v>
                      </c:pt>
                      <c:pt idx="33">
                        <c:v>2056</c:v>
                      </c:pt>
                      <c:pt idx="34">
                        <c:v>2057</c:v>
                      </c:pt>
                      <c:pt idx="35">
                        <c:v>2058</c:v>
                      </c:pt>
                      <c:pt idx="36">
                        <c:v>2059</c:v>
                      </c:pt>
                      <c:pt idx="37">
                        <c:v>2060</c:v>
                      </c:pt>
                      <c:pt idx="38">
                        <c:v>2061</c:v>
                      </c:pt>
                      <c:pt idx="39">
                        <c:v>2062</c:v>
                      </c:pt>
                      <c:pt idx="40">
                        <c:v>2063</c:v>
                      </c:pt>
                      <c:pt idx="41">
                        <c:v>2064</c:v>
                      </c:pt>
                      <c:pt idx="42">
                        <c:v>2065</c:v>
                      </c:pt>
                      <c:pt idx="43">
                        <c:v>2066</c:v>
                      </c:pt>
                      <c:pt idx="44">
                        <c:v>2067</c:v>
                      </c:pt>
                      <c:pt idx="45">
                        <c:v>2068</c:v>
                      </c:pt>
                      <c:pt idx="46">
                        <c:v>2069</c:v>
                      </c:pt>
                      <c:pt idx="47">
                        <c:v>2070</c:v>
                      </c:pt>
                      <c:pt idx="48">
                        <c:v>2071</c:v>
                      </c:pt>
                      <c:pt idx="49">
                        <c:v>2072</c:v>
                      </c:pt>
                      <c:pt idx="50">
                        <c:v>2073</c:v>
                      </c:pt>
                      <c:pt idx="51">
                        <c:v>2074</c:v>
                      </c:pt>
                      <c:pt idx="52">
                        <c:v>2075</c:v>
                      </c:pt>
                      <c:pt idx="53">
                        <c:v>2076</c:v>
                      </c:pt>
                      <c:pt idx="54">
                        <c:v>2077</c:v>
                      </c:pt>
                      <c:pt idx="55">
                        <c:v>2078</c:v>
                      </c:pt>
                      <c:pt idx="56">
                        <c:v>2079</c:v>
                      </c:pt>
                      <c:pt idx="57">
                        <c:v>2080</c:v>
                      </c:pt>
                      <c:pt idx="58">
                        <c:v>2081</c:v>
                      </c:pt>
                      <c:pt idx="59">
                        <c:v>2082</c:v>
                      </c:pt>
                      <c:pt idx="60">
                        <c:v>2083</c:v>
                      </c:pt>
                      <c:pt idx="61">
                        <c:v>2084</c:v>
                      </c:pt>
                      <c:pt idx="62">
                        <c:v>2085</c:v>
                      </c:pt>
                      <c:pt idx="63">
                        <c:v>2086</c:v>
                      </c:pt>
                      <c:pt idx="64">
                        <c:v>2087</c:v>
                      </c:pt>
                      <c:pt idx="65">
                        <c:v>2088</c:v>
                      </c:pt>
                      <c:pt idx="66">
                        <c:v>2089</c:v>
                      </c:pt>
                      <c:pt idx="67">
                        <c:v>2090</c:v>
                      </c:pt>
                      <c:pt idx="68">
                        <c:v>2091</c:v>
                      </c:pt>
                      <c:pt idx="69">
                        <c:v>2092</c:v>
                      </c:pt>
                      <c:pt idx="70">
                        <c:v>2093</c:v>
                      </c:pt>
                      <c:pt idx="71">
                        <c:v>2094</c:v>
                      </c:pt>
                      <c:pt idx="72">
                        <c:v>2095</c:v>
                      </c:pt>
                      <c:pt idx="73">
                        <c:v>2096</c:v>
                      </c:pt>
                      <c:pt idx="74">
                        <c:v>2097</c:v>
                      </c:pt>
                      <c:pt idx="75">
                        <c:v>2098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'[Projeções atuariais.xlsx]Fundo Financeiro'!$B$2:$B$901</c15:sqref>
                        </c15:formulaRef>
                      </c:ext>
                    </c:extLst>
                    <c:numCache>
                      <c:formatCode>General</c:formatCode>
                      <c:ptCount val="75"/>
                      <c:pt idx="0">
                        <c:v>2024</c:v>
                      </c:pt>
                      <c:pt idx="1">
                        <c:v>2025</c:v>
                      </c:pt>
                      <c:pt idx="2">
                        <c:v>2026</c:v>
                      </c:pt>
                      <c:pt idx="3">
                        <c:v>2027</c:v>
                      </c:pt>
                      <c:pt idx="4">
                        <c:v>2028</c:v>
                      </c:pt>
                      <c:pt idx="5">
                        <c:v>2029</c:v>
                      </c:pt>
                      <c:pt idx="6">
                        <c:v>2030</c:v>
                      </c:pt>
                      <c:pt idx="7">
                        <c:v>2031</c:v>
                      </c:pt>
                      <c:pt idx="8">
                        <c:v>2032</c:v>
                      </c:pt>
                      <c:pt idx="9">
                        <c:v>2033</c:v>
                      </c:pt>
                      <c:pt idx="10">
                        <c:v>2034</c:v>
                      </c:pt>
                      <c:pt idx="11">
                        <c:v>2035</c:v>
                      </c:pt>
                      <c:pt idx="12">
                        <c:v>2036</c:v>
                      </c:pt>
                      <c:pt idx="13">
                        <c:v>2037</c:v>
                      </c:pt>
                      <c:pt idx="14">
                        <c:v>2038</c:v>
                      </c:pt>
                      <c:pt idx="15">
                        <c:v>2039</c:v>
                      </c:pt>
                      <c:pt idx="16">
                        <c:v>2040</c:v>
                      </c:pt>
                      <c:pt idx="17">
                        <c:v>2041</c:v>
                      </c:pt>
                      <c:pt idx="18">
                        <c:v>2042</c:v>
                      </c:pt>
                      <c:pt idx="19">
                        <c:v>2043</c:v>
                      </c:pt>
                      <c:pt idx="20">
                        <c:v>2044</c:v>
                      </c:pt>
                      <c:pt idx="21">
                        <c:v>2045</c:v>
                      </c:pt>
                      <c:pt idx="22">
                        <c:v>2046</c:v>
                      </c:pt>
                      <c:pt idx="23">
                        <c:v>2047</c:v>
                      </c:pt>
                      <c:pt idx="24">
                        <c:v>2048</c:v>
                      </c:pt>
                      <c:pt idx="25">
                        <c:v>2049</c:v>
                      </c:pt>
                      <c:pt idx="26">
                        <c:v>2050</c:v>
                      </c:pt>
                      <c:pt idx="27">
                        <c:v>2051</c:v>
                      </c:pt>
                      <c:pt idx="28">
                        <c:v>2052</c:v>
                      </c:pt>
                      <c:pt idx="29">
                        <c:v>2053</c:v>
                      </c:pt>
                      <c:pt idx="30">
                        <c:v>2054</c:v>
                      </c:pt>
                      <c:pt idx="31">
                        <c:v>2055</c:v>
                      </c:pt>
                      <c:pt idx="32">
                        <c:v>2056</c:v>
                      </c:pt>
                      <c:pt idx="33">
                        <c:v>2057</c:v>
                      </c:pt>
                      <c:pt idx="34">
                        <c:v>2058</c:v>
                      </c:pt>
                      <c:pt idx="35">
                        <c:v>2059</c:v>
                      </c:pt>
                      <c:pt idx="36">
                        <c:v>2060</c:v>
                      </c:pt>
                      <c:pt idx="37">
                        <c:v>2061</c:v>
                      </c:pt>
                      <c:pt idx="38">
                        <c:v>2062</c:v>
                      </c:pt>
                      <c:pt idx="39">
                        <c:v>2063</c:v>
                      </c:pt>
                      <c:pt idx="40">
                        <c:v>2064</c:v>
                      </c:pt>
                      <c:pt idx="41">
                        <c:v>2065</c:v>
                      </c:pt>
                      <c:pt idx="42">
                        <c:v>2066</c:v>
                      </c:pt>
                      <c:pt idx="43">
                        <c:v>2067</c:v>
                      </c:pt>
                      <c:pt idx="44">
                        <c:v>2068</c:v>
                      </c:pt>
                      <c:pt idx="45">
                        <c:v>2069</c:v>
                      </c:pt>
                      <c:pt idx="46">
                        <c:v>2070</c:v>
                      </c:pt>
                      <c:pt idx="47">
                        <c:v>2071</c:v>
                      </c:pt>
                      <c:pt idx="48">
                        <c:v>2072</c:v>
                      </c:pt>
                      <c:pt idx="49">
                        <c:v>2073</c:v>
                      </c:pt>
                      <c:pt idx="50">
                        <c:v>2074</c:v>
                      </c:pt>
                      <c:pt idx="51">
                        <c:v>2075</c:v>
                      </c:pt>
                      <c:pt idx="52">
                        <c:v>2076</c:v>
                      </c:pt>
                      <c:pt idx="53">
                        <c:v>2077</c:v>
                      </c:pt>
                      <c:pt idx="54">
                        <c:v>2078</c:v>
                      </c:pt>
                      <c:pt idx="55">
                        <c:v>2079</c:v>
                      </c:pt>
                      <c:pt idx="56">
                        <c:v>2080</c:v>
                      </c:pt>
                      <c:pt idx="57">
                        <c:v>2081</c:v>
                      </c:pt>
                      <c:pt idx="58">
                        <c:v>2082</c:v>
                      </c:pt>
                      <c:pt idx="59">
                        <c:v>2083</c:v>
                      </c:pt>
                      <c:pt idx="60">
                        <c:v>2084</c:v>
                      </c:pt>
                      <c:pt idx="61">
                        <c:v>2085</c:v>
                      </c:pt>
                      <c:pt idx="62">
                        <c:v>2086</c:v>
                      </c:pt>
                      <c:pt idx="63">
                        <c:v>2087</c:v>
                      </c:pt>
                      <c:pt idx="64">
                        <c:v>2088</c:v>
                      </c:pt>
                      <c:pt idx="65">
                        <c:v>2089</c:v>
                      </c:pt>
                      <c:pt idx="66">
                        <c:v>2090</c:v>
                      </c:pt>
                      <c:pt idx="67">
                        <c:v>2091</c:v>
                      </c:pt>
                      <c:pt idx="68">
                        <c:v>2092</c:v>
                      </c:pt>
                      <c:pt idx="69">
                        <c:v>2093</c:v>
                      </c:pt>
                      <c:pt idx="70">
                        <c:v>2094</c:v>
                      </c:pt>
                      <c:pt idx="71">
                        <c:v>2095</c:v>
                      </c:pt>
                      <c:pt idx="72">
                        <c:v>2096</c:v>
                      </c:pt>
                      <c:pt idx="73">
                        <c:v>2097</c:v>
                      </c:pt>
                      <c:pt idx="74">
                        <c:v>2098</c:v>
                      </c:pt>
                    </c:numCache>
                  </c:numRef>
                </c:val>
                <c:smooth val="0"/>
                <c:extLst>
                  <c:ext xmlns:c16="http://schemas.microsoft.com/office/drawing/2014/chart" uri="{C3380CC4-5D6E-409C-BE32-E72D297353CC}">
                    <c16:uniqueId val="{00000003-CFBA-4656-A118-9A370785947B}"/>
                  </c:ext>
                </c:extLst>
              </c15:ser>
            </c15:filteredLineSeries>
          </c:ext>
        </c:extLst>
      </c:lineChart>
      <c:catAx>
        <c:axId val="303804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30377568"/>
        <c:crosses val="autoZero"/>
        <c:auto val="1"/>
        <c:lblAlgn val="ctr"/>
        <c:lblOffset val="100"/>
        <c:noMultiLvlLbl val="0"/>
      </c:catAx>
      <c:valAx>
        <c:axId val="30377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* #,##0_);_(* \(#,##0\);_(* &quot;-&quot;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303804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/>
              </a:solidFill>
              <a:latin typeface="Montserrat" panose="00000500000000000000" pitchFamily="2" charset="0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600"/>
      </a:pPr>
      <a:endParaRPr lang="pt-BR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0.92981</cdr:x>
      <cdr:y>0.09148</cdr:y>
    </cdr:from>
    <cdr:to>
      <cdr:x>1</cdr:x>
      <cdr:y>0.48232</cdr:y>
    </cdr:to>
    <cdr:sp macro="" textlink="">
      <cdr:nvSpPr>
        <cdr:cNvPr id="2" name="Chave Direita 1">
          <a:extLst xmlns:a="http://schemas.openxmlformats.org/drawingml/2006/main">
            <a:ext uri="{FF2B5EF4-FFF2-40B4-BE49-F238E27FC236}">
              <a16:creationId xmlns:a16="http://schemas.microsoft.com/office/drawing/2014/main" id="{0AC666B9-EEB1-1830-DD62-9A1062256C84}"/>
            </a:ext>
          </a:extLst>
        </cdr:cNvPr>
        <cdr:cNvSpPr/>
      </cdr:nvSpPr>
      <cdr:spPr>
        <a:xfrm xmlns:a="http://schemas.openxmlformats.org/drawingml/2006/main">
          <a:off x="9811949" y="367675"/>
          <a:ext cx="740664" cy="1570804"/>
        </a:xfrm>
        <a:prstGeom xmlns:a="http://schemas.openxmlformats.org/drawingml/2006/main" prst="rightBrace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rgbClr val="FF0000"/>
          </a:solidFill>
        </a:ln>
      </cdr:spPr>
      <cdr:style>
        <a:lnRef xmlns:a="http://schemas.openxmlformats.org/drawingml/2006/main" idx="2">
          <a:schemeClr val="accent2"/>
        </a:lnRef>
        <a:fillRef xmlns:a="http://schemas.openxmlformats.org/drawingml/2006/main" idx="0">
          <a:schemeClr val="accent2"/>
        </a:fillRef>
        <a:effectRef xmlns:a="http://schemas.openxmlformats.org/drawingml/2006/main" idx="1">
          <a:schemeClr val="accent2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rtlCol="0" anchor="ctr"/>
        <a:lstStyle xmlns:a="http://schemas.openxmlformats.org/drawingml/2006/main">
          <a:defPPr>
            <a:defRPr lang="pt-BR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pt-BR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0.49472</cdr:x>
      <cdr:y>0.09885</cdr:y>
    </cdr:from>
    <cdr:to>
      <cdr:x>0.79572</cdr:x>
      <cdr:y>0.2794</cdr:y>
    </cdr:to>
    <cdr:sp macro="" textlink="">
      <cdr:nvSpPr>
        <cdr:cNvPr id="4" name="CaixaDeTexto 3">
          <a:extLst xmlns:a="http://schemas.openxmlformats.org/drawingml/2006/main">
            <a:ext uri="{FF2B5EF4-FFF2-40B4-BE49-F238E27FC236}">
              <a16:creationId xmlns:a16="http://schemas.microsoft.com/office/drawing/2014/main" id="{27CC192B-2C49-95C6-9089-AA6403CA632C}"/>
            </a:ext>
          </a:extLst>
        </cdr:cNvPr>
        <cdr:cNvSpPr txBox="1"/>
      </cdr:nvSpPr>
      <cdr:spPr>
        <a:xfrm xmlns:a="http://schemas.openxmlformats.org/drawingml/2006/main">
          <a:off x="5929254" y="540135"/>
          <a:ext cx="3607537" cy="9865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pt-BR" sz="1800" b="1" dirty="0">
              <a:solidFill>
                <a:srgbClr val="FF0000"/>
              </a:solidFill>
              <a:latin typeface="Montserrat" panose="00000500000000000000" pitchFamily="2" charset="0"/>
            </a:rPr>
            <a:t>Crescimento da despesa em</a:t>
          </a:r>
          <a:r>
            <a:rPr lang="pt-BR" sz="1800" b="1" baseline="0" dirty="0">
              <a:solidFill>
                <a:srgbClr val="FF0000"/>
              </a:solidFill>
              <a:latin typeface="Montserrat" panose="00000500000000000000" pitchFamily="2" charset="0"/>
            </a:rPr>
            <a:t> 45% até o pico</a:t>
          </a:r>
          <a:endParaRPr lang="pt-BR" sz="1800" b="1" dirty="0">
            <a:solidFill>
              <a:srgbClr val="FF0000"/>
            </a:solidFill>
            <a:latin typeface="Montserrat" panose="00000500000000000000" pitchFamily="2" charset="0"/>
          </a:endParaRPr>
        </a:p>
      </cdr:txBody>
    </cdr:sp>
  </cdr:relSizeAnchor>
  <cdr:relSizeAnchor xmlns:cdr="http://schemas.openxmlformats.org/drawingml/2006/chartDrawing">
    <cdr:from>
      <cdr:x>0.35225</cdr:x>
      <cdr:y>0.14301</cdr:y>
    </cdr:from>
    <cdr:to>
      <cdr:x>0.49472</cdr:x>
      <cdr:y>0.14301</cdr:y>
    </cdr:to>
    <cdr:cxnSp macro="">
      <cdr:nvCxnSpPr>
        <cdr:cNvPr id="6" name="Conector de Seta Reta 5">
          <a:extLst xmlns:a="http://schemas.openxmlformats.org/drawingml/2006/main">
            <a:ext uri="{FF2B5EF4-FFF2-40B4-BE49-F238E27FC236}">
              <a16:creationId xmlns:a16="http://schemas.microsoft.com/office/drawing/2014/main" id="{819D662F-5830-9280-1775-E6A4A855B993}"/>
            </a:ext>
          </a:extLst>
        </cdr:cNvPr>
        <cdr:cNvCxnSpPr/>
      </cdr:nvCxnSpPr>
      <cdr:spPr>
        <a:xfrm xmlns:a="http://schemas.openxmlformats.org/drawingml/2006/main">
          <a:off x="4221785" y="805106"/>
          <a:ext cx="1707519" cy="0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triangle"/>
        </a:ln>
      </cdr:spPr>
      <cdr:style>
        <a:lnRef xmlns:a="http://schemas.openxmlformats.org/drawingml/2006/main" idx="2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0.40191</cdr:x>
      <cdr:y>0.06038</cdr:y>
    </cdr:from>
    <cdr:to>
      <cdr:x>0.66692</cdr:x>
      <cdr:y>0.24093</cdr:y>
    </cdr:to>
    <cdr:sp macro="" textlink="">
      <cdr:nvSpPr>
        <cdr:cNvPr id="2" name="CaixaDeTexto 1">
          <a:extLst xmlns:a="http://schemas.openxmlformats.org/drawingml/2006/main">
            <a:ext uri="{FF2B5EF4-FFF2-40B4-BE49-F238E27FC236}">
              <a16:creationId xmlns:a16="http://schemas.microsoft.com/office/drawing/2014/main" id="{2F2DE4BB-30A1-8269-7659-D5C36BDF8189}"/>
            </a:ext>
          </a:extLst>
        </cdr:cNvPr>
        <cdr:cNvSpPr txBox="1"/>
      </cdr:nvSpPr>
      <cdr:spPr>
        <a:xfrm xmlns:a="http://schemas.openxmlformats.org/drawingml/2006/main">
          <a:off x="4869461" y="329902"/>
          <a:ext cx="3210808" cy="98654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pt-BR" sz="1800" b="1" dirty="0">
              <a:solidFill>
                <a:srgbClr val="FF0000"/>
              </a:solidFill>
              <a:latin typeface="Montserrat" panose="00000500000000000000" pitchFamily="2" charset="0"/>
            </a:rPr>
            <a:t>Crescimento da despesa em</a:t>
          </a:r>
          <a:r>
            <a:rPr lang="pt-BR" sz="1800" b="1" baseline="0" dirty="0">
              <a:solidFill>
                <a:srgbClr val="FF0000"/>
              </a:solidFill>
              <a:latin typeface="Montserrat" panose="00000500000000000000" pitchFamily="2" charset="0"/>
            </a:rPr>
            <a:t> 16% até o pico</a:t>
          </a:r>
          <a:endParaRPr lang="pt-BR" sz="1800" b="1" dirty="0">
            <a:solidFill>
              <a:srgbClr val="FF0000"/>
            </a:solidFill>
            <a:latin typeface="Montserrat" panose="00000500000000000000" pitchFamily="2" charset="0"/>
          </a:endParaRPr>
        </a:p>
      </cdr:txBody>
    </cdr:sp>
  </cdr:relSizeAnchor>
  <cdr:relSizeAnchor xmlns:cdr="http://schemas.openxmlformats.org/drawingml/2006/chartDrawing">
    <cdr:from>
      <cdr:x>0.31683</cdr:x>
      <cdr:y>0.12492</cdr:y>
    </cdr:from>
    <cdr:to>
      <cdr:x>0.40104</cdr:x>
      <cdr:y>0.15881</cdr:y>
    </cdr:to>
    <cdr:cxnSp macro="">
      <cdr:nvCxnSpPr>
        <cdr:cNvPr id="3" name="Conector de Seta Reta 2">
          <a:extLst xmlns:a="http://schemas.openxmlformats.org/drawingml/2006/main">
            <a:ext uri="{FF2B5EF4-FFF2-40B4-BE49-F238E27FC236}">
              <a16:creationId xmlns:a16="http://schemas.microsoft.com/office/drawing/2014/main" id="{AA1BB798-7A31-124E-F173-69B8F9596EDF}"/>
            </a:ext>
          </a:extLst>
        </cdr:cNvPr>
        <cdr:cNvCxnSpPr/>
      </cdr:nvCxnSpPr>
      <cdr:spPr>
        <a:xfrm xmlns:a="http://schemas.openxmlformats.org/drawingml/2006/main" flipV="1">
          <a:off x="3838706" y="682582"/>
          <a:ext cx="1020272" cy="185178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triangle"/>
        </a:ln>
      </cdr:spPr>
      <cdr:style>
        <a:lnRef xmlns:a="http://schemas.openxmlformats.org/drawingml/2006/main" idx="2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730212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95E444-D9C5-FCF5-D8B1-BA1BF7B9A2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C6AF207-CD7B-1D7F-73BA-831FB8378AC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F6AFBF3-410C-DE8E-4554-E660847164A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NOTAS DO PALESTRANTE:</a:t>
            </a:r>
          </a:p>
          <a:p>
            <a:endParaRPr/>
          </a:p>
          <a:p>
            <a:r>
              <a:t>- Concluir a palestra mostrando a disparidade dos desafios e o papel da contabilidade pública estratégica.</a:t>
            </a:r>
          </a:p>
          <a:p>
            <a:r>
              <a:t>- Os regimes pequenos e médios mostram que as soluções do TCE funcionam (indicadores melhoraram significativamente).</a:t>
            </a:r>
          </a:p>
          <a:p>
            <a:r>
              <a:t>- O grande desafio se concentra nos municípios maiores do ES, onde a pressão do passivo atuarial é massiva e o ritmo de capitalização é lento em relação ao crescimento do número de inativos.</a:t>
            </a:r>
          </a:p>
          <a:p>
            <a:r>
              <a:t>- Concluir conectando com o tema geral do simpósio do CRC-ES: 'como a contabilidade deixou de ser operacional para se tornar estratégica'. A governança previdenciária é o exemplo mais vívido disso. O contador público não é um mero cumpridor de rotinas de lançamento — ele é o guardião estratégico do pacto de gerações da previdência municipal.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AF04A2-3B67-BAF5-9C2D-EA2FAF7278F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025157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NOTAS DO PALESTRANTE:</a:t>
            </a:r>
          </a:p>
          <a:p>
            <a:endParaRPr/>
          </a:p>
          <a:p>
            <a:r>
              <a:t>- Explicar o marco de 2015. O Tribunal percebeu que a previdência municipal era uma bomba relógio fiscal.</a:t>
            </a:r>
          </a:p>
          <a:p>
            <a:r>
              <a:t>- A reação não foi apenas aplicar multas, mas estrutural: o Tribunal se organizou internamente criando um setor especializado de fiscalização em previdência.</a:t>
            </a:r>
          </a:p>
          <a:p>
            <a:r>
              <a:t>- A principal mudança prática foi na Prestação de Contas Anual (PCA). Antes de 2015, a análise era meramente formal, cartorária (se enviou o documento no prazo, se a folha bateu com o balanço, etc.).</a:t>
            </a:r>
          </a:p>
          <a:p>
            <a:r>
              <a:t>- A partir daí, o foco mudou radicalmente: passamos a analisar se o fundo de previdência é sustentável no longo prazo, se o plano de custeio é viável e se as projeções atuariais são realistas.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NOTAS DO PALESTRANTE:</a:t>
            </a:r>
          </a:p>
          <a:p>
            <a:endParaRPr/>
          </a:p>
          <a:p>
            <a:r>
              <a:t>- Detalhar as prioridades iniciais da unidade de previdência. Fomos no básico bem-feito.</a:t>
            </a:r>
          </a:p>
          <a:p>
            <a:r>
              <a:t>- Os quatro pilares fundamentais estabelecidos imediatamente foram:</a:t>
            </a:r>
          </a:p>
          <a:p>
            <a:r>
              <a:t>  1. REPASSE: Acabar com os atrasos crônicos de repasse das contribuições descontadas dos servidores e da quota patronal.</a:t>
            </a:r>
          </a:p>
          <a:p>
            <a:r>
              <a:t>  2. CUSTEIO: Cobrar a aprovação legal e célere das leis de custeio.</a:t>
            </a:r>
          </a:p>
          <a:p>
            <a:r>
              <a:t>  3. ADEQUAÇÃO: Garantir que a alíquota aprovada por lei batesse com o cálculo atuarial (anteriormente era comum o atuário sugerir 22% e o município fixar por lei 11%, gerando rombo artificial).</a:t>
            </a:r>
          </a:p>
          <a:p>
            <a:r>
              <a:t>  4. AMORTIZAÇÃO: Fazer o acompanhamento dos aportes adicionais voltados ao equacionamento do déficit de longo prazo.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NOTAS DO PALESTRANTE:</a:t>
            </a:r>
          </a:p>
          <a:p>
            <a:endParaRPr/>
          </a:p>
          <a:p>
            <a:r>
              <a:t>- Abordar o cerne do problema estratégico: o paradoxo da conformidade formal.</a:t>
            </a:r>
          </a:p>
          <a:p>
            <a:r>
              <a:t>- Explicar ao público de contadores que um balanço pode estar formalmente perfeito (e passar nas auditorias tradicionais), mas ser economicamente inviável.</a:t>
            </a:r>
          </a:p>
          <a:p>
            <a:r>
              <a:t>- O grande problema detectado pelo TCE-ES foi que prefeituras e RPPS cumpriam a lei formalmente, mas usavam os recursos extraordinários (da amortização do déficit) para cobrir o fluxo de caixa corrente (pagar os inativos de hoje), esvaziando o colchão de liquidez que deveria garantir o futuro.</a:t>
            </a:r>
          </a:p>
          <a:p>
            <a:r>
              <a:t>- O dinheiro entrava como 'plano de amortização' e saía para pagar folha de benefícios correntes. Estávamos consumindo as sementes do amanhã.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NOTAS DO PALESTRANTE:</a:t>
            </a:r>
          </a:p>
          <a:p>
            <a:endParaRPr/>
          </a:p>
          <a:p>
            <a:r>
              <a:t>- Esta é a base fundamentadora da tese jurídica do TCE-ES. Foco na inovação na interpretação da LRF.</a:t>
            </a:r>
          </a:p>
          <a:p>
            <a:r>
              <a:t>- O art. 8º, parágrafo único da LRF (Lei Complementar nº 101/2000) é categórico sobre a vinculação de receitas. Unimos esse mandamento à norma constitucional previdenciária.</a:t>
            </a:r>
          </a:p>
          <a:p>
            <a:r>
              <a:t>- Explicar o raciocínio: se os aportes extras servem para amortizar o 'déficit', e se o déficit é uma dívida de longo prazo, usar esse recurso extra para pagar o benefício corrente é desviar a finalidade da vinculação legal.</a:t>
            </a:r>
          </a:p>
          <a:p>
            <a:r>
              <a:t>- O dinheiro do plano de amortização deve ser guardado e acumulado em um fundo de reserva, não queimado imediatamente. Ele foi instituído para recompor o equilíbrio e extinguir a dívida, não para financiar despesa corrente de forma cômoda.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NOTAS DO PALESTRANTE:</a:t>
            </a:r>
          </a:p>
          <a:p>
            <a:endParaRPr/>
          </a:p>
          <a:p>
            <a:r>
              <a:t>- Explicar detalhadamente a mecânica da 'Regra de Ouro'. O que de fato está blindado?</a:t>
            </a:r>
          </a:p>
          <a:p>
            <a:r>
              <a:t>- Rendimentos, receitas de planos de amortização e recursos de regimes em fase de formação (capitalização inicial) NÃO podem pagar benefício corrente.</a:t>
            </a:r>
          </a:p>
          <a:p>
            <a:r>
              <a:t>- Até quando essa proibição vigora? Até atingir a Reserva Mínima. E o que é a reserva mínima?</a:t>
            </a:r>
          </a:p>
          <a:p>
            <a:r>
              <a:t>- É a Provisão Matemática de Benefícios Concedidos (PMBC). Ela calcula quanto custará manter todos os atuais aposentados e pensionistas vivos até o fim de seus direitos de benefício.</a:t>
            </a:r>
          </a:p>
          <a:p>
            <a:r>
              <a:t>- Se o RPPS não tem dinheiro para garantir quem já está inativo hoje, como pode querer queimar os rendimentos e a amortização?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NOTAS DO PALESTRANTE:</a:t>
            </a:r>
          </a:p>
          <a:p>
            <a:endParaRPr/>
          </a:p>
          <a:p>
            <a:r>
              <a:t>- Mencionar formalmente as decisões: Processo TC 916/2023 (Prejulgado do TCE-ES) e Parecer em Consulta nº 07/2025.</a:t>
            </a:r>
          </a:p>
          <a:p>
            <a:r>
              <a:t>- Destacar que os prejulgados no âmbito de tribunais de contas possuem efeito vinculante para os jurisdicionados.</a:t>
            </a:r>
          </a:p>
          <a:p>
            <a:r>
              <a:t>- Frisar que embora tenham ocorrido resistências normativas e contestações por parte de algumas associações ou prefeitos preocupados com as contas correntes, o entendimento está sacramentado e vigora de forma plena.</a:t>
            </a:r>
          </a:p>
          <a:p>
            <a:r>
              <a:t>- O marco é a partir de 2026. Ou seja, neste ano os municípios já estão sob o império desta regra. A expectativa técnica do Tribunal é reverter a curva de insolvência na maioria dos RPPS do Estado.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NOTAS DO PALESTRANTE:</a:t>
            </a:r>
          </a:p>
          <a:p>
            <a:endParaRPr/>
          </a:p>
          <a:p>
            <a:r>
              <a:t>- Demonstrar a prova empírica do impacto da nossa fiscalização técnica.</a:t>
            </a:r>
          </a:p>
          <a:p>
            <a:r>
              <a:t>- No período anterior à especialização (pré-2016), os ativos garantidores acumulados oscilavam na alarmante faixa de 2,1% a 4,5% dos passivos, permanecendo estagnados ao longo de 4 anos.</a:t>
            </a:r>
          </a:p>
          <a:p>
            <a:r>
              <a:t>- Com a criação da unidade especializada e a cobrança contínua de medidas de ajuste, esses mesmos fundos apresentaram uma evolução de até 54% em seus ativos garantidores.</a:t>
            </a:r>
          </a:p>
          <a:p>
            <a:r>
              <a:t>- Destacar que não houve apenas melhora no saldo bancário, mas também nos indicadores globais de Solvência e no Resultado Atuarial. Isso prova que a fiscalização técnica e rigorosa gera resultados práticos tangíveis.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NOTAS DO PALESTRANTE:</a:t>
            </a:r>
          </a:p>
          <a:p>
            <a:endParaRPr/>
          </a:p>
          <a:p>
            <a:r>
              <a:t>- Concluir a palestra mostrando a disparidade dos desafios e o papel da contabilidade pública estratégica.</a:t>
            </a:r>
          </a:p>
          <a:p>
            <a:r>
              <a:t>- Os regimes pequenos e médios mostram que as soluções do TCE funcionam (indicadores melhoraram significativamente).</a:t>
            </a:r>
          </a:p>
          <a:p>
            <a:r>
              <a:t>- O grande desafio se concentra nos municípios maiores do ES, onde a pressão do passivo atuarial é massiva e o ritmo de capitalização é lento em relação ao crescimento do número de inativos.</a:t>
            </a:r>
          </a:p>
          <a:p>
            <a:r>
              <a:t>- Concluir conectando com o tema geral do simpósio do CRC-ES: 'como a contabilidade deixou de ser operacional para se tornar estratégica'. A governança previdenciária é o exemplo mais vívido disso. O contador público não é um mero cumpridor de rotinas de lançamento — ele é o guardião estratégico do pacto de gerações da previdência municipal.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NOTAS DO PALESTRANTE:</a:t>
            </a:r>
          </a:p>
          <a:p>
            <a:endParaRPr/>
          </a:p>
          <a:p>
            <a:r>
              <a:t>- Este slide traz um argumento político fortíssimo. No setor público, a contabilidade e a fiscalização ganham força máxima quando afetam as contas de governo dos prefeitos.</a:t>
            </a:r>
          </a:p>
          <a:p>
            <a:r>
              <a:t>- Apresentar a estatística real do acompanhamento de 11 municípios (2014 a 2023):</a:t>
            </a:r>
          </a:p>
          <a:p>
            <a:r>
              <a:t>  * Sem irregularidade previdenciária: a rejeição das contas do prefeito é de 25% (normalmente por outras razões de gastos com saúde/educação/pessoal).</a:t>
            </a:r>
          </a:p>
          <a:p>
            <a:r>
              <a:t>  * Com irregularidade previdenciária: a rejeição salta para 70%! O Tribunal de Contas pune severamente a omissão previdenciária.</a:t>
            </a:r>
          </a:p>
          <a:p>
            <a:r>
              <a:t>  * E se a falha previdenciária ameaçar diretamente o equilíbrio atuarial/sustentabilidade de longo prazo? A rejeição ou emissão de parecer prévio com ressalvas atinge o impressionante índice de 98%.</a:t>
            </a:r>
          </a:p>
          <a:p>
            <a:r>
              <a:t>- Mensagem para prefeitos e contadores municipais: Sustentabilidade do RPPS não é tema secundário; é o principal fator de reprovação de contas políticas hoje no Espírito Santo.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6AB80D-7561-3EC6-9EDC-6A1A9CCEA5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C79B07A-4F70-30CC-3327-7402818DFF5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892B04F-4805-7A53-8B55-58AC1CD2C2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NOTAS DO PALESTRANTE:</a:t>
            </a:r>
          </a:p>
          <a:p>
            <a:endParaRPr/>
          </a:p>
          <a:p>
            <a:r>
              <a:t>- Concluir a palestra mostrando a disparidade dos desafios e o papel da contabilidade pública estratégica.</a:t>
            </a:r>
          </a:p>
          <a:p>
            <a:r>
              <a:t>- Os regimes pequenos e médios mostram que as soluções do TCE funcionam (indicadores melhoraram significativamente).</a:t>
            </a:r>
          </a:p>
          <a:p>
            <a:r>
              <a:t>- O grande desafio se concentra nos municípios maiores do ES, onde a pressão do passivo atuarial é massiva e o ritmo de capitalização é lento em relação ao crescimento do número de inativos.</a:t>
            </a:r>
          </a:p>
          <a:p>
            <a:r>
              <a:t>- Concluir conectando com o tema geral do simpósio do CRC-ES: 'como a contabilidade deixou de ser operacional para se tornar estratégica'. A governança previdenciária é o exemplo mais vívido disso. O contador público não é um mero cumpridor de rotinas de lançamento — ele é o guardião estratégico do pacto de gerações da previdência municipal.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65B0F5-7D15-AE5E-C16A-C95FD20E78D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5638716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A5662A-DACE-7695-8161-0D6B4EAEC3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12F1CA3-C690-1474-8B63-6AFDB9644A1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CD36B6E-1516-0575-8657-E8DB3755B68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NOTAS DO PALESTRANTE:</a:t>
            </a:r>
          </a:p>
          <a:p>
            <a:endParaRPr/>
          </a:p>
          <a:p>
            <a:r>
              <a:t>- Concluir a palestra mostrando a disparidade dos desafios e o papel da contabilidade pública estratégica.</a:t>
            </a:r>
          </a:p>
          <a:p>
            <a:r>
              <a:t>- Os regimes pequenos e médios mostram que as soluções do TCE funcionam (indicadores melhoraram significativamente).</a:t>
            </a:r>
          </a:p>
          <a:p>
            <a:r>
              <a:t>- O grande desafio se concentra nos municípios maiores do ES, onde a pressão do passivo atuarial é massiva e o ritmo de capitalização é lento em relação ao crescimento do número de inativos.</a:t>
            </a:r>
          </a:p>
          <a:p>
            <a:r>
              <a:t>- Concluir conectando com o tema geral do simpósio do CRC-ES: 'como a contabilidade deixou de ser operacional para se tornar estratégica'. A governança previdenciária é o exemplo mais vívido disso. O contador público não é um mero cumpridor de rotinas de lançamento — ele é o guardião estratégico do pacto de gerações da previdência municipal.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00D42B-C2C7-8B70-BEFD-3F312279A61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6140799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739533-BF04-D822-6377-5DA4BB97F2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FD074A5-6267-7A2F-7D61-5371A7882B3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A7CB60F-550F-638F-FEE3-27ED89CF4D8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NOTAS DO PALESTRANTE:</a:t>
            </a:r>
          </a:p>
          <a:p>
            <a:endParaRPr/>
          </a:p>
          <a:p>
            <a:r>
              <a:t>- Concluir a palestra mostrando a disparidade dos desafios e o papel da contabilidade pública estratégica.</a:t>
            </a:r>
          </a:p>
          <a:p>
            <a:r>
              <a:t>- Os regimes pequenos e médios mostram que as soluções do TCE funcionam (indicadores melhoraram significativamente).</a:t>
            </a:r>
          </a:p>
          <a:p>
            <a:r>
              <a:t>- O grande desafio se concentra nos municípios maiores do ES, onde a pressão do passivo atuarial é massiva e o ritmo de capitalização é lento em relação ao crescimento do número de inativos.</a:t>
            </a:r>
          </a:p>
          <a:p>
            <a:r>
              <a:t>- Concluir conectando com o tema geral do simpósio do CRC-ES: 'como a contabilidade deixou de ser operacional para se tornar estratégica'. A governança previdenciária é o exemplo mais vívido disso. O contador público não é um mero cumpridor de rotinas de lançamento — ele é o guardião estratégico do pacto de gerações da previdência municipal.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094589-3858-3E37-E0FE-5EF46322B51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0291117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FFD998-5DCC-35F6-9059-1B23F29AFA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91D127E-E1DE-E939-5474-8D48E368987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36DCAC0-F787-61C2-4238-AEB4E217DC0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NOTAS DO PALESTRANTE:</a:t>
            </a:r>
          </a:p>
          <a:p>
            <a:endParaRPr/>
          </a:p>
          <a:p>
            <a:r>
              <a:t>- Concluir a palestra mostrando a disparidade dos desafios e o papel da contabilidade pública estratégica.</a:t>
            </a:r>
          </a:p>
          <a:p>
            <a:r>
              <a:t>- Os regimes pequenos e médios mostram que as soluções do TCE funcionam (indicadores melhoraram significativamente).</a:t>
            </a:r>
          </a:p>
          <a:p>
            <a:r>
              <a:t>- O grande desafio se concentra nos municípios maiores do ES, onde a pressão do passivo atuarial é massiva e o ritmo de capitalização é lento em relação ao crescimento do número de inativos.</a:t>
            </a:r>
          </a:p>
          <a:p>
            <a:r>
              <a:t>- Concluir conectando com o tema geral do simpósio do CRC-ES: 'como a contabilidade deixou de ser operacional para se tornar estratégica'. A governança previdenciária é o exemplo mais vívido disso. O contador público não é um mero cumpridor de rotinas de lançamento — ele é o guardião estratégico do pacto de gerações da previdência municipal.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F8C550-3749-C840-5666-2B46B63D0BA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3391181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3B30BA-F33F-D208-25A1-03AF640027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8B9D47E-CE2D-D070-1EF4-8B7D88E3D0F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7269CAE-5609-A694-59D4-B7A1E97CDEA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NOTAS DO PALESTRANTE:</a:t>
            </a:r>
          </a:p>
          <a:p>
            <a:endParaRPr/>
          </a:p>
          <a:p>
            <a:r>
              <a:t>- Concluir a palestra mostrando a disparidade dos desafios e o papel da contabilidade pública estratégica.</a:t>
            </a:r>
          </a:p>
          <a:p>
            <a:r>
              <a:t>- Os regimes pequenos e médios mostram que as soluções do TCE funcionam (indicadores melhoraram significativamente).</a:t>
            </a:r>
          </a:p>
          <a:p>
            <a:r>
              <a:t>- O grande desafio se concentra nos municípios maiores do ES, onde a pressão do passivo atuarial é massiva e o ritmo de capitalização é lento em relação ao crescimento do número de inativos.</a:t>
            </a:r>
          </a:p>
          <a:p>
            <a:r>
              <a:t>- Concluir conectando com o tema geral do simpósio do CRC-ES: 'como a contabilidade deixou de ser operacional para se tornar estratégica'. A governança previdenciária é o exemplo mais vívido disso. O contador público não é um mero cumpridor de rotinas de lançamento — ele é o guardião estratégico do pacto de gerações da previdência municipal.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C681F3E-5AA1-41FA-50D4-CE2DC8A5E99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551404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230832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r>
              <a:rPr lang="pt-BR"/>
              <a:t>Clique para editar o estilo do subtítulo Mestre</a:t>
            </a:r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76629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571294" y="1153647"/>
            <a:ext cx="1311909" cy="6924973"/>
          </a:xfrm>
        </p:spPr>
        <p:txBody>
          <a:bodyPr lIns="0" tIns="0" rIns="0" bIns="0"/>
          <a:lstStyle>
            <a:lvl1pPr>
              <a:defRPr sz="5000" b="0" i="0">
                <a:solidFill>
                  <a:srgbClr val="B08F41"/>
                </a:solidFill>
                <a:latin typeface="Trebuchet MS"/>
                <a:cs typeface="Trebuchet MS"/>
              </a:defRPr>
            </a:lvl1pPr>
          </a:lstStyle>
          <a:p>
            <a:r>
              <a:rPr lang="pt-BR"/>
              <a:t>Clique para editar o título Mestre</a:t>
            </a: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93047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571294" y="1153647"/>
            <a:ext cx="1311909" cy="6924973"/>
          </a:xfrm>
        </p:spPr>
        <p:txBody>
          <a:bodyPr lIns="0" tIns="0" rIns="0" bIns="0"/>
          <a:lstStyle>
            <a:lvl1pPr>
              <a:defRPr sz="5000" b="0" i="0">
                <a:solidFill>
                  <a:srgbClr val="B08F41"/>
                </a:solidFill>
                <a:latin typeface="Trebuchet MS"/>
                <a:cs typeface="Trebuchet MS"/>
              </a:defRPr>
            </a:lvl1pPr>
          </a:lstStyle>
          <a:p>
            <a:r>
              <a:rPr lang="pt-BR"/>
              <a:t>Clique para editar o título Mestre</a:t>
            </a:r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77460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571294" y="1153647"/>
            <a:ext cx="1311909" cy="6924973"/>
          </a:xfrm>
        </p:spPr>
        <p:txBody>
          <a:bodyPr lIns="0" tIns="0" rIns="0" bIns="0"/>
          <a:lstStyle>
            <a:lvl1pPr>
              <a:defRPr sz="5000" b="0" i="0">
                <a:solidFill>
                  <a:srgbClr val="B08F41"/>
                </a:solidFill>
                <a:latin typeface="Trebuchet MS"/>
                <a:cs typeface="Trebuchet MS"/>
              </a:defRPr>
            </a:lvl1pPr>
          </a:lstStyle>
          <a:p>
            <a:r>
              <a:rPr lang="pt-BR"/>
              <a:t>Clique para editar o título Mestre</a:t>
            </a: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49367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Em Branc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73935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89090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" y="1"/>
            <a:ext cx="12191999" cy="685799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571294" y="1153647"/>
            <a:ext cx="1311909" cy="115416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500" b="0" i="0">
                <a:solidFill>
                  <a:srgbClr val="B08F4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29506" y="2571186"/>
            <a:ext cx="10775103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1" y="6377940"/>
            <a:ext cx="28041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15673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</p:sldLayoutIdLst>
  <p:txStyles>
    <p:titleStyle>
      <a:lvl1pPr eaLnBrk="1" hangingPunct="1">
        <a:defRPr>
          <a:latin typeface="+mj-lt"/>
          <a:ea typeface="+mj-ea"/>
          <a:cs typeface="+mj-cs"/>
        </a:defRPr>
      </a:lvl1pPr>
    </p:titleStyle>
    <p:bodyStyle>
      <a:lvl1pPr marL="0" eaLnBrk="1" hangingPunct="1">
        <a:defRPr>
          <a:latin typeface="+mn-lt"/>
          <a:ea typeface="+mn-ea"/>
          <a:cs typeface="+mn-cs"/>
        </a:defRPr>
      </a:lvl1pPr>
      <a:lvl2pPr marL="304815" eaLnBrk="1" hangingPunct="1">
        <a:defRPr>
          <a:latin typeface="+mn-lt"/>
          <a:ea typeface="+mn-ea"/>
          <a:cs typeface="+mn-cs"/>
        </a:defRPr>
      </a:lvl2pPr>
      <a:lvl3pPr marL="609630" eaLnBrk="1" hangingPunct="1">
        <a:defRPr>
          <a:latin typeface="+mn-lt"/>
          <a:ea typeface="+mn-ea"/>
          <a:cs typeface="+mn-cs"/>
        </a:defRPr>
      </a:lvl3pPr>
      <a:lvl4pPr marL="914446" eaLnBrk="1" hangingPunct="1">
        <a:defRPr>
          <a:latin typeface="+mn-lt"/>
          <a:ea typeface="+mn-ea"/>
          <a:cs typeface="+mn-cs"/>
        </a:defRPr>
      </a:lvl4pPr>
      <a:lvl5pPr marL="1219261" eaLnBrk="1" hangingPunct="1">
        <a:defRPr>
          <a:latin typeface="+mn-lt"/>
          <a:ea typeface="+mn-ea"/>
          <a:cs typeface="+mn-cs"/>
        </a:defRPr>
      </a:lvl5pPr>
      <a:lvl6pPr marL="1524076" eaLnBrk="1" hangingPunct="1">
        <a:defRPr>
          <a:latin typeface="+mn-lt"/>
          <a:ea typeface="+mn-ea"/>
          <a:cs typeface="+mn-cs"/>
        </a:defRPr>
      </a:lvl6pPr>
      <a:lvl7pPr marL="1828891" eaLnBrk="1" hangingPunct="1">
        <a:defRPr>
          <a:latin typeface="+mn-lt"/>
          <a:ea typeface="+mn-ea"/>
          <a:cs typeface="+mn-cs"/>
        </a:defRPr>
      </a:lvl7pPr>
      <a:lvl8pPr marL="2133707" eaLnBrk="1" hangingPunct="1">
        <a:defRPr>
          <a:latin typeface="+mn-lt"/>
          <a:ea typeface="+mn-ea"/>
          <a:cs typeface="+mn-cs"/>
        </a:defRPr>
      </a:lvl8pPr>
      <a:lvl9pPr marL="2438522" eaLnBrk="1" hangingPunct="1">
        <a:defRPr>
          <a:latin typeface="+mn-lt"/>
          <a:ea typeface="+mn-ea"/>
          <a:cs typeface="+mn-cs"/>
        </a:defRPr>
      </a:lvl9pPr>
    </p:bodyStyle>
    <p:otherStyle>
      <a:lvl1pPr marL="0" eaLnBrk="1" hangingPunct="1">
        <a:defRPr>
          <a:latin typeface="+mn-lt"/>
          <a:ea typeface="+mn-ea"/>
          <a:cs typeface="+mn-cs"/>
        </a:defRPr>
      </a:lvl1pPr>
      <a:lvl2pPr marL="304815" eaLnBrk="1" hangingPunct="1">
        <a:defRPr>
          <a:latin typeface="+mn-lt"/>
          <a:ea typeface="+mn-ea"/>
          <a:cs typeface="+mn-cs"/>
        </a:defRPr>
      </a:lvl2pPr>
      <a:lvl3pPr marL="609630" eaLnBrk="1" hangingPunct="1">
        <a:defRPr>
          <a:latin typeface="+mn-lt"/>
          <a:ea typeface="+mn-ea"/>
          <a:cs typeface="+mn-cs"/>
        </a:defRPr>
      </a:lvl3pPr>
      <a:lvl4pPr marL="914446" eaLnBrk="1" hangingPunct="1">
        <a:defRPr>
          <a:latin typeface="+mn-lt"/>
          <a:ea typeface="+mn-ea"/>
          <a:cs typeface="+mn-cs"/>
        </a:defRPr>
      </a:lvl4pPr>
      <a:lvl5pPr marL="1219261" eaLnBrk="1" hangingPunct="1">
        <a:defRPr>
          <a:latin typeface="+mn-lt"/>
          <a:ea typeface="+mn-ea"/>
          <a:cs typeface="+mn-cs"/>
        </a:defRPr>
      </a:lvl5pPr>
      <a:lvl6pPr marL="1524076" eaLnBrk="1" hangingPunct="1">
        <a:defRPr>
          <a:latin typeface="+mn-lt"/>
          <a:ea typeface="+mn-ea"/>
          <a:cs typeface="+mn-cs"/>
        </a:defRPr>
      </a:lvl6pPr>
      <a:lvl7pPr marL="1828891" eaLnBrk="1" hangingPunct="1">
        <a:defRPr>
          <a:latin typeface="+mn-lt"/>
          <a:ea typeface="+mn-ea"/>
          <a:cs typeface="+mn-cs"/>
        </a:defRPr>
      </a:lvl7pPr>
      <a:lvl8pPr marL="2133707" eaLnBrk="1" hangingPunct="1">
        <a:defRPr>
          <a:latin typeface="+mn-lt"/>
          <a:ea typeface="+mn-ea"/>
          <a:cs typeface="+mn-cs"/>
        </a:defRPr>
      </a:lvl8pPr>
      <a:lvl9pPr marL="2438522" eaLnBrk="1" hangingPunct="1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"/>
            <a:ext cx="12191999" cy="6857999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-5729" y="-26453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9" y="10286998"/>
                </a:moveTo>
                <a:lnTo>
                  <a:pt x="0" y="10286998"/>
                </a:lnTo>
                <a:lnTo>
                  <a:pt x="0" y="0"/>
                </a:lnTo>
                <a:lnTo>
                  <a:pt x="18287999" y="0"/>
                </a:lnTo>
                <a:lnTo>
                  <a:pt x="18287999" y="10286998"/>
                </a:lnTo>
                <a:close/>
              </a:path>
            </a:pathLst>
          </a:custGeom>
          <a:solidFill>
            <a:srgbClr val="09417D">
              <a:alpha val="78999"/>
            </a:srgbClr>
          </a:solidFill>
        </p:spPr>
        <p:txBody>
          <a:bodyPr wrap="square" lIns="0" tIns="0" rIns="0" bIns="0" rtlCol="0"/>
          <a:lstStyle/>
          <a:p>
            <a:endParaRPr sz="1200"/>
          </a:p>
        </p:txBody>
      </p:sp>
      <p:sp>
        <p:nvSpPr>
          <p:cNvPr id="4" name="object 4"/>
          <p:cNvSpPr/>
          <p:nvPr/>
        </p:nvSpPr>
        <p:spPr>
          <a:xfrm>
            <a:off x="2343" y="121274"/>
            <a:ext cx="1107017" cy="1107017"/>
          </a:xfrm>
          <a:custGeom>
            <a:avLst/>
            <a:gdLst/>
            <a:ahLst/>
            <a:cxnLst/>
            <a:rect l="l" t="t" r="r" b="b"/>
            <a:pathLst>
              <a:path w="1660525" h="1660525">
                <a:moveTo>
                  <a:pt x="849991" y="1660403"/>
                </a:moveTo>
                <a:lnTo>
                  <a:pt x="758344" y="1657590"/>
                </a:lnTo>
                <a:lnTo>
                  <a:pt x="667563" y="1644693"/>
                </a:lnTo>
                <a:lnTo>
                  <a:pt x="578757" y="1621868"/>
                </a:lnTo>
                <a:lnTo>
                  <a:pt x="493010" y="1589395"/>
                </a:lnTo>
                <a:lnTo>
                  <a:pt x="411364" y="1547668"/>
                </a:lnTo>
                <a:lnTo>
                  <a:pt x="334814" y="1497195"/>
                </a:lnTo>
                <a:lnTo>
                  <a:pt x="264294" y="1438593"/>
                </a:lnTo>
                <a:lnTo>
                  <a:pt x="200663" y="1372576"/>
                </a:lnTo>
                <a:lnTo>
                  <a:pt x="144697" y="1299947"/>
                </a:lnTo>
                <a:lnTo>
                  <a:pt x="97076" y="1221591"/>
                </a:lnTo>
                <a:lnTo>
                  <a:pt x="58382" y="1138463"/>
                </a:lnTo>
                <a:lnTo>
                  <a:pt x="29087" y="1051579"/>
                </a:lnTo>
                <a:lnTo>
                  <a:pt x="9546" y="961994"/>
                </a:lnTo>
                <a:lnTo>
                  <a:pt x="0" y="870801"/>
                </a:lnTo>
                <a:lnTo>
                  <a:pt x="562" y="779110"/>
                </a:lnTo>
                <a:lnTo>
                  <a:pt x="11227" y="688042"/>
                </a:lnTo>
                <a:lnTo>
                  <a:pt x="31865" y="598705"/>
                </a:lnTo>
                <a:lnTo>
                  <a:pt x="62225" y="512184"/>
                </a:lnTo>
                <a:lnTo>
                  <a:pt x="101936" y="429538"/>
                </a:lnTo>
                <a:lnTo>
                  <a:pt x="150514" y="351773"/>
                </a:lnTo>
                <a:lnTo>
                  <a:pt x="207368" y="279837"/>
                </a:lnTo>
                <a:lnTo>
                  <a:pt x="271805" y="214605"/>
                </a:lnTo>
                <a:lnTo>
                  <a:pt x="343039" y="156872"/>
                </a:lnTo>
                <a:lnTo>
                  <a:pt x="420202" y="107343"/>
                </a:lnTo>
                <a:lnTo>
                  <a:pt x="502353" y="66622"/>
                </a:lnTo>
                <a:lnTo>
                  <a:pt x="588494" y="35202"/>
                </a:lnTo>
                <a:lnTo>
                  <a:pt x="677573" y="13469"/>
                </a:lnTo>
                <a:lnTo>
                  <a:pt x="768504" y="1687"/>
                </a:lnTo>
                <a:lnTo>
                  <a:pt x="860179" y="0"/>
                </a:lnTo>
                <a:lnTo>
                  <a:pt x="951482" y="8427"/>
                </a:lnTo>
                <a:lnTo>
                  <a:pt x="1041301" y="26866"/>
                </a:lnTo>
                <a:lnTo>
                  <a:pt x="1128539" y="55093"/>
                </a:lnTo>
                <a:lnTo>
                  <a:pt x="1212133" y="92764"/>
                </a:lnTo>
                <a:lnTo>
                  <a:pt x="1291068" y="139419"/>
                </a:lnTo>
                <a:lnTo>
                  <a:pt x="1364379" y="194491"/>
                </a:lnTo>
                <a:lnTo>
                  <a:pt x="1431172" y="257306"/>
                </a:lnTo>
                <a:lnTo>
                  <a:pt x="1490635" y="327102"/>
                </a:lnTo>
                <a:lnTo>
                  <a:pt x="1542043" y="403027"/>
                </a:lnTo>
                <a:lnTo>
                  <a:pt x="1584769" y="484155"/>
                </a:lnTo>
                <a:lnTo>
                  <a:pt x="1618293" y="569498"/>
                </a:lnTo>
                <a:lnTo>
                  <a:pt x="1642205" y="658016"/>
                </a:lnTo>
                <a:lnTo>
                  <a:pt x="1656216" y="748631"/>
                </a:lnTo>
                <a:lnTo>
                  <a:pt x="1660215" y="830045"/>
                </a:lnTo>
                <a:lnTo>
                  <a:pt x="1655154" y="921597"/>
                </a:lnTo>
                <a:lnTo>
                  <a:pt x="1640033" y="1012032"/>
                </a:lnTo>
                <a:lnTo>
                  <a:pt x="1615036" y="1100249"/>
                </a:lnTo>
                <a:lnTo>
                  <a:pt x="1580467" y="1185175"/>
                </a:lnTo>
                <a:lnTo>
                  <a:pt x="1536749" y="1265774"/>
                </a:lnTo>
                <a:lnTo>
                  <a:pt x="1484414" y="1341061"/>
                </a:lnTo>
                <a:lnTo>
                  <a:pt x="1424099" y="1410121"/>
                </a:lnTo>
                <a:lnTo>
                  <a:pt x="1356539" y="1472113"/>
                </a:lnTo>
                <a:lnTo>
                  <a:pt x="1282557" y="1526281"/>
                </a:lnTo>
                <a:lnTo>
                  <a:pt x="1203058" y="1571964"/>
                </a:lnTo>
                <a:lnTo>
                  <a:pt x="1119007" y="1608606"/>
                </a:lnTo>
                <a:lnTo>
                  <a:pt x="1031428" y="1635760"/>
                </a:lnTo>
                <a:lnTo>
                  <a:pt x="941390" y="1653097"/>
                </a:lnTo>
                <a:lnTo>
                  <a:pt x="849991" y="1660403"/>
                </a:lnTo>
                <a:close/>
              </a:path>
            </a:pathLst>
          </a:custGeom>
          <a:solidFill>
            <a:srgbClr val="B08F41"/>
          </a:solidFill>
        </p:spPr>
        <p:txBody>
          <a:bodyPr wrap="square" lIns="0" tIns="0" rIns="0" bIns="0" rtlCol="0"/>
          <a:lstStyle/>
          <a:p>
            <a:endParaRPr sz="1200"/>
          </a:p>
        </p:txBody>
      </p:sp>
      <p:grpSp>
        <p:nvGrpSpPr>
          <p:cNvPr id="5" name="object 5"/>
          <p:cNvGrpSpPr/>
          <p:nvPr/>
        </p:nvGrpSpPr>
        <p:grpSpPr>
          <a:xfrm>
            <a:off x="402040" y="0"/>
            <a:ext cx="1661583" cy="1730587"/>
            <a:chOff x="603059" y="0"/>
            <a:chExt cx="2492375" cy="2595880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8619" y="0"/>
              <a:ext cx="113443" cy="113447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603046" y="0"/>
              <a:ext cx="2492375" cy="1961514"/>
            </a:xfrm>
            <a:custGeom>
              <a:avLst/>
              <a:gdLst/>
              <a:ahLst/>
              <a:cxnLst/>
              <a:rect l="l" t="t" r="r" b="b"/>
              <a:pathLst>
                <a:path w="2492375" h="1961514">
                  <a:moveTo>
                    <a:pt x="636168" y="0"/>
                  </a:moveTo>
                  <a:lnTo>
                    <a:pt x="566013" y="0"/>
                  </a:lnTo>
                  <a:lnTo>
                    <a:pt x="7543" y="558495"/>
                  </a:lnTo>
                  <a:lnTo>
                    <a:pt x="6667" y="563905"/>
                  </a:lnTo>
                  <a:lnTo>
                    <a:pt x="3289" y="602005"/>
                  </a:lnTo>
                  <a:lnTo>
                    <a:pt x="660" y="627405"/>
                  </a:lnTo>
                  <a:lnTo>
                    <a:pt x="0" y="636193"/>
                  </a:lnTo>
                  <a:lnTo>
                    <a:pt x="636168" y="0"/>
                  </a:lnTo>
                  <a:close/>
                </a:path>
                <a:path w="2492375" h="1961514">
                  <a:moveTo>
                    <a:pt x="1003274" y="0"/>
                  </a:moveTo>
                  <a:lnTo>
                    <a:pt x="933119" y="0"/>
                  </a:lnTo>
                  <a:lnTo>
                    <a:pt x="13284" y="919861"/>
                  </a:lnTo>
                  <a:lnTo>
                    <a:pt x="15659" y="932205"/>
                  </a:lnTo>
                  <a:lnTo>
                    <a:pt x="21259" y="957605"/>
                  </a:lnTo>
                  <a:lnTo>
                    <a:pt x="24752" y="978560"/>
                  </a:lnTo>
                  <a:lnTo>
                    <a:pt x="1003274" y="0"/>
                  </a:lnTo>
                  <a:close/>
                </a:path>
                <a:path w="2492375" h="1961514">
                  <a:moveTo>
                    <a:pt x="1394942" y="0"/>
                  </a:moveTo>
                  <a:lnTo>
                    <a:pt x="1324787" y="0"/>
                  </a:lnTo>
                  <a:lnTo>
                    <a:pt x="103149" y="1221689"/>
                  </a:lnTo>
                  <a:lnTo>
                    <a:pt x="104394" y="1224305"/>
                  </a:lnTo>
                  <a:lnTo>
                    <a:pt x="117157" y="1249705"/>
                  </a:lnTo>
                  <a:lnTo>
                    <a:pt x="126885" y="1268107"/>
                  </a:lnTo>
                  <a:lnTo>
                    <a:pt x="1394942" y="0"/>
                  </a:lnTo>
                  <a:close/>
                </a:path>
                <a:path w="2492375" h="1961514">
                  <a:moveTo>
                    <a:pt x="1805495" y="12"/>
                  </a:moveTo>
                  <a:lnTo>
                    <a:pt x="1735340" y="12"/>
                  </a:lnTo>
                  <a:lnTo>
                    <a:pt x="254304" y="1481099"/>
                  </a:lnTo>
                  <a:lnTo>
                    <a:pt x="261543" y="1491005"/>
                  </a:lnTo>
                  <a:lnTo>
                    <a:pt x="280695" y="1516405"/>
                  </a:lnTo>
                  <a:lnTo>
                    <a:pt x="285838" y="1519720"/>
                  </a:lnTo>
                  <a:lnTo>
                    <a:pt x="1805495" y="12"/>
                  </a:lnTo>
                  <a:close/>
                </a:path>
                <a:path w="2492375" h="1961514">
                  <a:moveTo>
                    <a:pt x="2161768" y="12"/>
                  </a:moveTo>
                  <a:lnTo>
                    <a:pt x="2091677" y="12"/>
                  </a:lnTo>
                  <a:lnTo>
                    <a:pt x="426821" y="1664931"/>
                  </a:lnTo>
                  <a:lnTo>
                    <a:pt x="430326" y="1668805"/>
                  </a:lnTo>
                  <a:lnTo>
                    <a:pt x="453783" y="1681505"/>
                  </a:lnTo>
                  <a:lnTo>
                    <a:pt x="466661" y="1695170"/>
                  </a:lnTo>
                  <a:lnTo>
                    <a:pt x="2161768" y="12"/>
                  </a:lnTo>
                  <a:close/>
                </a:path>
                <a:path w="2492375" h="1961514">
                  <a:moveTo>
                    <a:pt x="2354707" y="1292720"/>
                  </a:moveTo>
                  <a:lnTo>
                    <a:pt x="1819135" y="1828304"/>
                  </a:lnTo>
                  <a:lnTo>
                    <a:pt x="1834515" y="1821205"/>
                  </a:lnTo>
                  <a:lnTo>
                    <a:pt x="1887842" y="1795805"/>
                  </a:lnTo>
                  <a:lnTo>
                    <a:pt x="1913915" y="1770405"/>
                  </a:lnTo>
                  <a:lnTo>
                    <a:pt x="1963762" y="1745576"/>
                  </a:lnTo>
                  <a:lnTo>
                    <a:pt x="1964893" y="1745005"/>
                  </a:lnTo>
                  <a:lnTo>
                    <a:pt x="1989721" y="1719605"/>
                  </a:lnTo>
                  <a:lnTo>
                    <a:pt x="2006955" y="1710626"/>
                  </a:lnTo>
                  <a:lnTo>
                    <a:pt x="2240305" y="1477276"/>
                  </a:lnTo>
                  <a:lnTo>
                    <a:pt x="2266772" y="1440205"/>
                  </a:lnTo>
                  <a:lnTo>
                    <a:pt x="2300833" y="1389405"/>
                  </a:lnTo>
                  <a:lnTo>
                    <a:pt x="2332329" y="1338605"/>
                  </a:lnTo>
                  <a:lnTo>
                    <a:pt x="2347112" y="1313205"/>
                  </a:lnTo>
                  <a:lnTo>
                    <a:pt x="2354707" y="1292720"/>
                  </a:lnTo>
                  <a:close/>
                </a:path>
                <a:path w="2492375" h="1961514">
                  <a:moveTo>
                    <a:pt x="2370429" y="174917"/>
                  </a:moveTo>
                  <a:lnTo>
                    <a:pt x="2361222" y="157505"/>
                  </a:lnTo>
                  <a:lnTo>
                    <a:pt x="2347112" y="132105"/>
                  </a:lnTo>
                  <a:lnTo>
                    <a:pt x="2345626" y="129565"/>
                  </a:lnTo>
                  <a:lnTo>
                    <a:pt x="655091" y="1820151"/>
                  </a:lnTo>
                  <a:lnTo>
                    <a:pt x="657301" y="1821205"/>
                  </a:lnTo>
                  <a:lnTo>
                    <a:pt x="703084" y="1842325"/>
                  </a:lnTo>
                  <a:lnTo>
                    <a:pt x="2370429" y="174917"/>
                  </a:lnTo>
                  <a:close/>
                </a:path>
                <a:path w="2492375" h="1961514">
                  <a:moveTo>
                    <a:pt x="2467191" y="461543"/>
                  </a:moveTo>
                  <a:lnTo>
                    <a:pt x="2464206" y="449605"/>
                  </a:lnTo>
                  <a:lnTo>
                    <a:pt x="2457132" y="411505"/>
                  </a:lnTo>
                  <a:lnTo>
                    <a:pt x="2454783" y="403872"/>
                  </a:lnTo>
                  <a:lnTo>
                    <a:pt x="948588" y="1910105"/>
                  </a:lnTo>
                  <a:lnTo>
                    <a:pt x="929005" y="1929701"/>
                  </a:lnTo>
                  <a:lnTo>
                    <a:pt x="942517" y="1935505"/>
                  </a:lnTo>
                  <a:lnTo>
                    <a:pt x="972324" y="1935505"/>
                  </a:lnTo>
                  <a:lnTo>
                    <a:pt x="987044" y="1941741"/>
                  </a:lnTo>
                  <a:lnTo>
                    <a:pt x="993279" y="1935505"/>
                  </a:lnTo>
                  <a:lnTo>
                    <a:pt x="1018679" y="1910105"/>
                  </a:lnTo>
                  <a:lnTo>
                    <a:pt x="2467191" y="461543"/>
                  </a:lnTo>
                  <a:close/>
                </a:path>
                <a:path w="2492375" h="1961514">
                  <a:moveTo>
                    <a:pt x="2491803" y="796480"/>
                  </a:moveTo>
                  <a:lnTo>
                    <a:pt x="1378216" y="1910105"/>
                  </a:lnTo>
                  <a:lnTo>
                    <a:pt x="1352829" y="1935505"/>
                  </a:lnTo>
                  <a:lnTo>
                    <a:pt x="1340129" y="1948205"/>
                  </a:lnTo>
                  <a:lnTo>
                    <a:pt x="1327429" y="1960905"/>
                  </a:lnTo>
                  <a:lnTo>
                    <a:pt x="1397584" y="1960905"/>
                  </a:lnTo>
                  <a:lnTo>
                    <a:pt x="1410284" y="1948205"/>
                  </a:lnTo>
                  <a:lnTo>
                    <a:pt x="1422984" y="1935505"/>
                  </a:lnTo>
                  <a:lnTo>
                    <a:pt x="1448384" y="1910105"/>
                  </a:lnTo>
                  <a:lnTo>
                    <a:pt x="2484602" y="873848"/>
                  </a:lnTo>
                  <a:lnTo>
                    <a:pt x="2485161" y="868705"/>
                  </a:lnTo>
                  <a:lnTo>
                    <a:pt x="2488539" y="843305"/>
                  </a:lnTo>
                  <a:lnTo>
                    <a:pt x="2491803" y="796480"/>
                  </a:lnTo>
                  <a:close/>
                </a:path>
              </a:pathLst>
            </a:custGeom>
            <a:solidFill>
              <a:srgbClr val="09417D"/>
            </a:solidFill>
          </p:spPr>
          <p:txBody>
            <a:bodyPr wrap="square" lIns="0" tIns="0" rIns="0" bIns="0" rtlCol="0"/>
            <a:lstStyle/>
            <a:p>
              <a:endParaRPr sz="1200"/>
            </a:p>
          </p:txBody>
        </p:sp>
        <p:sp>
          <p:nvSpPr>
            <p:cNvPr id="8" name="object 8"/>
            <p:cNvSpPr/>
            <p:nvPr/>
          </p:nvSpPr>
          <p:spPr>
            <a:xfrm>
              <a:off x="931395" y="955119"/>
              <a:ext cx="1640205" cy="1640205"/>
            </a:xfrm>
            <a:custGeom>
              <a:avLst/>
              <a:gdLst/>
              <a:ahLst/>
              <a:cxnLst/>
              <a:rect l="l" t="t" r="r" b="b"/>
              <a:pathLst>
                <a:path w="1640205" h="1640205">
                  <a:moveTo>
                    <a:pt x="820078" y="1640157"/>
                  </a:moveTo>
                  <a:lnTo>
                    <a:pt x="771893" y="1638765"/>
                  </a:lnTo>
                  <a:lnTo>
                    <a:pt x="724440" y="1634640"/>
                  </a:lnTo>
                  <a:lnTo>
                    <a:pt x="677798" y="1627859"/>
                  </a:lnTo>
                  <a:lnTo>
                    <a:pt x="632042" y="1618498"/>
                  </a:lnTo>
                  <a:lnTo>
                    <a:pt x="587251" y="1606636"/>
                  </a:lnTo>
                  <a:lnTo>
                    <a:pt x="543500" y="1592348"/>
                  </a:lnTo>
                  <a:lnTo>
                    <a:pt x="500867" y="1575711"/>
                  </a:lnTo>
                  <a:lnTo>
                    <a:pt x="459429" y="1556803"/>
                  </a:lnTo>
                  <a:lnTo>
                    <a:pt x="419262" y="1535701"/>
                  </a:lnTo>
                  <a:lnTo>
                    <a:pt x="380444" y="1512481"/>
                  </a:lnTo>
                  <a:lnTo>
                    <a:pt x="343052" y="1487220"/>
                  </a:lnTo>
                  <a:lnTo>
                    <a:pt x="307161" y="1459995"/>
                  </a:lnTo>
                  <a:lnTo>
                    <a:pt x="272850" y="1430883"/>
                  </a:lnTo>
                  <a:lnTo>
                    <a:pt x="240195" y="1399961"/>
                  </a:lnTo>
                  <a:lnTo>
                    <a:pt x="209274" y="1367307"/>
                  </a:lnTo>
                  <a:lnTo>
                    <a:pt x="180162" y="1332996"/>
                  </a:lnTo>
                  <a:lnTo>
                    <a:pt x="152937" y="1297105"/>
                  </a:lnTo>
                  <a:lnTo>
                    <a:pt x="127676" y="1259713"/>
                  </a:lnTo>
                  <a:lnTo>
                    <a:pt x="104456" y="1220895"/>
                  </a:lnTo>
                  <a:lnTo>
                    <a:pt x="83353" y="1180728"/>
                  </a:lnTo>
                  <a:lnTo>
                    <a:pt x="64445" y="1139290"/>
                  </a:lnTo>
                  <a:lnTo>
                    <a:pt x="47809" y="1096657"/>
                  </a:lnTo>
                  <a:lnTo>
                    <a:pt x="33521" y="1052906"/>
                  </a:lnTo>
                  <a:lnTo>
                    <a:pt x="21658" y="1008115"/>
                  </a:lnTo>
                  <a:lnTo>
                    <a:pt x="12298" y="962359"/>
                  </a:lnTo>
                  <a:lnTo>
                    <a:pt x="5517" y="915717"/>
                  </a:lnTo>
                  <a:lnTo>
                    <a:pt x="1392" y="868264"/>
                  </a:lnTo>
                  <a:lnTo>
                    <a:pt x="0" y="820078"/>
                  </a:lnTo>
                  <a:lnTo>
                    <a:pt x="1392" y="771893"/>
                  </a:lnTo>
                  <a:lnTo>
                    <a:pt x="5518" y="724440"/>
                  </a:lnTo>
                  <a:lnTo>
                    <a:pt x="12301" y="677798"/>
                  </a:lnTo>
                  <a:lnTo>
                    <a:pt x="21663" y="632042"/>
                  </a:lnTo>
                  <a:lnTo>
                    <a:pt x="33527" y="587251"/>
                  </a:lnTo>
                  <a:lnTo>
                    <a:pt x="47817" y="543500"/>
                  </a:lnTo>
                  <a:lnTo>
                    <a:pt x="64456" y="500867"/>
                  </a:lnTo>
                  <a:lnTo>
                    <a:pt x="83365" y="459429"/>
                  </a:lnTo>
                  <a:lnTo>
                    <a:pt x="104470" y="419262"/>
                  </a:lnTo>
                  <a:lnTo>
                    <a:pt x="127692" y="380444"/>
                  </a:lnTo>
                  <a:lnTo>
                    <a:pt x="153048" y="342928"/>
                  </a:lnTo>
                  <a:lnTo>
                    <a:pt x="180181" y="307161"/>
                  </a:lnTo>
                  <a:lnTo>
                    <a:pt x="209293" y="272850"/>
                  </a:lnTo>
                  <a:lnTo>
                    <a:pt x="240216" y="240195"/>
                  </a:lnTo>
                  <a:lnTo>
                    <a:pt x="272872" y="209274"/>
                  </a:lnTo>
                  <a:lnTo>
                    <a:pt x="307183" y="180162"/>
                  </a:lnTo>
                  <a:lnTo>
                    <a:pt x="343073" y="152937"/>
                  </a:lnTo>
                  <a:lnTo>
                    <a:pt x="380466" y="127676"/>
                  </a:lnTo>
                  <a:lnTo>
                    <a:pt x="419283" y="104456"/>
                  </a:lnTo>
                  <a:lnTo>
                    <a:pt x="459449" y="83353"/>
                  </a:lnTo>
                  <a:lnTo>
                    <a:pt x="500886" y="64445"/>
                  </a:lnTo>
                  <a:lnTo>
                    <a:pt x="543517" y="47809"/>
                  </a:lnTo>
                  <a:lnTo>
                    <a:pt x="587266" y="33521"/>
                  </a:lnTo>
                  <a:lnTo>
                    <a:pt x="632056" y="21658"/>
                  </a:lnTo>
                  <a:lnTo>
                    <a:pt x="677809" y="12298"/>
                  </a:lnTo>
                  <a:lnTo>
                    <a:pt x="724449" y="5517"/>
                  </a:lnTo>
                  <a:lnTo>
                    <a:pt x="771899" y="1392"/>
                  </a:lnTo>
                  <a:lnTo>
                    <a:pt x="820078" y="0"/>
                  </a:lnTo>
                  <a:lnTo>
                    <a:pt x="868272" y="1392"/>
                  </a:lnTo>
                  <a:lnTo>
                    <a:pt x="915732" y="5518"/>
                  </a:lnTo>
                  <a:lnTo>
                    <a:pt x="962380" y="12300"/>
                  </a:lnTo>
                  <a:lnTo>
                    <a:pt x="1008141" y="21661"/>
                  </a:lnTo>
                  <a:lnTo>
                    <a:pt x="1052938" y="33525"/>
                  </a:lnTo>
                  <a:lnTo>
                    <a:pt x="1096692" y="47815"/>
                  </a:lnTo>
                  <a:lnTo>
                    <a:pt x="1139328" y="64453"/>
                  </a:lnTo>
                  <a:lnTo>
                    <a:pt x="1180768" y="83363"/>
                  </a:lnTo>
                  <a:lnTo>
                    <a:pt x="1220936" y="104467"/>
                  </a:lnTo>
                  <a:lnTo>
                    <a:pt x="1259755" y="127689"/>
                  </a:lnTo>
                  <a:lnTo>
                    <a:pt x="1297147" y="152952"/>
                  </a:lnTo>
                  <a:lnTo>
                    <a:pt x="1333037" y="180178"/>
                  </a:lnTo>
                  <a:lnTo>
                    <a:pt x="1366527" y="208594"/>
                  </a:lnTo>
                  <a:lnTo>
                    <a:pt x="820078" y="208594"/>
                  </a:lnTo>
                  <a:lnTo>
                    <a:pt x="772297" y="210434"/>
                  </a:lnTo>
                  <a:lnTo>
                    <a:pt x="725520" y="215862"/>
                  </a:lnTo>
                  <a:lnTo>
                    <a:pt x="679884" y="224744"/>
                  </a:lnTo>
                  <a:lnTo>
                    <a:pt x="635525" y="236942"/>
                  </a:lnTo>
                  <a:lnTo>
                    <a:pt x="592579" y="252321"/>
                  </a:lnTo>
                  <a:lnTo>
                    <a:pt x="551182" y="270745"/>
                  </a:lnTo>
                  <a:lnTo>
                    <a:pt x="511470" y="292078"/>
                  </a:lnTo>
                  <a:lnTo>
                    <a:pt x="473579" y="316184"/>
                  </a:lnTo>
                  <a:lnTo>
                    <a:pt x="437644" y="342928"/>
                  </a:lnTo>
                  <a:lnTo>
                    <a:pt x="403803" y="372172"/>
                  </a:lnTo>
                  <a:lnTo>
                    <a:pt x="372191" y="403783"/>
                  </a:lnTo>
                  <a:lnTo>
                    <a:pt x="342944" y="437622"/>
                  </a:lnTo>
                  <a:lnTo>
                    <a:pt x="316198" y="473556"/>
                  </a:lnTo>
                  <a:lnTo>
                    <a:pt x="292089" y="511446"/>
                  </a:lnTo>
                  <a:lnTo>
                    <a:pt x="270754" y="551159"/>
                  </a:lnTo>
                  <a:lnTo>
                    <a:pt x="252327" y="592557"/>
                  </a:lnTo>
                  <a:lnTo>
                    <a:pt x="236946" y="635506"/>
                  </a:lnTo>
                  <a:lnTo>
                    <a:pt x="224746" y="679868"/>
                  </a:lnTo>
                  <a:lnTo>
                    <a:pt x="215864" y="725508"/>
                  </a:lnTo>
                  <a:lnTo>
                    <a:pt x="210434" y="772290"/>
                  </a:lnTo>
                  <a:lnTo>
                    <a:pt x="208594" y="820079"/>
                  </a:lnTo>
                  <a:lnTo>
                    <a:pt x="210434" y="867867"/>
                  </a:lnTo>
                  <a:lnTo>
                    <a:pt x="215862" y="914650"/>
                  </a:lnTo>
                  <a:lnTo>
                    <a:pt x="224744" y="960292"/>
                  </a:lnTo>
                  <a:lnTo>
                    <a:pt x="236942" y="1004656"/>
                  </a:lnTo>
                  <a:lnTo>
                    <a:pt x="252321" y="1047607"/>
                  </a:lnTo>
                  <a:lnTo>
                    <a:pt x="270745" y="1089008"/>
                  </a:lnTo>
                  <a:lnTo>
                    <a:pt x="292078" y="1128724"/>
                  </a:lnTo>
                  <a:lnTo>
                    <a:pt x="316184" y="1166618"/>
                  </a:lnTo>
                  <a:lnTo>
                    <a:pt x="342928" y="1202555"/>
                  </a:lnTo>
                  <a:lnTo>
                    <a:pt x="372172" y="1236398"/>
                  </a:lnTo>
                  <a:lnTo>
                    <a:pt x="403783" y="1268012"/>
                  </a:lnTo>
                  <a:lnTo>
                    <a:pt x="437622" y="1297261"/>
                  </a:lnTo>
                  <a:lnTo>
                    <a:pt x="473556" y="1324008"/>
                  </a:lnTo>
                  <a:lnTo>
                    <a:pt x="511447" y="1348118"/>
                  </a:lnTo>
                  <a:lnTo>
                    <a:pt x="551159" y="1369454"/>
                  </a:lnTo>
                  <a:lnTo>
                    <a:pt x="592557" y="1387881"/>
                  </a:lnTo>
                  <a:lnTo>
                    <a:pt x="635506" y="1403262"/>
                  </a:lnTo>
                  <a:lnTo>
                    <a:pt x="679868" y="1415463"/>
                  </a:lnTo>
                  <a:lnTo>
                    <a:pt x="725508" y="1424345"/>
                  </a:lnTo>
                  <a:lnTo>
                    <a:pt x="772290" y="1429775"/>
                  </a:lnTo>
                  <a:lnTo>
                    <a:pt x="820078" y="1431615"/>
                  </a:lnTo>
                  <a:lnTo>
                    <a:pt x="1366445" y="1431615"/>
                  </a:lnTo>
                  <a:lnTo>
                    <a:pt x="1332996" y="1459995"/>
                  </a:lnTo>
                  <a:lnTo>
                    <a:pt x="1297105" y="1487220"/>
                  </a:lnTo>
                  <a:lnTo>
                    <a:pt x="1259713" y="1512481"/>
                  </a:lnTo>
                  <a:lnTo>
                    <a:pt x="1220895" y="1535701"/>
                  </a:lnTo>
                  <a:lnTo>
                    <a:pt x="1180728" y="1556803"/>
                  </a:lnTo>
                  <a:lnTo>
                    <a:pt x="1139290" y="1575711"/>
                  </a:lnTo>
                  <a:lnTo>
                    <a:pt x="1096657" y="1592348"/>
                  </a:lnTo>
                  <a:lnTo>
                    <a:pt x="1052906" y="1606636"/>
                  </a:lnTo>
                  <a:lnTo>
                    <a:pt x="1008115" y="1618498"/>
                  </a:lnTo>
                  <a:lnTo>
                    <a:pt x="962359" y="1627859"/>
                  </a:lnTo>
                  <a:lnTo>
                    <a:pt x="915717" y="1634640"/>
                  </a:lnTo>
                  <a:lnTo>
                    <a:pt x="868264" y="1638765"/>
                  </a:lnTo>
                  <a:lnTo>
                    <a:pt x="820078" y="1640157"/>
                  </a:lnTo>
                  <a:close/>
                </a:path>
                <a:path w="1640205" h="1640205">
                  <a:moveTo>
                    <a:pt x="1366445" y="1431615"/>
                  </a:moveTo>
                  <a:lnTo>
                    <a:pt x="820078" y="1431615"/>
                  </a:lnTo>
                  <a:lnTo>
                    <a:pt x="867867" y="1429775"/>
                  </a:lnTo>
                  <a:lnTo>
                    <a:pt x="914649" y="1424345"/>
                  </a:lnTo>
                  <a:lnTo>
                    <a:pt x="960289" y="1415463"/>
                  </a:lnTo>
                  <a:lnTo>
                    <a:pt x="1004651" y="1403262"/>
                  </a:lnTo>
                  <a:lnTo>
                    <a:pt x="1047599" y="1387881"/>
                  </a:lnTo>
                  <a:lnTo>
                    <a:pt x="1088998" y="1369454"/>
                  </a:lnTo>
                  <a:lnTo>
                    <a:pt x="1128710" y="1348118"/>
                  </a:lnTo>
                  <a:lnTo>
                    <a:pt x="1166601" y="1324008"/>
                  </a:lnTo>
                  <a:lnTo>
                    <a:pt x="1202534" y="1297261"/>
                  </a:lnTo>
                  <a:lnTo>
                    <a:pt x="1236374" y="1268012"/>
                  </a:lnTo>
                  <a:lnTo>
                    <a:pt x="1267984" y="1236398"/>
                  </a:lnTo>
                  <a:lnTo>
                    <a:pt x="1297229" y="1202555"/>
                  </a:lnTo>
                  <a:lnTo>
                    <a:pt x="1323973" y="1166618"/>
                  </a:lnTo>
                  <a:lnTo>
                    <a:pt x="1348079" y="1128724"/>
                  </a:lnTo>
                  <a:lnTo>
                    <a:pt x="1369412" y="1089008"/>
                  </a:lnTo>
                  <a:lnTo>
                    <a:pt x="1387836" y="1047607"/>
                  </a:lnTo>
                  <a:lnTo>
                    <a:pt x="1403215" y="1004656"/>
                  </a:lnTo>
                  <a:lnTo>
                    <a:pt x="1415413" y="960292"/>
                  </a:lnTo>
                  <a:lnTo>
                    <a:pt x="1424294" y="914650"/>
                  </a:lnTo>
                  <a:lnTo>
                    <a:pt x="1429723" y="867867"/>
                  </a:lnTo>
                  <a:lnTo>
                    <a:pt x="1431562" y="820078"/>
                  </a:lnTo>
                  <a:lnTo>
                    <a:pt x="1429723" y="772290"/>
                  </a:lnTo>
                  <a:lnTo>
                    <a:pt x="1424294" y="725508"/>
                  </a:lnTo>
                  <a:lnTo>
                    <a:pt x="1415413" y="679868"/>
                  </a:lnTo>
                  <a:lnTo>
                    <a:pt x="1403215" y="635506"/>
                  </a:lnTo>
                  <a:lnTo>
                    <a:pt x="1387836" y="592557"/>
                  </a:lnTo>
                  <a:lnTo>
                    <a:pt x="1369412" y="551159"/>
                  </a:lnTo>
                  <a:lnTo>
                    <a:pt x="1348079" y="511446"/>
                  </a:lnTo>
                  <a:lnTo>
                    <a:pt x="1323973" y="473556"/>
                  </a:lnTo>
                  <a:lnTo>
                    <a:pt x="1297229" y="437622"/>
                  </a:lnTo>
                  <a:lnTo>
                    <a:pt x="1267984" y="403783"/>
                  </a:lnTo>
                  <a:lnTo>
                    <a:pt x="1236374" y="372172"/>
                  </a:lnTo>
                  <a:lnTo>
                    <a:pt x="1202534" y="342928"/>
                  </a:lnTo>
                  <a:lnTo>
                    <a:pt x="1166601" y="316184"/>
                  </a:lnTo>
                  <a:lnTo>
                    <a:pt x="1128710" y="292078"/>
                  </a:lnTo>
                  <a:lnTo>
                    <a:pt x="1088998" y="270745"/>
                  </a:lnTo>
                  <a:lnTo>
                    <a:pt x="1047599" y="252321"/>
                  </a:lnTo>
                  <a:lnTo>
                    <a:pt x="1004651" y="236942"/>
                  </a:lnTo>
                  <a:lnTo>
                    <a:pt x="960289" y="224744"/>
                  </a:lnTo>
                  <a:lnTo>
                    <a:pt x="914649" y="215862"/>
                  </a:lnTo>
                  <a:lnTo>
                    <a:pt x="867867" y="210434"/>
                  </a:lnTo>
                  <a:lnTo>
                    <a:pt x="820078" y="208594"/>
                  </a:lnTo>
                  <a:lnTo>
                    <a:pt x="1366527" y="208594"/>
                  </a:lnTo>
                  <a:lnTo>
                    <a:pt x="1400000" y="240215"/>
                  </a:lnTo>
                  <a:lnTo>
                    <a:pt x="1430919" y="272871"/>
                  </a:lnTo>
                  <a:lnTo>
                    <a:pt x="1460028" y="307183"/>
                  </a:lnTo>
                  <a:lnTo>
                    <a:pt x="1487250" y="343074"/>
                  </a:lnTo>
                  <a:lnTo>
                    <a:pt x="1512507" y="380467"/>
                  </a:lnTo>
                  <a:lnTo>
                    <a:pt x="1535724" y="419285"/>
                  </a:lnTo>
                  <a:lnTo>
                    <a:pt x="1556823" y="459452"/>
                  </a:lnTo>
                  <a:lnTo>
                    <a:pt x="1575727" y="500889"/>
                  </a:lnTo>
                  <a:lnTo>
                    <a:pt x="1592360" y="543521"/>
                  </a:lnTo>
                  <a:lnTo>
                    <a:pt x="1606645" y="587269"/>
                  </a:lnTo>
                  <a:lnTo>
                    <a:pt x="1618505" y="632059"/>
                  </a:lnTo>
                  <a:lnTo>
                    <a:pt x="1627862" y="677811"/>
                  </a:lnTo>
                  <a:lnTo>
                    <a:pt x="1634641" y="724440"/>
                  </a:lnTo>
                  <a:lnTo>
                    <a:pt x="1638765" y="771893"/>
                  </a:lnTo>
                  <a:lnTo>
                    <a:pt x="1640157" y="820079"/>
                  </a:lnTo>
                  <a:lnTo>
                    <a:pt x="1638765" y="868264"/>
                  </a:lnTo>
                  <a:lnTo>
                    <a:pt x="1634640" y="915717"/>
                  </a:lnTo>
                  <a:lnTo>
                    <a:pt x="1627859" y="962359"/>
                  </a:lnTo>
                  <a:lnTo>
                    <a:pt x="1618498" y="1008115"/>
                  </a:lnTo>
                  <a:lnTo>
                    <a:pt x="1606636" y="1052906"/>
                  </a:lnTo>
                  <a:lnTo>
                    <a:pt x="1592348" y="1096657"/>
                  </a:lnTo>
                  <a:lnTo>
                    <a:pt x="1575711" y="1139290"/>
                  </a:lnTo>
                  <a:lnTo>
                    <a:pt x="1556803" y="1180728"/>
                  </a:lnTo>
                  <a:lnTo>
                    <a:pt x="1535701" y="1220895"/>
                  </a:lnTo>
                  <a:lnTo>
                    <a:pt x="1512481" y="1259713"/>
                  </a:lnTo>
                  <a:lnTo>
                    <a:pt x="1487102" y="1297261"/>
                  </a:lnTo>
                  <a:lnTo>
                    <a:pt x="1459995" y="1332996"/>
                  </a:lnTo>
                  <a:lnTo>
                    <a:pt x="1430883" y="1367307"/>
                  </a:lnTo>
                  <a:lnTo>
                    <a:pt x="1399961" y="1399961"/>
                  </a:lnTo>
                  <a:lnTo>
                    <a:pt x="1367307" y="1430883"/>
                  </a:lnTo>
                  <a:lnTo>
                    <a:pt x="1366445" y="143161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200"/>
            </a:p>
          </p:txBody>
        </p:sp>
      </p:grpSp>
      <p:grpSp>
        <p:nvGrpSpPr>
          <p:cNvPr id="9" name="object 9"/>
          <p:cNvGrpSpPr/>
          <p:nvPr/>
        </p:nvGrpSpPr>
        <p:grpSpPr>
          <a:xfrm>
            <a:off x="7751511" y="5066154"/>
            <a:ext cx="4440767" cy="1791970"/>
            <a:chOff x="11627267" y="7599231"/>
            <a:chExt cx="6661150" cy="2687955"/>
          </a:xfrm>
        </p:grpSpPr>
        <p:sp>
          <p:nvSpPr>
            <p:cNvPr id="10" name="object 10"/>
            <p:cNvSpPr/>
            <p:nvPr/>
          </p:nvSpPr>
          <p:spPr>
            <a:xfrm>
              <a:off x="12661899" y="7763439"/>
              <a:ext cx="5626100" cy="2524125"/>
            </a:xfrm>
            <a:custGeom>
              <a:avLst/>
              <a:gdLst/>
              <a:ahLst/>
              <a:cxnLst/>
              <a:rect l="l" t="t" r="r" b="b"/>
              <a:pathLst>
                <a:path w="5626100" h="2524125">
                  <a:moveTo>
                    <a:pt x="2834212" y="57003"/>
                  </a:moveTo>
                  <a:lnTo>
                    <a:pt x="2881831" y="48838"/>
                  </a:lnTo>
                  <a:lnTo>
                    <a:pt x="2929415" y="41314"/>
                  </a:lnTo>
                  <a:lnTo>
                    <a:pt x="2976957" y="34430"/>
                  </a:lnTo>
                  <a:lnTo>
                    <a:pt x="3024455" y="28182"/>
                  </a:lnTo>
                  <a:lnTo>
                    <a:pt x="3071903" y="22567"/>
                  </a:lnTo>
                  <a:lnTo>
                    <a:pt x="3119296" y="17582"/>
                  </a:lnTo>
                  <a:lnTo>
                    <a:pt x="3166631" y="13224"/>
                  </a:lnTo>
                  <a:lnTo>
                    <a:pt x="3213903" y="9489"/>
                  </a:lnTo>
                  <a:lnTo>
                    <a:pt x="3261107" y="6375"/>
                  </a:lnTo>
                  <a:lnTo>
                    <a:pt x="3308238" y="3878"/>
                  </a:lnTo>
                  <a:lnTo>
                    <a:pt x="3355294" y="1995"/>
                  </a:lnTo>
                  <a:lnTo>
                    <a:pt x="3402267" y="723"/>
                  </a:lnTo>
                  <a:lnTo>
                    <a:pt x="3449156" y="59"/>
                  </a:lnTo>
                  <a:lnTo>
                    <a:pt x="3495953" y="0"/>
                  </a:lnTo>
                  <a:lnTo>
                    <a:pt x="3542657" y="542"/>
                  </a:lnTo>
                  <a:lnTo>
                    <a:pt x="3589261" y="1682"/>
                  </a:lnTo>
                  <a:lnTo>
                    <a:pt x="3635761" y="3418"/>
                  </a:lnTo>
                  <a:lnTo>
                    <a:pt x="3682153" y="5747"/>
                  </a:lnTo>
                  <a:lnTo>
                    <a:pt x="3728432" y="8664"/>
                  </a:lnTo>
                  <a:lnTo>
                    <a:pt x="3774594" y="12167"/>
                  </a:lnTo>
                  <a:lnTo>
                    <a:pt x="3820634" y="16252"/>
                  </a:lnTo>
                  <a:lnTo>
                    <a:pt x="3866548" y="20917"/>
                  </a:lnTo>
                  <a:lnTo>
                    <a:pt x="3912331" y="26159"/>
                  </a:lnTo>
                  <a:lnTo>
                    <a:pt x="3957979" y="31974"/>
                  </a:lnTo>
                  <a:lnTo>
                    <a:pt x="4003487" y="38359"/>
                  </a:lnTo>
                  <a:lnTo>
                    <a:pt x="4048851" y="45310"/>
                  </a:lnTo>
                  <a:lnTo>
                    <a:pt x="4094066" y="52826"/>
                  </a:lnTo>
                  <a:lnTo>
                    <a:pt x="4139128" y="60903"/>
                  </a:lnTo>
                  <a:lnTo>
                    <a:pt x="4184032" y="69536"/>
                  </a:lnTo>
                  <a:lnTo>
                    <a:pt x="4228773" y="78725"/>
                  </a:lnTo>
                  <a:lnTo>
                    <a:pt x="4273348" y="88464"/>
                  </a:lnTo>
                  <a:lnTo>
                    <a:pt x="4317752" y="98752"/>
                  </a:lnTo>
                  <a:lnTo>
                    <a:pt x="4361979" y="109584"/>
                  </a:lnTo>
                  <a:lnTo>
                    <a:pt x="4406027" y="120959"/>
                  </a:lnTo>
                  <a:lnTo>
                    <a:pt x="4449890" y="132872"/>
                  </a:lnTo>
                  <a:lnTo>
                    <a:pt x="4493563" y="145320"/>
                  </a:lnTo>
                  <a:lnTo>
                    <a:pt x="4537042" y="158301"/>
                  </a:lnTo>
                  <a:lnTo>
                    <a:pt x="4580324" y="171811"/>
                  </a:lnTo>
                  <a:lnTo>
                    <a:pt x="4623402" y="185847"/>
                  </a:lnTo>
                  <a:lnTo>
                    <a:pt x="4666273" y="200406"/>
                  </a:lnTo>
                  <a:lnTo>
                    <a:pt x="4708932" y="215485"/>
                  </a:lnTo>
                  <a:lnTo>
                    <a:pt x="4751375" y="231080"/>
                  </a:lnTo>
                  <a:lnTo>
                    <a:pt x="4793597" y="247189"/>
                  </a:lnTo>
                  <a:lnTo>
                    <a:pt x="4835593" y="263809"/>
                  </a:lnTo>
                  <a:lnTo>
                    <a:pt x="4877360" y="280935"/>
                  </a:lnTo>
                  <a:lnTo>
                    <a:pt x="4918893" y="298566"/>
                  </a:lnTo>
                  <a:lnTo>
                    <a:pt x="4960186" y="316697"/>
                  </a:lnTo>
                  <a:lnTo>
                    <a:pt x="5001236" y="335326"/>
                  </a:lnTo>
                  <a:lnTo>
                    <a:pt x="5042039" y="354450"/>
                  </a:lnTo>
                  <a:lnTo>
                    <a:pt x="5082588" y="374065"/>
                  </a:lnTo>
                  <a:lnTo>
                    <a:pt x="5122882" y="394169"/>
                  </a:lnTo>
                  <a:lnTo>
                    <a:pt x="5162913" y="414758"/>
                  </a:lnTo>
                  <a:lnTo>
                    <a:pt x="5202679" y="435828"/>
                  </a:lnTo>
                  <a:lnTo>
                    <a:pt x="5242174" y="457378"/>
                  </a:lnTo>
                  <a:lnTo>
                    <a:pt x="5281395" y="479403"/>
                  </a:lnTo>
                  <a:lnTo>
                    <a:pt x="5320336" y="501901"/>
                  </a:lnTo>
                  <a:lnTo>
                    <a:pt x="5358993" y="524869"/>
                  </a:lnTo>
                  <a:lnTo>
                    <a:pt x="5397362" y="548302"/>
                  </a:lnTo>
                  <a:lnTo>
                    <a:pt x="5435438" y="572199"/>
                  </a:lnTo>
                  <a:lnTo>
                    <a:pt x="5473216" y="596556"/>
                  </a:lnTo>
                  <a:lnTo>
                    <a:pt x="5510692" y="621370"/>
                  </a:lnTo>
                  <a:lnTo>
                    <a:pt x="5547862" y="646637"/>
                  </a:lnTo>
                  <a:lnTo>
                    <a:pt x="5584722" y="672355"/>
                  </a:lnTo>
                  <a:lnTo>
                    <a:pt x="5621265" y="698521"/>
                  </a:lnTo>
                  <a:lnTo>
                    <a:pt x="5626102" y="2523560"/>
                  </a:lnTo>
                  <a:lnTo>
                    <a:pt x="5264339" y="2523560"/>
                  </a:lnTo>
                  <a:lnTo>
                    <a:pt x="5251937" y="2504043"/>
                  </a:lnTo>
                  <a:lnTo>
                    <a:pt x="5226529" y="2465920"/>
                  </a:lnTo>
                  <a:lnTo>
                    <a:pt x="5200342" y="2428418"/>
                  </a:lnTo>
                  <a:lnTo>
                    <a:pt x="5173390" y="2391548"/>
                  </a:lnTo>
                  <a:lnTo>
                    <a:pt x="5145687" y="2355318"/>
                  </a:lnTo>
                  <a:lnTo>
                    <a:pt x="5117245" y="2319738"/>
                  </a:lnTo>
                  <a:lnTo>
                    <a:pt x="5088080" y="2284818"/>
                  </a:lnTo>
                  <a:lnTo>
                    <a:pt x="5058203" y="2250568"/>
                  </a:lnTo>
                  <a:lnTo>
                    <a:pt x="5027630" y="2216996"/>
                  </a:lnTo>
                  <a:lnTo>
                    <a:pt x="4996374" y="2184112"/>
                  </a:lnTo>
                  <a:lnTo>
                    <a:pt x="4964448" y="2151926"/>
                  </a:lnTo>
                  <a:lnTo>
                    <a:pt x="4931865" y="2120447"/>
                  </a:lnTo>
                  <a:lnTo>
                    <a:pt x="4898641" y="2089686"/>
                  </a:lnTo>
                  <a:lnTo>
                    <a:pt x="4864788" y="2059651"/>
                  </a:lnTo>
                  <a:lnTo>
                    <a:pt x="4830320" y="2030352"/>
                  </a:lnTo>
                  <a:lnTo>
                    <a:pt x="4795250" y="2001799"/>
                  </a:lnTo>
                  <a:lnTo>
                    <a:pt x="4759593" y="1974000"/>
                  </a:lnTo>
                  <a:lnTo>
                    <a:pt x="4723362" y="1946967"/>
                  </a:lnTo>
                  <a:lnTo>
                    <a:pt x="4686570" y="1920707"/>
                  </a:lnTo>
                  <a:lnTo>
                    <a:pt x="4649232" y="1895232"/>
                  </a:lnTo>
                  <a:lnTo>
                    <a:pt x="4611361" y="1870550"/>
                  </a:lnTo>
                  <a:lnTo>
                    <a:pt x="4572970" y="1846671"/>
                  </a:lnTo>
                  <a:lnTo>
                    <a:pt x="4534073" y="1823604"/>
                  </a:lnTo>
                  <a:lnTo>
                    <a:pt x="4494685" y="1801359"/>
                  </a:lnTo>
                  <a:lnTo>
                    <a:pt x="4454818" y="1779946"/>
                  </a:lnTo>
                  <a:lnTo>
                    <a:pt x="4414486" y="1759373"/>
                  </a:lnTo>
                  <a:lnTo>
                    <a:pt x="4373703" y="1739652"/>
                  </a:lnTo>
                  <a:lnTo>
                    <a:pt x="4332483" y="1720790"/>
                  </a:lnTo>
                  <a:lnTo>
                    <a:pt x="4290839" y="1702799"/>
                  </a:lnTo>
                  <a:lnTo>
                    <a:pt x="4248785" y="1685686"/>
                  </a:lnTo>
                  <a:lnTo>
                    <a:pt x="4206334" y="1669463"/>
                  </a:lnTo>
                  <a:lnTo>
                    <a:pt x="4163501" y="1654137"/>
                  </a:lnTo>
                  <a:lnTo>
                    <a:pt x="4120298" y="1639720"/>
                  </a:lnTo>
                  <a:lnTo>
                    <a:pt x="4076740" y="1626220"/>
                  </a:lnTo>
                  <a:lnTo>
                    <a:pt x="4032840" y="1613647"/>
                  </a:lnTo>
                  <a:lnTo>
                    <a:pt x="3988612" y="1602011"/>
                  </a:lnTo>
                  <a:lnTo>
                    <a:pt x="3944069" y="1591321"/>
                  </a:lnTo>
                  <a:lnTo>
                    <a:pt x="3899226" y="1581587"/>
                  </a:lnTo>
                  <a:lnTo>
                    <a:pt x="3854095" y="1572817"/>
                  </a:lnTo>
                  <a:lnTo>
                    <a:pt x="3808691" y="1565023"/>
                  </a:lnTo>
                  <a:lnTo>
                    <a:pt x="3763027" y="1558213"/>
                  </a:lnTo>
                  <a:lnTo>
                    <a:pt x="3717116" y="1552396"/>
                  </a:lnTo>
                  <a:lnTo>
                    <a:pt x="3670973" y="1547583"/>
                  </a:lnTo>
                  <a:lnTo>
                    <a:pt x="3624611" y="1543783"/>
                  </a:lnTo>
                  <a:lnTo>
                    <a:pt x="3578044" y="1541006"/>
                  </a:lnTo>
                  <a:lnTo>
                    <a:pt x="3531286" y="1539261"/>
                  </a:lnTo>
                  <a:lnTo>
                    <a:pt x="3484349" y="1538557"/>
                  </a:lnTo>
                  <a:lnTo>
                    <a:pt x="3437248" y="1538904"/>
                  </a:lnTo>
                  <a:lnTo>
                    <a:pt x="3389875" y="1540318"/>
                  </a:lnTo>
                  <a:lnTo>
                    <a:pt x="3342504" y="1542798"/>
                  </a:lnTo>
                  <a:lnTo>
                    <a:pt x="3295010" y="1546357"/>
                  </a:lnTo>
                  <a:lnTo>
                    <a:pt x="3247407" y="1551004"/>
                  </a:lnTo>
                  <a:lnTo>
                    <a:pt x="3199707" y="1556749"/>
                  </a:lnTo>
                  <a:lnTo>
                    <a:pt x="3151920" y="1563603"/>
                  </a:lnTo>
                  <a:lnTo>
                    <a:pt x="3104090" y="1571570"/>
                  </a:lnTo>
                  <a:lnTo>
                    <a:pt x="171441" y="2094133"/>
                  </a:lnTo>
                  <a:lnTo>
                    <a:pt x="173399" y="2089954"/>
                  </a:lnTo>
                  <a:lnTo>
                    <a:pt x="193006" y="2049405"/>
                  </a:lnTo>
                  <a:lnTo>
                    <a:pt x="213101" y="2009114"/>
                  </a:lnTo>
                  <a:lnTo>
                    <a:pt x="233680" y="1969084"/>
                  </a:lnTo>
                  <a:lnTo>
                    <a:pt x="254742" y="1929320"/>
                  </a:lnTo>
                  <a:lnTo>
                    <a:pt x="276283" y="1889826"/>
                  </a:lnTo>
                  <a:lnTo>
                    <a:pt x="298300" y="1850607"/>
                  </a:lnTo>
                  <a:lnTo>
                    <a:pt x="320789" y="1811668"/>
                  </a:lnTo>
                  <a:lnTo>
                    <a:pt x="343747" y="1773012"/>
                  </a:lnTo>
                  <a:lnTo>
                    <a:pt x="367172" y="1734645"/>
                  </a:lnTo>
                  <a:lnTo>
                    <a:pt x="391059" y="1696571"/>
                  </a:lnTo>
                  <a:lnTo>
                    <a:pt x="415407" y="1658794"/>
                  </a:lnTo>
                  <a:lnTo>
                    <a:pt x="440212" y="1621319"/>
                  </a:lnTo>
                  <a:lnTo>
                    <a:pt x="465470" y="1584151"/>
                  </a:lnTo>
                  <a:lnTo>
                    <a:pt x="491179" y="1547293"/>
                  </a:lnTo>
                  <a:lnTo>
                    <a:pt x="517335" y="1510751"/>
                  </a:lnTo>
                  <a:lnTo>
                    <a:pt x="543936" y="1474529"/>
                  </a:lnTo>
                  <a:lnTo>
                    <a:pt x="570978" y="1438631"/>
                  </a:lnTo>
                  <a:lnTo>
                    <a:pt x="598457" y="1403063"/>
                  </a:lnTo>
                  <a:lnTo>
                    <a:pt x="626372" y="1367827"/>
                  </a:lnTo>
                  <a:lnTo>
                    <a:pt x="654718" y="1332930"/>
                  </a:lnTo>
                  <a:lnTo>
                    <a:pt x="683493" y="1298375"/>
                  </a:lnTo>
                  <a:lnTo>
                    <a:pt x="712694" y="1264167"/>
                  </a:lnTo>
                  <a:lnTo>
                    <a:pt x="742316" y="1230311"/>
                  </a:lnTo>
                  <a:lnTo>
                    <a:pt x="772358" y="1196810"/>
                  </a:lnTo>
                  <a:lnTo>
                    <a:pt x="802816" y="1163670"/>
                  </a:lnTo>
                  <a:lnTo>
                    <a:pt x="833686" y="1130895"/>
                  </a:lnTo>
                  <a:lnTo>
                    <a:pt x="864967" y="1098489"/>
                  </a:lnTo>
                  <a:lnTo>
                    <a:pt x="896654" y="1066458"/>
                  </a:lnTo>
                  <a:lnTo>
                    <a:pt x="928744" y="1034805"/>
                  </a:lnTo>
                  <a:lnTo>
                    <a:pt x="961235" y="1003535"/>
                  </a:lnTo>
                  <a:lnTo>
                    <a:pt x="994123" y="972652"/>
                  </a:lnTo>
                  <a:lnTo>
                    <a:pt x="1027405" y="942161"/>
                  </a:lnTo>
                  <a:lnTo>
                    <a:pt x="1061078" y="912067"/>
                  </a:lnTo>
                  <a:lnTo>
                    <a:pt x="1095138" y="882374"/>
                  </a:lnTo>
                  <a:lnTo>
                    <a:pt x="1129583" y="853086"/>
                  </a:lnTo>
                  <a:lnTo>
                    <a:pt x="1164410" y="824209"/>
                  </a:lnTo>
                  <a:lnTo>
                    <a:pt x="1199615" y="795745"/>
                  </a:lnTo>
                  <a:lnTo>
                    <a:pt x="1235195" y="767701"/>
                  </a:lnTo>
                  <a:lnTo>
                    <a:pt x="1271147" y="740081"/>
                  </a:lnTo>
                  <a:lnTo>
                    <a:pt x="1307468" y="712888"/>
                  </a:lnTo>
                  <a:lnTo>
                    <a:pt x="1344155" y="686128"/>
                  </a:lnTo>
                  <a:lnTo>
                    <a:pt x="1381205" y="659805"/>
                  </a:lnTo>
                  <a:lnTo>
                    <a:pt x="1418613" y="633923"/>
                  </a:lnTo>
                  <a:lnTo>
                    <a:pt x="1456379" y="608488"/>
                  </a:lnTo>
                  <a:lnTo>
                    <a:pt x="1494497" y="583503"/>
                  </a:lnTo>
                  <a:lnTo>
                    <a:pt x="1532966" y="558973"/>
                  </a:lnTo>
                  <a:lnTo>
                    <a:pt x="1571781" y="534902"/>
                  </a:lnTo>
                  <a:lnTo>
                    <a:pt x="1610940" y="511296"/>
                  </a:lnTo>
                  <a:lnTo>
                    <a:pt x="1650440" y="488158"/>
                  </a:lnTo>
                  <a:lnTo>
                    <a:pt x="1690277" y="465493"/>
                  </a:lnTo>
                  <a:lnTo>
                    <a:pt x="1730449" y="443306"/>
                  </a:lnTo>
                  <a:lnTo>
                    <a:pt x="1770951" y="421601"/>
                  </a:lnTo>
                  <a:lnTo>
                    <a:pt x="1811782" y="400383"/>
                  </a:lnTo>
                  <a:lnTo>
                    <a:pt x="1852938" y="379655"/>
                  </a:lnTo>
                  <a:lnTo>
                    <a:pt x="1894416" y="359423"/>
                  </a:lnTo>
                  <a:lnTo>
                    <a:pt x="1936212" y="339691"/>
                  </a:lnTo>
                  <a:lnTo>
                    <a:pt x="1978323" y="320464"/>
                  </a:lnTo>
                  <a:lnTo>
                    <a:pt x="2020747" y="301746"/>
                  </a:lnTo>
                  <a:lnTo>
                    <a:pt x="2063481" y="283541"/>
                  </a:lnTo>
                  <a:lnTo>
                    <a:pt x="2106520" y="265854"/>
                  </a:lnTo>
                  <a:lnTo>
                    <a:pt x="2149862" y="248690"/>
                  </a:lnTo>
                  <a:lnTo>
                    <a:pt x="2193504" y="232054"/>
                  </a:lnTo>
                  <a:lnTo>
                    <a:pt x="2237443" y="215948"/>
                  </a:lnTo>
                  <a:lnTo>
                    <a:pt x="2281675" y="200379"/>
                  </a:lnTo>
                  <a:lnTo>
                    <a:pt x="2326198" y="185350"/>
                  </a:lnTo>
                  <a:lnTo>
                    <a:pt x="2371007" y="170867"/>
                  </a:lnTo>
                  <a:lnTo>
                    <a:pt x="2416101" y="156933"/>
                  </a:lnTo>
                  <a:lnTo>
                    <a:pt x="2461476" y="143553"/>
                  </a:lnTo>
                  <a:lnTo>
                    <a:pt x="2507129" y="130732"/>
                  </a:lnTo>
                  <a:lnTo>
                    <a:pt x="2553056" y="118474"/>
                  </a:lnTo>
                  <a:lnTo>
                    <a:pt x="2599255" y="106784"/>
                  </a:lnTo>
                  <a:lnTo>
                    <a:pt x="2645722" y="95665"/>
                  </a:lnTo>
                  <a:lnTo>
                    <a:pt x="2692454" y="85124"/>
                  </a:lnTo>
                  <a:lnTo>
                    <a:pt x="2739449" y="75163"/>
                  </a:lnTo>
                  <a:lnTo>
                    <a:pt x="2786702" y="65788"/>
                  </a:lnTo>
                  <a:lnTo>
                    <a:pt x="2834212" y="57003"/>
                  </a:lnTo>
                  <a:close/>
                </a:path>
                <a:path w="5626100" h="2524125">
                  <a:moveTo>
                    <a:pt x="171441" y="2094133"/>
                  </a:moveTo>
                  <a:lnTo>
                    <a:pt x="3104090" y="1571570"/>
                  </a:lnTo>
                  <a:lnTo>
                    <a:pt x="3056401" y="1580624"/>
                  </a:lnTo>
                  <a:lnTo>
                    <a:pt x="3009158" y="1590705"/>
                  </a:lnTo>
                  <a:lnTo>
                    <a:pt x="2962374" y="1601797"/>
                  </a:lnTo>
                  <a:lnTo>
                    <a:pt x="2916061" y="1613888"/>
                  </a:lnTo>
                  <a:lnTo>
                    <a:pt x="2870227" y="1626963"/>
                  </a:lnTo>
                  <a:lnTo>
                    <a:pt x="2824882" y="1641009"/>
                  </a:lnTo>
                  <a:lnTo>
                    <a:pt x="2780035" y="1656012"/>
                  </a:lnTo>
                  <a:lnTo>
                    <a:pt x="2735827" y="1671908"/>
                  </a:lnTo>
                  <a:lnTo>
                    <a:pt x="2692021" y="1688774"/>
                  </a:lnTo>
                  <a:lnTo>
                    <a:pt x="2648742" y="1706556"/>
                  </a:lnTo>
                  <a:lnTo>
                    <a:pt x="2605999" y="1725239"/>
                  </a:lnTo>
                  <a:lnTo>
                    <a:pt x="2563802" y="1744811"/>
                  </a:lnTo>
                  <a:lnTo>
                    <a:pt x="2522159" y="1765256"/>
                  </a:lnTo>
                  <a:lnTo>
                    <a:pt x="2481082" y="1786563"/>
                  </a:lnTo>
                  <a:lnTo>
                    <a:pt x="2440579" y="1808717"/>
                  </a:lnTo>
                  <a:lnTo>
                    <a:pt x="2400660" y="1831704"/>
                  </a:lnTo>
                  <a:lnTo>
                    <a:pt x="2361334" y="1855511"/>
                  </a:lnTo>
                  <a:lnTo>
                    <a:pt x="2322610" y="1880124"/>
                  </a:lnTo>
                  <a:lnTo>
                    <a:pt x="2284500" y="1905530"/>
                  </a:lnTo>
                  <a:lnTo>
                    <a:pt x="2247011" y="1931714"/>
                  </a:lnTo>
                  <a:lnTo>
                    <a:pt x="2210153" y="1958664"/>
                  </a:lnTo>
                  <a:lnTo>
                    <a:pt x="2173937" y="1986365"/>
                  </a:lnTo>
                  <a:lnTo>
                    <a:pt x="2138371" y="2014804"/>
                  </a:lnTo>
                  <a:lnTo>
                    <a:pt x="2103464" y="2043967"/>
                  </a:lnTo>
                  <a:lnTo>
                    <a:pt x="2069228" y="2073841"/>
                  </a:lnTo>
                  <a:lnTo>
                    <a:pt x="2035670" y="2104411"/>
                  </a:lnTo>
                  <a:lnTo>
                    <a:pt x="2002801" y="2135665"/>
                  </a:lnTo>
                  <a:lnTo>
                    <a:pt x="1970630" y="2167589"/>
                  </a:lnTo>
                  <a:lnTo>
                    <a:pt x="1939167" y="2200168"/>
                  </a:lnTo>
                  <a:lnTo>
                    <a:pt x="1908420" y="2233390"/>
                  </a:lnTo>
                  <a:lnTo>
                    <a:pt x="1878401" y="2267240"/>
                  </a:lnTo>
                  <a:lnTo>
                    <a:pt x="1849117" y="2301706"/>
                  </a:lnTo>
                  <a:lnTo>
                    <a:pt x="1820580" y="2336772"/>
                  </a:lnTo>
                  <a:lnTo>
                    <a:pt x="1792797" y="2372427"/>
                  </a:lnTo>
                  <a:lnTo>
                    <a:pt x="1765779" y="2408655"/>
                  </a:lnTo>
                  <a:lnTo>
                    <a:pt x="1739536" y="2445444"/>
                  </a:lnTo>
                  <a:lnTo>
                    <a:pt x="1714076" y="2482779"/>
                  </a:lnTo>
                  <a:lnTo>
                    <a:pt x="1689410" y="2520648"/>
                  </a:lnTo>
                  <a:lnTo>
                    <a:pt x="1687600" y="2523560"/>
                  </a:lnTo>
                  <a:lnTo>
                    <a:pt x="0" y="2523560"/>
                  </a:lnTo>
                  <a:lnTo>
                    <a:pt x="19430" y="2465706"/>
                  </a:lnTo>
                  <a:lnTo>
                    <a:pt x="34501" y="2423048"/>
                  </a:lnTo>
                  <a:lnTo>
                    <a:pt x="50089" y="2380607"/>
                  </a:lnTo>
                  <a:lnTo>
                    <a:pt x="66189" y="2338387"/>
                  </a:lnTo>
                  <a:lnTo>
                    <a:pt x="82800" y="2296391"/>
                  </a:lnTo>
                  <a:lnTo>
                    <a:pt x="99918" y="2254626"/>
                  </a:lnTo>
                  <a:lnTo>
                    <a:pt x="117541" y="2213095"/>
                  </a:lnTo>
                  <a:lnTo>
                    <a:pt x="135663" y="2171803"/>
                  </a:lnTo>
                  <a:lnTo>
                    <a:pt x="154284" y="2130755"/>
                  </a:lnTo>
                  <a:lnTo>
                    <a:pt x="171441" y="2094133"/>
                  </a:lnTo>
                  <a:close/>
                </a:path>
              </a:pathLst>
            </a:custGeom>
            <a:solidFill>
              <a:srgbClr val="B08F41"/>
            </a:solidFill>
          </p:spPr>
          <p:txBody>
            <a:bodyPr wrap="square" lIns="0" tIns="0" rIns="0" bIns="0" rtlCol="0"/>
            <a:lstStyle/>
            <a:p>
              <a:endParaRPr sz="1200"/>
            </a:p>
          </p:txBody>
        </p:sp>
        <p:sp>
          <p:nvSpPr>
            <p:cNvPr id="11" name="object 11"/>
            <p:cNvSpPr/>
            <p:nvPr/>
          </p:nvSpPr>
          <p:spPr>
            <a:xfrm>
              <a:off x="16156585" y="7883931"/>
              <a:ext cx="1137920" cy="2403475"/>
            </a:xfrm>
            <a:custGeom>
              <a:avLst/>
              <a:gdLst/>
              <a:ahLst/>
              <a:cxnLst/>
              <a:rect l="l" t="t" r="r" b="b"/>
              <a:pathLst>
                <a:path w="1137919" h="2403475">
                  <a:moveTo>
                    <a:pt x="118986" y="2203729"/>
                  </a:moveTo>
                  <a:lnTo>
                    <a:pt x="14668" y="1318895"/>
                  </a:lnTo>
                  <a:lnTo>
                    <a:pt x="9067" y="1367548"/>
                  </a:lnTo>
                  <a:lnTo>
                    <a:pt x="4787" y="1416545"/>
                  </a:lnTo>
                  <a:lnTo>
                    <a:pt x="1841" y="1465872"/>
                  </a:lnTo>
                  <a:lnTo>
                    <a:pt x="241" y="1515503"/>
                  </a:lnTo>
                  <a:lnTo>
                    <a:pt x="0" y="1565414"/>
                  </a:lnTo>
                  <a:lnTo>
                    <a:pt x="1130" y="1615592"/>
                  </a:lnTo>
                  <a:lnTo>
                    <a:pt x="3632" y="1665986"/>
                  </a:lnTo>
                  <a:lnTo>
                    <a:pt x="7531" y="1716608"/>
                  </a:lnTo>
                  <a:lnTo>
                    <a:pt x="12827" y="1767408"/>
                  </a:lnTo>
                  <a:lnTo>
                    <a:pt x="19481" y="1818043"/>
                  </a:lnTo>
                  <a:lnTo>
                    <a:pt x="27470" y="1868182"/>
                  </a:lnTo>
                  <a:lnTo>
                    <a:pt x="36753" y="1917801"/>
                  </a:lnTo>
                  <a:lnTo>
                    <a:pt x="47332" y="1966887"/>
                  </a:lnTo>
                  <a:lnTo>
                    <a:pt x="59182" y="2015413"/>
                  </a:lnTo>
                  <a:lnTo>
                    <a:pt x="72288" y="2063381"/>
                  </a:lnTo>
                  <a:lnTo>
                    <a:pt x="86626" y="2110778"/>
                  </a:lnTo>
                  <a:lnTo>
                    <a:pt x="102196" y="2157565"/>
                  </a:lnTo>
                  <a:lnTo>
                    <a:pt x="118986" y="2203729"/>
                  </a:lnTo>
                  <a:close/>
                </a:path>
                <a:path w="1137919" h="2403475">
                  <a:moveTo>
                    <a:pt x="308305" y="2403068"/>
                  </a:moveTo>
                  <a:lnTo>
                    <a:pt x="128422" y="877100"/>
                  </a:lnTo>
                  <a:lnTo>
                    <a:pt x="117398" y="905637"/>
                  </a:lnTo>
                  <a:lnTo>
                    <a:pt x="106730" y="934656"/>
                  </a:lnTo>
                  <a:lnTo>
                    <a:pt x="96532" y="964031"/>
                  </a:lnTo>
                  <a:lnTo>
                    <a:pt x="86880" y="993660"/>
                  </a:lnTo>
                  <a:lnTo>
                    <a:pt x="253034" y="2403068"/>
                  </a:lnTo>
                  <a:lnTo>
                    <a:pt x="308305" y="2403068"/>
                  </a:lnTo>
                  <a:close/>
                </a:path>
                <a:path w="1137919" h="2403475">
                  <a:moveTo>
                    <a:pt x="474141" y="2403068"/>
                  </a:moveTo>
                  <a:lnTo>
                    <a:pt x="262343" y="606488"/>
                  </a:lnTo>
                  <a:lnTo>
                    <a:pt x="250596" y="626237"/>
                  </a:lnTo>
                  <a:lnTo>
                    <a:pt x="238975" y="646214"/>
                  </a:lnTo>
                  <a:lnTo>
                    <a:pt x="227596" y="666483"/>
                  </a:lnTo>
                  <a:lnTo>
                    <a:pt x="216560" y="687070"/>
                  </a:lnTo>
                  <a:lnTo>
                    <a:pt x="418858" y="2403068"/>
                  </a:lnTo>
                  <a:lnTo>
                    <a:pt x="474141" y="2403068"/>
                  </a:lnTo>
                  <a:close/>
                </a:path>
                <a:path w="1137919" h="2403475">
                  <a:moveTo>
                    <a:pt x="639965" y="2403068"/>
                  </a:moveTo>
                  <a:lnTo>
                    <a:pt x="404177" y="402945"/>
                  </a:lnTo>
                  <a:lnTo>
                    <a:pt x="391972" y="418236"/>
                  </a:lnTo>
                  <a:lnTo>
                    <a:pt x="379971" y="433781"/>
                  </a:lnTo>
                  <a:lnTo>
                    <a:pt x="356209" y="464972"/>
                  </a:lnTo>
                  <a:lnTo>
                    <a:pt x="584695" y="2403068"/>
                  </a:lnTo>
                  <a:lnTo>
                    <a:pt x="639965" y="2403068"/>
                  </a:lnTo>
                  <a:close/>
                </a:path>
                <a:path w="1137919" h="2403475">
                  <a:moveTo>
                    <a:pt x="805789" y="2403068"/>
                  </a:moveTo>
                  <a:lnTo>
                    <a:pt x="550887" y="240817"/>
                  </a:lnTo>
                  <a:lnTo>
                    <a:pt x="538340" y="253174"/>
                  </a:lnTo>
                  <a:lnTo>
                    <a:pt x="525970" y="265658"/>
                  </a:lnTo>
                  <a:lnTo>
                    <a:pt x="513715" y="278244"/>
                  </a:lnTo>
                  <a:lnTo>
                    <a:pt x="501510" y="290868"/>
                  </a:lnTo>
                  <a:lnTo>
                    <a:pt x="750519" y="2403068"/>
                  </a:lnTo>
                  <a:lnTo>
                    <a:pt x="805789" y="2403068"/>
                  </a:lnTo>
                  <a:close/>
                </a:path>
                <a:path w="1137919" h="2403475">
                  <a:moveTo>
                    <a:pt x="971626" y="2403068"/>
                  </a:moveTo>
                  <a:lnTo>
                    <a:pt x="701078" y="108140"/>
                  </a:lnTo>
                  <a:lnTo>
                    <a:pt x="688276" y="118364"/>
                  </a:lnTo>
                  <a:lnTo>
                    <a:pt x="675640" y="128625"/>
                  </a:lnTo>
                  <a:lnTo>
                    <a:pt x="663130" y="138963"/>
                  </a:lnTo>
                  <a:lnTo>
                    <a:pt x="650671" y="149466"/>
                  </a:lnTo>
                  <a:lnTo>
                    <a:pt x="916343" y="2403068"/>
                  </a:lnTo>
                  <a:lnTo>
                    <a:pt x="971626" y="2403068"/>
                  </a:lnTo>
                  <a:close/>
                </a:path>
                <a:path w="1137919" h="2403475">
                  <a:moveTo>
                    <a:pt x="988479" y="1139431"/>
                  </a:moveTo>
                  <a:lnTo>
                    <a:pt x="854151" y="0"/>
                  </a:lnTo>
                  <a:lnTo>
                    <a:pt x="841133" y="8267"/>
                  </a:lnTo>
                  <a:lnTo>
                    <a:pt x="828268" y="16662"/>
                  </a:lnTo>
                  <a:lnTo>
                    <a:pt x="802855" y="33680"/>
                  </a:lnTo>
                  <a:lnTo>
                    <a:pt x="945400" y="1242898"/>
                  </a:lnTo>
                  <a:lnTo>
                    <a:pt x="955052" y="1216596"/>
                  </a:lnTo>
                  <a:lnTo>
                    <a:pt x="965415" y="1190510"/>
                  </a:lnTo>
                  <a:lnTo>
                    <a:pt x="976528" y="1164755"/>
                  </a:lnTo>
                  <a:lnTo>
                    <a:pt x="988479" y="1139431"/>
                  </a:lnTo>
                  <a:close/>
                </a:path>
                <a:path w="1137919" h="2403475">
                  <a:moveTo>
                    <a:pt x="1137450" y="2403068"/>
                  </a:moveTo>
                  <a:lnTo>
                    <a:pt x="1107833" y="2151824"/>
                  </a:lnTo>
                  <a:lnTo>
                    <a:pt x="1090333" y="2130044"/>
                  </a:lnTo>
                  <a:lnTo>
                    <a:pt x="1073543" y="2107717"/>
                  </a:lnTo>
                  <a:lnTo>
                    <a:pt x="1057402" y="2084781"/>
                  </a:lnTo>
                  <a:lnTo>
                    <a:pt x="1041869" y="2061210"/>
                  </a:lnTo>
                  <a:lnTo>
                    <a:pt x="1082167" y="2403068"/>
                  </a:lnTo>
                  <a:lnTo>
                    <a:pt x="1137450" y="2403068"/>
                  </a:lnTo>
                  <a:close/>
                </a:path>
              </a:pathLst>
            </a:custGeom>
            <a:solidFill>
              <a:srgbClr val="09417D"/>
            </a:solidFill>
          </p:spPr>
          <p:txBody>
            <a:bodyPr wrap="square" lIns="0" tIns="0" rIns="0" bIns="0" rtlCol="0"/>
            <a:lstStyle/>
            <a:p>
              <a:endParaRPr sz="1200"/>
            </a:p>
          </p:txBody>
        </p:sp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7389844" y="10161921"/>
              <a:ext cx="70020" cy="125078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17114127" y="7599235"/>
              <a:ext cx="1174115" cy="2687955"/>
            </a:xfrm>
            <a:custGeom>
              <a:avLst/>
              <a:gdLst/>
              <a:ahLst/>
              <a:cxnLst/>
              <a:rect l="l" t="t" r="r" b="b"/>
              <a:pathLst>
                <a:path w="1174115" h="2687954">
                  <a:moveTo>
                    <a:pt x="171869" y="1212938"/>
                  </a:moveTo>
                  <a:lnTo>
                    <a:pt x="52006" y="196176"/>
                  </a:lnTo>
                  <a:lnTo>
                    <a:pt x="12915" y="216712"/>
                  </a:lnTo>
                  <a:lnTo>
                    <a:pt x="0" y="223862"/>
                  </a:lnTo>
                  <a:lnTo>
                    <a:pt x="123583" y="1272247"/>
                  </a:lnTo>
                  <a:lnTo>
                    <a:pt x="135166" y="1256982"/>
                  </a:lnTo>
                  <a:lnTo>
                    <a:pt x="147040" y="1242047"/>
                  </a:lnTo>
                  <a:lnTo>
                    <a:pt x="159258" y="1227391"/>
                  </a:lnTo>
                  <a:lnTo>
                    <a:pt x="171869" y="1212938"/>
                  </a:lnTo>
                  <a:close/>
                </a:path>
                <a:path w="1174115" h="2687954">
                  <a:moveTo>
                    <a:pt x="321538" y="1075893"/>
                  </a:moveTo>
                  <a:lnTo>
                    <a:pt x="209588" y="126187"/>
                  </a:lnTo>
                  <a:lnTo>
                    <a:pt x="196405" y="131241"/>
                  </a:lnTo>
                  <a:lnTo>
                    <a:pt x="183172" y="136563"/>
                  </a:lnTo>
                  <a:lnTo>
                    <a:pt x="156794" y="147345"/>
                  </a:lnTo>
                  <a:lnTo>
                    <a:pt x="270941" y="1115580"/>
                  </a:lnTo>
                  <a:lnTo>
                    <a:pt x="283438" y="1105420"/>
                  </a:lnTo>
                  <a:lnTo>
                    <a:pt x="295986" y="1095349"/>
                  </a:lnTo>
                  <a:lnTo>
                    <a:pt x="308673" y="1085481"/>
                  </a:lnTo>
                  <a:lnTo>
                    <a:pt x="321538" y="1075893"/>
                  </a:lnTo>
                  <a:close/>
                </a:path>
                <a:path w="1174115" h="2687954">
                  <a:moveTo>
                    <a:pt x="470598" y="2687764"/>
                  </a:moveTo>
                  <a:lnTo>
                    <a:pt x="469938" y="2687459"/>
                  </a:lnTo>
                  <a:lnTo>
                    <a:pt x="455396" y="2680246"/>
                  </a:lnTo>
                  <a:lnTo>
                    <a:pt x="456285" y="2687764"/>
                  </a:lnTo>
                  <a:lnTo>
                    <a:pt x="470598" y="2687764"/>
                  </a:lnTo>
                  <a:close/>
                </a:path>
                <a:path w="1174115" h="2687954">
                  <a:moveTo>
                    <a:pt x="476478" y="983564"/>
                  </a:moveTo>
                  <a:lnTo>
                    <a:pt x="369023" y="72021"/>
                  </a:lnTo>
                  <a:lnTo>
                    <a:pt x="328930" y="83972"/>
                  </a:lnTo>
                  <a:lnTo>
                    <a:pt x="315658" y="88265"/>
                  </a:lnTo>
                  <a:lnTo>
                    <a:pt x="424345" y="1010158"/>
                  </a:lnTo>
                  <a:lnTo>
                    <a:pt x="437222" y="1003274"/>
                  </a:lnTo>
                  <a:lnTo>
                    <a:pt x="450164" y="996480"/>
                  </a:lnTo>
                  <a:lnTo>
                    <a:pt x="463232" y="989876"/>
                  </a:lnTo>
                  <a:lnTo>
                    <a:pt x="476478" y="983564"/>
                  </a:lnTo>
                  <a:close/>
                </a:path>
                <a:path w="1174115" h="2687954">
                  <a:moveTo>
                    <a:pt x="635406" y="925029"/>
                  </a:moveTo>
                  <a:lnTo>
                    <a:pt x="530263" y="33108"/>
                  </a:lnTo>
                  <a:lnTo>
                    <a:pt x="516826" y="35928"/>
                  </a:lnTo>
                  <a:lnTo>
                    <a:pt x="489737" y="41389"/>
                  </a:lnTo>
                  <a:lnTo>
                    <a:pt x="476262" y="43903"/>
                  </a:lnTo>
                  <a:lnTo>
                    <a:pt x="581990" y="940727"/>
                  </a:lnTo>
                  <a:lnTo>
                    <a:pt x="608469" y="932700"/>
                  </a:lnTo>
                  <a:lnTo>
                    <a:pt x="621855" y="928789"/>
                  </a:lnTo>
                  <a:lnTo>
                    <a:pt x="635406" y="925029"/>
                  </a:lnTo>
                  <a:close/>
                </a:path>
                <a:path w="1174115" h="2687954">
                  <a:moveTo>
                    <a:pt x="749719" y="902550"/>
                  </a:moveTo>
                  <a:lnTo>
                    <a:pt x="645096" y="15087"/>
                  </a:lnTo>
                  <a:lnTo>
                    <a:pt x="638797" y="15824"/>
                  </a:lnTo>
                  <a:lnTo>
                    <a:pt x="743407" y="903300"/>
                  </a:lnTo>
                  <a:lnTo>
                    <a:pt x="749719" y="902550"/>
                  </a:lnTo>
                  <a:close/>
                </a:path>
                <a:path w="1174115" h="2687954">
                  <a:moveTo>
                    <a:pt x="798906" y="896759"/>
                  </a:moveTo>
                  <a:lnTo>
                    <a:pt x="694232" y="8813"/>
                  </a:lnTo>
                  <a:lnTo>
                    <a:pt x="686663" y="9702"/>
                  </a:lnTo>
                  <a:lnTo>
                    <a:pt x="672795" y="11341"/>
                  </a:lnTo>
                  <a:lnTo>
                    <a:pt x="665226" y="12230"/>
                  </a:lnTo>
                  <a:lnTo>
                    <a:pt x="665238" y="12369"/>
                  </a:lnTo>
                  <a:lnTo>
                    <a:pt x="651357" y="13995"/>
                  </a:lnTo>
                  <a:lnTo>
                    <a:pt x="651383" y="14211"/>
                  </a:lnTo>
                  <a:lnTo>
                    <a:pt x="645083" y="14960"/>
                  </a:lnTo>
                  <a:lnTo>
                    <a:pt x="645096" y="15087"/>
                  </a:lnTo>
                  <a:lnTo>
                    <a:pt x="749693" y="902322"/>
                  </a:lnTo>
                  <a:lnTo>
                    <a:pt x="755992" y="901573"/>
                  </a:lnTo>
                  <a:lnTo>
                    <a:pt x="769861" y="899833"/>
                  </a:lnTo>
                  <a:lnTo>
                    <a:pt x="777417" y="898906"/>
                  </a:lnTo>
                  <a:lnTo>
                    <a:pt x="791298" y="897394"/>
                  </a:lnTo>
                  <a:lnTo>
                    <a:pt x="791337" y="897648"/>
                  </a:lnTo>
                  <a:lnTo>
                    <a:pt x="798906" y="896759"/>
                  </a:lnTo>
                  <a:close/>
                </a:path>
                <a:path w="1174115" h="2687954">
                  <a:moveTo>
                    <a:pt x="963739" y="896823"/>
                  </a:moveTo>
                  <a:lnTo>
                    <a:pt x="858012" y="0"/>
                  </a:lnTo>
                  <a:lnTo>
                    <a:pt x="844346" y="139"/>
                  </a:lnTo>
                  <a:lnTo>
                    <a:pt x="830643" y="533"/>
                  </a:lnTo>
                  <a:lnTo>
                    <a:pt x="802919" y="1524"/>
                  </a:lnTo>
                  <a:lnTo>
                    <a:pt x="908062" y="893445"/>
                  </a:lnTo>
                  <a:lnTo>
                    <a:pt x="922121" y="893953"/>
                  </a:lnTo>
                  <a:lnTo>
                    <a:pt x="936053" y="894702"/>
                  </a:lnTo>
                  <a:lnTo>
                    <a:pt x="949909" y="895654"/>
                  </a:lnTo>
                  <a:lnTo>
                    <a:pt x="963739" y="896823"/>
                  </a:lnTo>
                  <a:close/>
                </a:path>
                <a:path w="1174115" h="2687954">
                  <a:moveTo>
                    <a:pt x="1133208" y="927696"/>
                  </a:moveTo>
                  <a:lnTo>
                    <a:pt x="1024458" y="5257"/>
                  </a:lnTo>
                  <a:lnTo>
                    <a:pt x="996810" y="3327"/>
                  </a:lnTo>
                  <a:lnTo>
                    <a:pt x="982853" y="2463"/>
                  </a:lnTo>
                  <a:lnTo>
                    <a:pt x="968781" y="1866"/>
                  </a:lnTo>
                  <a:lnTo>
                    <a:pt x="1076312" y="913955"/>
                  </a:lnTo>
                  <a:lnTo>
                    <a:pt x="1090676" y="917016"/>
                  </a:lnTo>
                  <a:lnTo>
                    <a:pt x="1104912" y="920394"/>
                  </a:lnTo>
                  <a:lnTo>
                    <a:pt x="1119085" y="923988"/>
                  </a:lnTo>
                  <a:lnTo>
                    <a:pt x="1133208" y="927696"/>
                  </a:lnTo>
                  <a:close/>
                </a:path>
                <a:path w="1174115" h="2687954">
                  <a:moveTo>
                    <a:pt x="1173861" y="23126"/>
                  </a:moveTo>
                  <a:lnTo>
                    <a:pt x="1164793" y="21666"/>
                  </a:lnTo>
                  <a:lnTo>
                    <a:pt x="1150696" y="19545"/>
                  </a:lnTo>
                  <a:lnTo>
                    <a:pt x="1136459" y="17475"/>
                  </a:lnTo>
                  <a:lnTo>
                    <a:pt x="1173861" y="334822"/>
                  </a:lnTo>
                  <a:lnTo>
                    <a:pt x="1173861" y="23126"/>
                  </a:lnTo>
                  <a:close/>
                </a:path>
              </a:pathLst>
            </a:custGeom>
            <a:solidFill>
              <a:srgbClr val="09417D"/>
            </a:solidFill>
          </p:spPr>
          <p:txBody>
            <a:bodyPr wrap="square" lIns="0" tIns="0" rIns="0" bIns="0" rtlCol="0"/>
            <a:lstStyle/>
            <a:p>
              <a:endParaRPr sz="1200"/>
            </a:p>
          </p:txBody>
        </p:sp>
        <p:sp>
          <p:nvSpPr>
            <p:cNvPr id="14" name="object 14"/>
            <p:cNvSpPr/>
            <p:nvPr/>
          </p:nvSpPr>
          <p:spPr>
            <a:xfrm>
              <a:off x="11627267" y="8994231"/>
              <a:ext cx="2058035" cy="1292860"/>
            </a:xfrm>
            <a:custGeom>
              <a:avLst/>
              <a:gdLst/>
              <a:ahLst/>
              <a:cxnLst/>
              <a:rect l="l" t="t" r="r" b="b"/>
              <a:pathLst>
                <a:path w="2058034" h="1292859">
                  <a:moveTo>
                    <a:pt x="283311" y="1292767"/>
                  </a:moveTo>
                  <a:lnTo>
                    <a:pt x="34565" y="1292767"/>
                  </a:lnTo>
                  <a:lnTo>
                    <a:pt x="24752" y="1252842"/>
                  </a:lnTo>
                  <a:lnTo>
                    <a:pt x="15902" y="1208582"/>
                  </a:lnTo>
                  <a:lnTo>
                    <a:pt x="8991" y="1163986"/>
                  </a:lnTo>
                  <a:lnTo>
                    <a:pt x="4029" y="1119124"/>
                  </a:lnTo>
                  <a:lnTo>
                    <a:pt x="1029" y="1074064"/>
                  </a:lnTo>
                  <a:lnTo>
                    <a:pt x="0" y="1028875"/>
                  </a:lnTo>
                  <a:lnTo>
                    <a:pt x="952" y="983626"/>
                  </a:lnTo>
                  <a:lnTo>
                    <a:pt x="3897" y="938386"/>
                  </a:lnTo>
                  <a:lnTo>
                    <a:pt x="8846" y="893225"/>
                  </a:lnTo>
                  <a:lnTo>
                    <a:pt x="15809" y="848211"/>
                  </a:lnTo>
                  <a:lnTo>
                    <a:pt x="24796" y="803414"/>
                  </a:lnTo>
                  <a:lnTo>
                    <a:pt x="35819" y="758901"/>
                  </a:lnTo>
                  <a:lnTo>
                    <a:pt x="48889" y="714743"/>
                  </a:lnTo>
                  <a:lnTo>
                    <a:pt x="64015" y="671009"/>
                  </a:lnTo>
                  <a:lnTo>
                    <a:pt x="81208" y="627767"/>
                  </a:lnTo>
                  <a:lnTo>
                    <a:pt x="100480" y="585086"/>
                  </a:lnTo>
                  <a:lnTo>
                    <a:pt x="121841" y="543036"/>
                  </a:lnTo>
                  <a:lnTo>
                    <a:pt x="145301" y="501685"/>
                  </a:lnTo>
                  <a:lnTo>
                    <a:pt x="170872" y="461102"/>
                  </a:lnTo>
                  <a:lnTo>
                    <a:pt x="198568" y="421352"/>
                  </a:lnTo>
                  <a:lnTo>
                    <a:pt x="228062" y="382935"/>
                  </a:lnTo>
                  <a:lnTo>
                    <a:pt x="259001" y="346281"/>
                  </a:lnTo>
                  <a:lnTo>
                    <a:pt x="291312" y="311405"/>
                  </a:lnTo>
                  <a:lnTo>
                    <a:pt x="324924" y="278318"/>
                  </a:lnTo>
                  <a:lnTo>
                    <a:pt x="359770" y="247032"/>
                  </a:lnTo>
                  <a:lnTo>
                    <a:pt x="395780" y="217557"/>
                  </a:lnTo>
                  <a:lnTo>
                    <a:pt x="432885" y="189903"/>
                  </a:lnTo>
                  <a:lnTo>
                    <a:pt x="471016" y="164081"/>
                  </a:lnTo>
                  <a:lnTo>
                    <a:pt x="510104" y="140103"/>
                  </a:lnTo>
                  <a:lnTo>
                    <a:pt x="550080" y="117978"/>
                  </a:lnTo>
                  <a:lnTo>
                    <a:pt x="590875" y="97717"/>
                  </a:lnTo>
                  <a:lnTo>
                    <a:pt x="632420" y="79331"/>
                  </a:lnTo>
                  <a:lnTo>
                    <a:pt x="674646" y="62831"/>
                  </a:lnTo>
                  <a:lnTo>
                    <a:pt x="717484" y="48227"/>
                  </a:lnTo>
                  <a:lnTo>
                    <a:pt x="760865" y="35531"/>
                  </a:lnTo>
                  <a:lnTo>
                    <a:pt x="778096" y="31296"/>
                  </a:lnTo>
                  <a:lnTo>
                    <a:pt x="390152" y="561532"/>
                  </a:lnTo>
                  <a:lnTo>
                    <a:pt x="362899" y="601232"/>
                  </a:lnTo>
                  <a:lnTo>
                    <a:pt x="338381" y="642000"/>
                  </a:lnTo>
                  <a:lnTo>
                    <a:pt x="316580" y="683719"/>
                  </a:lnTo>
                  <a:lnTo>
                    <a:pt x="297478" y="726274"/>
                  </a:lnTo>
                  <a:lnTo>
                    <a:pt x="281058" y="769547"/>
                  </a:lnTo>
                  <a:lnTo>
                    <a:pt x="267300" y="813422"/>
                  </a:lnTo>
                  <a:lnTo>
                    <a:pt x="256187" y="857783"/>
                  </a:lnTo>
                  <a:lnTo>
                    <a:pt x="247701" y="902512"/>
                  </a:lnTo>
                  <a:lnTo>
                    <a:pt x="241824" y="947494"/>
                  </a:lnTo>
                  <a:lnTo>
                    <a:pt x="238537" y="992612"/>
                  </a:lnTo>
                  <a:lnTo>
                    <a:pt x="237823" y="1037748"/>
                  </a:lnTo>
                  <a:lnTo>
                    <a:pt x="239663" y="1082787"/>
                  </a:lnTo>
                  <a:lnTo>
                    <a:pt x="244040" y="1127612"/>
                  </a:lnTo>
                  <a:lnTo>
                    <a:pt x="250936" y="1172107"/>
                  </a:lnTo>
                  <a:lnTo>
                    <a:pt x="260331" y="1216154"/>
                  </a:lnTo>
                  <a:lnTo>
                    <a:pt x="272209" y="1259637"/>
                  </a:lnTo>
                  <a:lnTo>
                    <a:pt x="283311" y="1292767"/>
                  </a:lnTo>
                  <a:close/>
                </a:path>
                <a:path w="2058034" h="1292859">
                  <a:moveTo>
                    <a:pt x="2023201" y="1292767"/>
                  </a:moveTo>
                  <a:lnTo>
                    <a:pt x="1774700" y="1292767"/>
                  </a:lnTo>
                  <a:lnTo>
                    <a:pt x="1776504" y="1288014"/>
                  </a:lnTo>
                  <a:lnTo>
                    <a:pt x="1790261" y="1244139"/>
                  </a:lnTo>
                  <a:lnTo>
                    <a:pt x="1801374" y="1199778"/>
                  </a:lnTo>
                  <a:lnTo>
                    <a:pt x="1809860" y="1155049"/>
                  </a:lnTo>
                  <a:lnTo>
                    <a:pt x="1815738" y="1110067"/>
                  </a:lnTo>
                  <a:lnTo>
                    <a:pt x="1819024" y="1064950"/>
                  </a:lnTo>
                  <a:lnTo>
                    <a:pt x="1819738" y="1019813"/>
                  </a:lnTo>
                  <a:lnTo>
                    <a:pt x="1817898" y="974774"/>
                  </a:lnTo>
                  <a:lnTo>
                    <a:pt x="1813521" y="929949"/>
                  </a:lnTo>
                  <a:lnTo>
                    <a:pt x="1806626" y="885455"/>
                  </a:lnTo>
                  <a:lnTo>
                    <a:pt x="1797230" y="841408"/>
                  </a:lnTo>
                  <a:lnTo>
                    <a:pt x="1785352" y="797924"/>
                  </a:lnTo>
                  <a:lnTo>
                    <a:pt x="1771010" y="755121"/>
                  </a:lnTo>
                  <a:lnTo>
                    <a:pt x="1754221" y="713115"/>
                  </a:lnTo>
                  <a:lnTo>
                    <a:pt x="1735005" y="672022"/>
                  </a:lnTo>
                  <a:lnTo>
                    <a:pt x="1713378" y="631959"/>
                  </a:lnTo>
                  <a:lnTo>
                    <a:pt x="1689360" y="593043"/>
                  </a:lnTo>
                  <a:lnTo>
                    <a:pt x="1662967" y="555390"/>
                  </a:lnTo>
                  <a:lnTo>
                    <a:pt x="1634219" y="519116"/>
                  </a:lnTo>
                  <a:lnTo>
                    <a:pt x="1603133" y="484339"/>
                  </a:lnTo>
                  <a:lnTo>
                    <a:pt x="1569727" y="451175"/>
                  </a:lnTo>
                  <a:lnTo>
                    <a:pt x="1534020" y="419741"/>
                  </a:lnTo>
                  <a:lnTo>
                    <a:pt x="1496029" y="390152"/>
                  </a:lnTo>
                  <a:lnTo>
                    <a:pt x="1456329" y="362899"/>
                  </a:lnTo>
                  <a:lnTo>
                    <a:pt x="1415562" y="338381"/>
                  </a:lnTo>
                  <a:lnTo>
                    <a:pt x="1373842" y="316580"/>
                  </a:lnTo>
                  <a:lnTo>
                    <a:pt x="1331287" y="297478"/>
                  </a:lnTo>
                  <a:lnTo>
                    <a:pt x="1288014" y="281058"/>
                  </a:lnTo>
                  <a:lnTo>
                    <a:pt x="1244139" y="267300"/>
                  </a:lnTo>
                  <a:lnTo>
                    <a:pt x="1199778" y="256187"/>
                  </a:lnTo>
                  <a:lnTo>
                    <a:pt x="1155049" y="247701"/>
                  </a:lnTo>
                  <a:lnTo>
                    <a:pt x="1110067" y="241824"/>
                  </a:lnTo>
                  <a:lnTo>
                    <a:pt x="1064950" y="238537"/>
                  </a:lnTo>
                  <a:lnTo>
                    <a:pt x="1019813" y="237823"/>
                  </a:lnTo>
                  <a:lnTo>
                    <a:pt x="974774" y="239663"/>
                  </a:lnTo>
                  <a:lnTo>
                    <a:pt x="929949" y="244040"/>
                  </a:lnTo>
                  <a:lnTo>
                    <a:pt x="885455" y="250936"/>
                  </a:lnTo>
                  <a:lnTo>
                    <a:pt x="841408" y="260331"/>
                  </a:lnTo>
                  <a:lnTo>
                    <a:pt x="797924" y="272210"/>
                  </a:lnTo>
                  <a:lnTo>
                    <a:pt x="755121" y="286552"/>
                  </a:lnTo>
                  <a:lnTo>
                    <a:pt x="713115" y="303340"/>
                  </a:lnTo>
                  <a:lnTo>
                    <a:pt x="672022" y="322557"/>
                  </a:lnTo>
                  <a:lnTo>
                    <a:pt x="631959" y="344183"/>
                  </a:lnTo>
                  <a:lnTo>
                    <a:pt x="593043" y="368202"/>
                  </a:lnTo>
                  <a:lnTo>
                    <a:pt x="555390" y="394594"/>
                  </a:lnTo>
                  <a:lnTo>
                    <a:pt x="519116" y="423342"/>
                  </a:lnTo>
                  <a:lnTo>
                    <a:pt x="484339" y="454428"/>
                  </a:lnTo>
                  <a:lnTo>
                    <a:pt x="451175" y="487834"/>
                  </a:lnTo>
                  <a:lnTo>
                    <a:pt x="419741" y="523541"/>
                  </a:lnTo>
                  <a:lnTo>
                    <a:pt x="390152" y="561532"/>
                  </a:lnTo>
                  <a:lnTo>
                    <a:pt x="778096" y="31296"/>
                  </a:lnTo>
                  <a:lnTo>
                    <a:pt x="848979" y="15902"/>
                  </a:lnTo>
                  <a:lnTo>
                    <a:pt x="893575" y="8991"/>
                  </a:lnTo>
                  <a:lnTo>
                    <a:pt x="938437" y="4029"/>
                  </a:lnTo>
                  <a:lnTo>
                    <a:pt x="983497" y="1029"/>
                  </a:lnTo>
                  <a:lnTo>
                    <a:pt x="1028686" y="0"/>
                  </a:lnTo>
                  <a:lnTo>
                    <a:pt x="1073935" y="952"/>
                  </a:lnTo>
                  <a:lnTo>
                    <a:pt x="1119175" y="3897"/>
                  </a:lnTo>
                  <a:lnTo>
                    <a:pt x="1164336" y="8846"/>
                  </a:lnTo>
                  <a:lnTo>
                    <a:pt x="1209350" y="15809"/>
                  </a:lnTo>
                  <a:lnTo>
                    <a:pt x="1254148" y="24796"/>
                  </a:lnTo>
                  <a:lnTo>
                    <a:pt x="1298660" y="35819"/>
                  </a:lnTo>
                  <a:lnTo>
                    <a:pt x="1342818" y="48889"/>
                  </a:lnTo>
                  <a:lnTo>
                    <a:pt x="1386552" y="64015"/>
                  </a:lnTo>
                  <a:lnTo>
                    <a:pt x="1429795" y="81208"/>
                  </a:lnTo>
                  <a:lnTo>
                    <a:pt x="1472475" y="100480"/>
                  </a:lnTo>
                  <a:lnTo>
                    <a:pt x="1514526" y="121841"/>
                  </a:lnTo>
                  <a:lnTo>
                    <a:pt x="1555876" y="145301"/>
                  </a:lnTo>
                  <a:lnTo>
                    <a:pt x="1596459" y="170872"/>
                  </a:lnTo>
                  <a:lnTo>
                    <a:pt x="1636204" y="198563"/>
                  </a:lnTo>
                  <a:lnTo>
                    <a:pt x="1674626" y="228062"/>
                  </a:lnTo>
                  <a:lnTo>
                    <a:pt x="1711281" y="259001"/>
                  </a:lnTo>
                  <a:lnTo>
                    <a:pt x="1746157" y="291312"/>
                  </a:lnTo>
                  <a:lnTo>
                    <a:pt x="1779243" y="324924"/>
                  </a:lnTo>
                  <a:lnTo>
                    <a:pt x="1810529" y="359770"/>
                  </a:lnTo>
                  <a:lnTo>
                    <a:pt x="1840004" y="395780"/>
                  </a:lnTo>
                  <a:lnTo>
                    <a:pt x="1867658" y="432885"/>
                  </a:lnTo>
                  <a:lnTo>
                    <a:pt x="1893480" y="471016"/>
                  </a:lnTo>
                  <a:lnTo>
                    <a:pt x="1917459" y="510104"/>
                  </a:lnTo>
                  <a:lnTo>
                    <a:pt x="1939584" y="550080"/>
                  </a:lnTo>
                  <a:lnTo>
                    <a:pt x="1959845" y="590875"/>
                  </a:lnTo>
                  <a:lnTo>
                    <a:pt x="1978230" y="632420"/>
                  </a:lnTo>
                  <a:lnTo>
                    <a:pt x="1994730" y="674646"/>
                  </a:lnTo>
                  <a:lnTo>
                    <a:pt x="2009334" y="717484"/>
                  </a:lnTo>
                  <a:lnTo>
                    <a:pt x="2022031" y="760865"/>
                  </a:lnTo>
                  <a:lnTo>
                    <a:pt x="2032809" y="804720"/>
                  </a:lnTo>
                  <a:lnTo>
                    <a:pt x="2041660" y="848979"/>
                  </a:lnTo>
                  <a:lnTo>
                    <a:pt x="2048571" y="893575"/>
                  </a:lnTo>
                  <a:lnTo>
                    <a:pt x="2053532" y="938437"/>
                  </a:lnTo>
                  <a:lnTo>
                    <a:pt x="2056532" y="983497"/>
                  </a:lnTo>
                  <a:lnTo>
                    <a:pt x="2057562" y="1028686"/>
                  </a:lnTo>
                  <a:lnTo>
                    <a:pt x="2056609" y="1073935"/>
                  </a:lnTo>
                  <a:lnTo>
                    <a:pt x="2053664" y="1119175"/>
                  </a:lnTo>
                  <a:lnTo>
                    <a:pt x="2048715" y="1164336"/>
                  </a:lnTo>
                  <a:lnTo>
                    <a:pt x="2041752" y="1209350"/>
                  </a:lnTo>
                  <a:lnTo>
                    <a:pt x="2032765" y="1254148"/>
                  </a:lnTo>
                  <a:lnTo>
                    <a:pt x="2023201" y="129276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200"/>
            </a:p>
          </p:txBody>
        </p:sp>
      </p:grpSp>
      <p:sp>
        <p:nvSpPr>
          <p:cNvPr id="17" name="Título 16">
            <a:extLst>
              <a:ext uri="{FF2B5EF4-FFF2-40B4-BE49-F238E27FC236}">
                <a16:creationId xmlns:a16="http://schemas.microsoft.com/office/drawing/2014/main" id="{CEFBA8F2-F505-2124-C0EC-53A5D3B1A5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0931" y="2599920"/>
            <a:ext cx="11101832" cy="2816156"/>
          </a:xfrm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tabLst/>
              <a:defRPr sz="1100" b="1">
                <a:solidFill>
                  <a:srgbClr val="B5943F"/>
                </a:solidFill>
                <a:latin typeface="Arial"/>
              </a:defRPr>
            </a:pP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srgbClr val="B5943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X SIMPÓSIO DE CONTABILIDADE APLICADA AO SETOR PÚBLICO — CRC-ES</a:t>
            </a:r>
            <a:b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srgbClr val="B5943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b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srgbClr val="B5943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lang="pt-BR" sz="1300" b="0" i="0" u="none" strike="noStrike" kern="1200" cap="none" spc="0" normalizeH="0" baseline="0" noProof="0" dirty="0">
                <a:ln>
                  <a:noFill/>
                </a:ln>
                <a:solidFill>
                  <a:srgbClr val="F5F6F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Painel: "Os Desafios dos RPPS: Déficit Atuarial, Insuficiência Financeira e Caminhos para o Equilíbrio"</a:t>
            </a:r>
            <a:br>
              <a:rPr kumimoji="0" lang="pt-BR" sz="1300" b="0" i="0" u="none" strike="noStrike" kern="1200" cap="none" spc="0" normalizeH="0" baseline="0" noProof="0" dirty="0">
                <a:ln>
                  <a:noFill/>
                </a:ln>
                <a:solidFill>
                  <a:srgbClr val="F5F6F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lang="pt-BR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A Transição da Fiscalização Previdenciária:</a:t>
            </a:r>
            <a:br>
              <a:rPr kumimoji="0" lang="pt-BR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</a:br>
            <a:r>
              <a:rPr kumimoji="0" lang="pt-BR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Do Formalismo à Sustentabilidade</a:t>
            </a:r>
            <a:br>
              <a:rPr kumimoji="0" lang="pt-BR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</a:br>
            <a:br>
              <a:rPr kumimoji="0" lang="pt-BR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</a:b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srgbClr val="B5943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Diego Torres  •  Representante do Tribunal de Contas do Estado do Espírito Santo (TCE-ES)</a:t>
            </a:r>
            <a:b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srgbClr val="B5943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srgbClr val="F5F6F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Auditor de Controle Externo  |  Secretário de Controle Externo de Pessoal e Previdência</a:t>
            </a:r>
            <a:b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srgbClr val="F5F6F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lang="pt-BR" sz="1400" b="1" dirty="0">
                <a:solidFill>
                  <a:srgbClr val="B5943F"/>
                </a:solidFill>
                <a:latin typeface="Arial"/>
                <a:ea typeface="+mn-ea"/>
                <a:cs typeface="+mn-cs"/>
              </a:rPr>
              <a:t>Vitória/ES — 26 e 27 de agosto de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34830" y="0"/>
            <a:ext cx="2260599" cy="2018893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387361" y="0"/>
            <a:ext cx="798407" cy="3429000"/>
          </a:xfrm>
          <a:custGeom>
            <a:avLst/>
            <a:gdLst/>
            <a:ahLst/>
            <a:cxnLst/>
            <a:rect l="l" t="t" r="r" b="b"/>
            <a:pathLst>
              <a:path w="1197610" h="5143500">
                <a:moveTo>
                  <a:pt x="599030" y="5143499"/>
                </a:moveTo>
                <a:lnTo>
                  <a:pt x="547562" y="5141056"/>
                </a:lnTo>
                <a:lnTo>
                  <a:pt x="496523" y="5134129"/>
                </a:lnTo>
                <a:lnTo>
                  <a:pt x="446816" y="5123326"/>
                </a:lnTo>
                <a:lnTo>
                  <a:pt x="399351" y="5109250"/>
                </a:lnTo>
                <a:lnTo>
                  <a:pt x="356884" y="5092511"/>
                </a:lnTo>
                <a:lnTo>
                  <a:pt x="316096" y="5072661"/>
                </a:lnTo>
                <a:lnTo>
                  <a:pt x="277108" y="5049814"/>
                </a:lnTo>
                <a:lnTo>
                  <a:pt x="240083" y="5024086"/>
                </a:lnTo>
                <a:lnTo>
                  <a:pt x="205155" y="4995590"/>
                </a:lnTo>
                <a:lnTo>
                  <a:pt x="172467" y="4964442"/>
                </a:lnTo>
                <a:lnTo>
                  <a:pt x="142160" y="4930757"/>
                </a:lnTo>
                <a:lnTo>
                  <a:pt x="114377" y="4894649"/>
                </a:lnTo>
                <a:lnTo>
                  <a:pt x="89230" y="4856178"/>
                </a:lnTo>
                <a:lnTo>
                  <a:pt x="66949" y="4815623"/>
                </a:lnTo>
                <a:lnTo>
                  <a:pt x="47589" y="4772934"/>
                </a:lnTo>
                <a:lnTo>
                  <a:pt x="31320" y="4728282"/>
                </a:lnTo>
                <a:lnTo>
                  <a:pt x="18285" y="4681781"/>
                </a:lnTo>
                <a:lnTo>
                  <a:pt x="8625" y="4633545"/>
                </a:lnTo>
                <a:lnTo>
                  <a:pt x="2482" y="4583690"/>
                </a:lnTo>
                <a:lnTo>
                  <a:pt x="0" y="4532330"/>
                </a:lnTo>
                <a:lnTo>
                  <a:pt x="0" y="0"/>
                </a:lnTo>
                <a:lnTo>
                  <a:pt x="1197407" y="0"/>
                </a:lnTo>
                <a:lnTo>
                  <a:pt x="1197407" y="4537084"/>
                </a:lnTo>
                <a:lnTo>
                  <a:pt x="1194895" y="4587381"/>
                </a:lnTo>
                <a:lnTo>
                  <a:pt x="1188675" y="4636308"/>
                </a:lnTo>
                <a:lnTo>
                  <a:pt x="1178900" y="4683745"/>
                </a:lnTo>
                <a:lnTo>
                  <a:pt x="1165723" y="4729571"/>
                </a:lnTo>
                <a:lnTo>
                  <a:pt x="1149297" y="4773666"/>
                </a:lnTo>
                <a:lnTo>
                  <a:pt x="1129775" y="4815909"/>
                </a:lnTo>
                <a:lnTo>
                  <a:pt x="1107276" y="4856232"/>
                </a:lnTo>
                <a:lnTo>
                  <a:pt x="1082060" y="4894354"/>
                </a:lnTo>
                <a:lnTo>
                  <a:pt x="1054173" y="4930316"/>
                </a:lnTo>
                <a:lnTo>
                  <a:pt x="1023804" y="4963942"/>
                </a:lnTo>
                <a:lnTo>
                  <a:pt x="991106" y="4995112"/>
                </a:lnTo>
                <a:lnTo>
                  <a:pt x="956233" y="5023706"/>
                </a:lnTo>
                <a:lnTo>
                  <a:pt x="919338" y="5049601"/>
                </a:lnTo>
                <a:lnTo>
                  <a:pt x="880569" y="5072679"/>
                </a:lnTo>
                <a:lnTo>
                  <a:pt x="840096" y="5092818"/>
                </a:lnTo>
                <a:lnTo>
                  <a:pt x="798056" y="5109897"/>
                </a:lnTo>
                <a:lnTo>
                  <a:pt x="796763" y="5110543"/>
                </a:lnTo>
                <a:lnTo>
                  <a:pt x="795471" y="5110543"/>
                </a:lnTo>
                <a:lnTo>
                  <a:pt x="794178" y="5111189"/>
                </a:lnTo>
                <a:lnTo>
                  <a:pt x="747692" y="5124961"/>
                </a:lnTo>
                <a:lnTo>
                  <a:pt x="699510" y="5135099"/>
                </a:lnTo>
                <a:lnTo>
                  <a:pt x="649874" y="5141359"/>
                </a:lnTo>
                <a:lnTo>
                  <a:pt x="599030" y="5143499"/>
                </a:lnTo>
                <a:close/>
              </a:path>
            </a:pathLst>
          </a:custGeom>
          <a:solidFill>
            <a:srgbClr val="B08F41"/>
          </a:solidFill>
        </p:spPr>
        <p:txBody>
          <a:bodyPr wrap="square" lIns="0" tIns="0" rIns="0" bIns="0" rtlCol="0"/>
          <a:lstStyle/>
          <a:p>
            <a:endParaRPr sz="1200"/>
          </a:p>
        </p:txBody>
      </p:sp>
      <p:sp>
        <p:nvSpPr>
          <p:cNvPr id="6" name="Título 5">
            <a:extLst>
              <a:ext uri="{FF2B5EF4-FFF2-40B4-BE49-F238E27FC236}">
                <a16:creationId xmlns:a16="http://schemas.microsoft.com/office/drawing/2014/main" id="{04EC1499-A691-7E0B-C4ED-A6F7069D5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1294" y="1620240"/>
            <a:ext cx="7877507" cy="677109"/>
          </a:xfrm>
        </p:spPr>
        <p:txBody>
          <a:bodyPr>
            <a:normAutofit fontScale="90000"/>
          </a:bodyPr>
          <a:lstStyle/>
          <a:p>
            <a:r>
              <a:rPr lang="pt-BR" dirty="0"/>
              <a:t>PROGRAMAÇÃO</a:t>
            </a:r>
          </a:p>
        </p:txBody>
      </p:sp>
      <p:sp>
        <p:nvSpPr>
          <p:cNvPr id="7" name="Espaço Reservado para Texto 6">
            <a:extLst>
              <a:ext uri="{FF2B5EF4-FFF2-40B4-BE49-F238E27FC236}">
                <a16:creationId xmlns:a16="http://schemas.microsoft.com/office/drawing/2014/main" id="{FE5EB7C4-CD3C-C4E4-31A2-573E6FF654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71294" y="2742353"/>
            <a:ext cx="9933315" cy="3139321"/>
          </a:xfrm>
        </p:spPr>
        <p:txBody>
          <a:bodyPr/>
          <a:lstStyle/>
          <a:p>
            <a:pPr marL="342900" indent="-342900">
              <a:buAutoNum type="arabicPlain"/>
            </a:pPr>
            <a:r>
              <a:rPr lang="pt-BR" sz="2400" dirty="0"/>
              <a:t>Mudança de paradigma na fiscalização dos RPPS</a:t>
            </a:r>
          </a:p>
          <a:p>
            <a:pPr marL="342900" indent="-342900">
              <a:buAutoNum type="arabicPlain"/>
            </a:pPr>
            <a:endParaRPr lang="pt-BR" sz="2400" dirty="0"/>
          </a:p>
          <a:p>
            <a:pPr marL="342900" indent="-342900">
              <a:buAutoNum type="arabicPlain"/>
            </a:pPr>
            <a:r>
              <a:rPr lang="pt-BR" sz="2400" dirty="0"/>
              <a:t>O novo olhar da previdência nos processos de contas</a:t>
            </a:r>
          </a:p>
          <a:p>
            <a:pPr marL="342900" indent="-342900">
              <a:buAutoNum type="arabicPlain"/>
            </a:pPr>
            <a:endParaRPr lang="pt-BR" sz="2400" dirty="0"/>
          </a:p>
          <a:p>
            <a:pPr marL="342900" indent="-342900">
              <a:buAutoNum type="arabicPlain"/>
            </a:pPr>
            <a:r>
              <a:rPr lang="pt-BR" sz="2400" dirty="0"/>
              <a:t>Avaliação do equilíbrio financeiro dos RPPS</a:t>
            </a:r>
          </a:p>
          <a:p>
            <a:pPr marL="342900" indent="-342900">
              <a:buAutoNum type="arabicPlain"/>
            </a:pPr>
            <a:endParaRPr lang="pt-BR" sz="2400" dirty="0"/>
          </a:p>
          <a:p>
            <a:pPr marL="342900" indent="-342900">
              <a:buAutoNum type="arabicPlain"/>
            </a:pPr>
            <a:r>
              <a:rPr lang="pt-BR" sz="2400" dirty="0"/>
              <a:t>Desafios atuais</a:t>
            </a:r>
          </a:p>
          <a:p>
            <a:pPr marL="342900" indent="-342900">
              <a:buAutoNum type="arabicPlain"/>
            </a:pPr>
            <a:endParaRPr lang="pt-BR" dirty="0"/>
          </a:p>
          <a:p>
            <a:pPr marL="342900" indent="-342900">
              <a:buAutoNum type="arabicPlain"/>
            </a:pPr>
            <a:endParaRPr lang="pt-BR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33DFDB-C87C-53D2-9261-B149629496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031A037-7AE9-6487-9E00-0EB5475DECD5}"/>
              </a:ext>
            </a:extLst>
          </p:cNvPr>
          <p:cNvSpPr txBox="1"/>
          <p:nvPr/>
        </p:nvSpPr>
        <p:spPr>
          <a:xfrm>
            <a:off x="685800" y="640080"/>
            <a:ext cx="10820095" cy="73866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400" b="1">
                <a:solidFill>
                  <a:srgbClr val="0C2340"/>
                </a:solidFill>
                <a:latin typeface="Georgia"/>
              </a:defRPr>
            </a:pPr>
            <a:r>
              <a:rPr lang="pt-BR" dirty="0"/>
              <a:t>Indicadores de Solvência e Cobertura de Benefícios Concedidos dos RPPS municipais sem segregação (2015 e 2025)</a:t>
            </a:r>
          </a:p>
        </p:txBody>
      </p:sp>
      <p:sp>
        <p:nvSpPr>
          <p:cNvPr id="7" name="Text 0">
            <a:extLst>
              <a:ext uri="{FF2B5EF4-FFF2-40B4-BE49-F238E27FC236}">
                <a16:creationId xmlns:a16="http://schemas.microsoft.com/office/drawing/2014/main" id="{2307CDD4-CCC5-73AA-1761-9CAB9933AA23}"/>
              </a:ext>
            </a:extLst>
          </p:cNvPr>
          <p:cNvSpPr/>
          <p:nvPr/>
        </p:nvSpPr>
        <p:spPr>
          <a:xfrm>
            <a:off x="8461602" y="6009856"/>
            <a:ext cx="3675970" cy="5528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>
              <a:lnSpc>
                <a:spcPts val="4333"/>
              </a:lnSpc>
            </a:pPr>
            <a:r>
              <a:rPr lang="pt-BR" sz="1400" b="1" dirty="0">
                <a:solidFill>
                  <a:srgbClr val="000000"/>
                </a:solidFill>
                <a:latin typeface="Calibri" panose="020F0502020204030204" pitchFamily="34" charset="0"/>
                <a:ea typeface="Petrona Bold" pitchFamily="34" charset="-122"/>
                <a:cs typeface="Calibri" panose="020F0502020204030204" pitchFamily="34" charset="0"/>
              </a:rPr>
              <a:t>Fonte: Dados Abertos/ES</a:t>
            </a:r>
            <a:endParaRPr lang="pt-BR" sz="1400" noProof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2" name="Gráfico 1">
            <a:extLst>
              <a:ext uri="{FF2B5EF4-FFF2-40B4-BE49-F238E27FC236}">
                <a16:creationId xmlns:a16="http://schemas.microsoft.com/office/drawing/2014/main" id="{46D38CEA-5701-D2B7-38A6-7B5414EBB41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25637324"/>
              </p:ext>
            </p:extLst>
          </p:nvPr>
        </p:nvGraphicFramePr>
        <p:xfrm>
          <a:off x="521208" y="1307592"/>
          <a:ext cx="11119104" cy="48188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1850656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6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365760"/>
            <a:ext cx="10820095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000" b="1">
                <a:solidFill>
                  <a:srgbClr val="B5943F"/>
                </a:solidFill>
                <a:latin typeface="Arial"/>
              </a:defRPr>
            </a:pPr>
            <a:r>
              <a:t>A MUDANÇA DE PARADIGMA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640080"/>
            <a:ext cx="10820095" cy="9144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400" b="1">
                <a:solidFill>
                  <a:srgbClr val="0C2340"/>
                </a:solidFill>
                <a:latin typeface="Georgia"/>
              </a:defRPr>
            </a:pPr>
            <a:r>
              <a:t>O diagnóstico de 2015 impulsionou a criação da unidade especializada de previdência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1463040"/>
            <a:ext cx="10820095" cy="19050"/>
          </a:xfrm>
          <a:prstGeom prst="rect">
            <a:avLst/>
          </a:prstGeom>
          <a:solidFill>
            <a:srgbClr val="B594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85800" y="2011680"/>
            <a:ext cx="3291840" cy="34747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646E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228600" rIns="228600" bIns="228600" rtlCol="0" anchor="ctr"/>
          <a:lstStyle/>
          <a:p>
            <a:pPr algn="ctr">
              <a:spcAft>
                <a:spcPts val="800"/>
              </a:spcAft>
              <a:defRPr sz="1200" b="1">
                <a:solidFill>
                  <a:srgbClr val="0C2340"/>
                </a:solidFill>
                <a:latin typeface="Arial"/>
              </a:defRPr>
            </a:pPr>
            <a:r>
              <a:rPr dirty="0"/>
              <a:t>1. O DIAGNÓSTICO (2015)</a:t>
            </a:r>
          </a:p>
          <a:p>
            <a:pPr>
              <a:spcAft>
                <a:spcPts val="1400"/>
              </a:spcAft>
              <a:defRPr sz="1600" b="1">
                <a:solidFill>
                  <a:srgbClr val="0C2340"/>
                </a:solidFill>
                <a:latin typeface="Georgia"/>
              </a:defRPr>
            </a:pPr>
            <a:r>
              <a:rPr dirty="0" err="1"/>
              <a:t>Identificação</a:t>
            </a:r>
            <a:r>
              <a:rPr dirty="0"/>
              <a:t> do </a:t>
            </a:r>
            <a:r>
              <a:rPr dirty="0" err="1"/>
              <a:t>Cenário</a:t>
            </a:r>
            <a:r>
              <a:rPr dirty="0"/>
              <a:t> </a:t>
            </a:r>
            <a:r>
              <a:rPr dirty="0" err="1"/>
              <a:t>Crítico</a:t>
            </a:r>
            <a:endParaRPr dirty="0"/>
          </a:p>
          <a:p>
            <a:pPr>
              <a:spcAft>
                <a:spcPts val="1000"/>
              </a:spcAft>
              <a:defRPr sz="1100">
                <a:solidFill>
                  <a:srgbClr val="1E252B"/>
                </a:solidFill>
                <a:latin typeface="Arial"/>
              </a:defRPr>
            </a:pPr>
            <a:r>
              <a:rPr dirty="0"/>
              <a:t>A </a:t>
            </a:r>
            <a:r>
              <a:rPr dirty="0" err="1"/>
              <a:t>constatação</a:t>
            </a:r>
            <a:r>
              <a:rPr dirty="0"/>
              <a:t> </a:t>
            </a:r>
            <a:r>
              <a:rPr dirty="0" err="1"/>
              <a:t>em</a:t>
            </a:r>
            <a:r>
              <a:rPr dirty="0"/>
              <a:t> 2015 da profunda </a:t>
            </a:r>
            <a:r>
              <a:rPr dirty="0" err="1"/>
              <a:t>fragilidade</a:t>
            </a:r>
            <a:r>
              <a:rPr dirty="0"/>
              <a:t> </a:t>
            </a:r>
            <a:r>
              <a:rPr dirty="0" err="1"/>
              <a:t>atuarial</a:t>
            </a:r>
            <a:r>
              <a:rPr dirty="0"/>
              <a:t> e </a:t>
            </a:r>
            <a:r>
              <a:rPr dirty="0" err="1"/>
              <a:t>financeira</a:t>
            </a:r>
            <a:r>
              <a:rPr dirty="0"/>
              <a:t> dos RPPS </a:t>
            </a:r>
            <a:r>
              <a:rPr dirty="0" err="1"/>
              <a:t>municipais</a:t>
            </a:r>
            <a:r>
              <a:rPr dirty="0"/>
              <a:t> </a:t>
            </a:r>
            <a:r>
              <a:rPr dirty="0" err="1"/>
              <a:t>capixabas</a:t>
            </a:r>
            <a:r>
              <a:rPr dirty="0"/>
              <a:t> </a:t>
            </a:r>
            <a:r>
              <a:rPr dirty="0" err="1"/>
              <a:t>acendeu</a:t>
            </a:r>
            <a:r>
              <a:rPr dirty="0"/>
              <a:t> o </a:t>
            </a:r>
            <a:r>
              <a:rPr dirty="0" err="1"/>
              <a:t>alerta</a:t>
            </a:r>
            <a:r>
              <a:rPr dirty="0"/>
              <a:t> </a:t>
            </a:r>
            <a:r>
              <a:rPr dirty="0" err="1"/>
              <a:t>vermelho</a:t>
            </a:r>
            <a:r>
              <a:rPr dirty="0"/>
              <a:t> no </a:t>
            </a:r>
            <a:r>
              <a:rPr dirty="0" err="1"/>
              <a:t>órgão</a:t>
            </a:r>
            <a:r>
              <a:rPr dirty="0"/>
              <a:t> de </a:t>
            </a:r>
            <a:r>
              <a:rPr dirty="0" err="1"/>
              <a:t>controle</a:t>
            </a:r>
            <a:r>
              <a:rPr dirty="0"/>
              <a:t>.</a:t>
            </a:r>
          </a:p>
          <a:p>
            <a:pPr>
              <a:defRPr sz="1100" b="1">
                <a:solidFill>
                  <a:srgbClr val="0C2340"/>
                </a:solidFill>
                <a:latin typeface="Arial"/>
              </a:defRPr>
            </a:pPr>
            <a:r>
              <a:rPr dirty="0"/>
              <a:t>➔ </a:t>
            </a:r>
            <a:r>
              <a:rPr lang="pt-BR" dirty="0"/>
              <a:t>Cenário crítico nos RPPS representava um grande risco fiscal para os entes públicos.</a:t>
            </a:r>
            <a:endParaRPr dirty="0"/>
          </a:p>
        </p:txBody>
      </p:sp>
      <p:sp>
        <p:nvSpPr>
          <p:cNvPr id="6" name="Chevron 5"/>
          <p:cNvSpPr/>
          <p:nvPr/>
        </p:nvSpPr>
        <p:spPr>
          <a:xfrm>
            <a:off x="4023360" y="3520440"/>
            <a:ext cx="365760" cy="457200"/>
          </a:xfrm>
          <a:prstGeom prst="chevron">
            <a:avLst/>
          </a:prstGeom>
          <a:solidFill>
            <a:srgbClr val="B594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4434840" y="2011680"/>
            <a:ext cx="3291840" cy="34747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B5943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228600" rIns="228600" bIns="228600" rtlCol="0" anchor="ctr"/>
          <a:lstStyle/>
          <a:p>
            <a:pPr algn="ctr">
              <a:spcAft>
                <a:spcPts val="800"/>
              </a:spcAft>
              <a:defRPr sz="1200" b="1">
                <a:solidFill>
                  <a:srgbClr val="B5943F"/>
                </a:solidFill>
                <a:latin typeface="Arial"/>
              </a:defRPr>
            </a:pPr>
            <a:r>
              <a:rPr dirty="0"/>
              <a:t>2. ESPECIALIZAÇÃO DO TCE</a:t>
            </a:r>
          </a:p>
          <a:p>
            <a:pPr>
              <a:spcAft>
                <a:spcPts val="1400"/>
              </a:spcAft>
              <a:defRPr sz="1600" b="1">
                <a:solidFill>
                  <a:srgbClr val="0C2340"/>
                </a:solidFill>
                <a:latin typeface="Georgia"/>
              </a:defRPr>
            </a:pPr>
            <a:r>
              <a:rPr dirty="0" err="1"/>
              <a:t>Criação</a:t>
            </a:r>
            <a:r>
              <a:rPr dirty="0"/>
              <a:t> de </a:t>
            </a:r>
            <a:r>
              <a:rPr dirty="0" err="1"/>
              <a:t>Unidade</a:t>
            </a:r>
            <a:r>
              <a:rPr dirty="0"/>
              <a:t> </a:t>
            </a:r>
            <a:r>
              <a:rPr dirty="0" err="1"/>
              <a:t>Dedicada</a:t>
            </a:r>
            <a:endParaRPr dirty="0"/>
          </a:p>
          <a:p>
            <a:pPr>
              <a:spcAft>
                <a:spcPts val="1000"/>
              </a:spcAft>
              <a:defRPr sz="1100">
                <a:solidFill>
                  <a:srgbClr val="1E252B"/>
                </a:solidFill>
                <a:latin typeface="Arial"/>
              </a:defRPr>
            </a:pPr>
            <a:r>
              <a:rPr dirty="0"/>
              <a:t>O Tribunal de Contas do Estado (TCE-ES) </a:t>
            </a:r>
            <a:r>
              <a:rPr dirty="0" err="1"/>
              <a:t>tomou</a:t>
            </a:r>
            <a:r>
              <a:rPr dirty="0"/>
              <a:t> uma </a:t>
            </a:r>
            <a:r>
              <a:rPr dirty="0" err="1"/>
              <a:t>decisão</a:t>
            </a:r>
            <a:r>
              <a:rPr dirty="0"/>
              <a:t> </a:t>
            </a:r>
            <a:r>
              <a:rPr dirty="0" err="1"/>
              <a:t>estratégica</a:t>
            </a:r>
            <a:r>
              <a:rPr dirty="0"/>
              <a:t>: </a:t>
            </a:r>
            <a:r>
              <a:rPr dirty="0" err="1"/>
              <a:t>criou</a:t>
            </a:r>
            <a:r>
              <a:rPr dirty="0"/>
              <a:t> um </a:t>
            </a:r>
            <a:r>
              <a:rPr dirty="0" err="1"/>
              <a:t>setor</a:t>
            </a:r>
            <a:r>
              <a:rPr dirty="0"/>
              <a:t> </a:t>
            </a:r>
            <a:r>
              <a:rPr dirty="0" err="1"/>
              <a:t>especializado</a:t>
            </a:r>
            <a:r>
              <a:rPr dirty="0"/>
              <a:t> de </a:t>
            </a:r>
            <a:r>
              <a:rPr dirty="0" err="1"/>
              <a:t>fiscalização</a:t>
            </a:r>
            <a:r>
              <a:rPr dirty="0"/>
              <a:t> </a:t>
            </a:r>
            <a:r>
              <a:rPr dirty="0" err="1"/>
              <a:t>voltado</a:t>
            </a:r>
            <a:r>
              <a:rPr dirty="0"/>
              <a:t> </a:t>
            </a:r>
            <a:r>
              <a:rPr dirty="0" err="1"/>
              <a:t>exclusivamente</a:t>
            </a:r>
            <a:r>
              <a:rPr dirty="0"/>
              <a:t> para a </a:t>
            </a:r>
            <a:r>
              <a:rPr dirty="0" err="1"/>
              <a:t>previdência</a:t>
            </a:r>
            <a:r>
              <a:rPr dirty="0"/>
              <a:t> </a:t>
            </a:r>
            <a:r>
              <a:rPr dirty="0" err="1"/>
              <a:t>pública</a:t>
            </a:r>
            <a:r>
              <a:rPr dirty="0"/>
              <a:t>.</a:t>
            </a:r>
          </a:p>
          <a:p>
            <a:pPr>
              <a:defRPr sz="1100" b="1">
                <a:solidFill>
                  <a:srgbClr val="0C2340"/>
                </a:solidFill>
                <a:latin typeface="Arial"/>
              </a:defRPr>
            </a:pPr>
            <a:r>
              <a:rPr dirty="0"/>
              <a:t>➔ Equipe </a:t>
            </a:r>
            <a:r>
              <a:rPr dirty="0" err="1"/>
              <a:t>técnica</a:t>
            </a:r>
            <a:r>
              <a:rPr dirty="0"/>
              <a:t> </a:t>
            </a:r>
            <a:r>
              <a:rPr dirty="0" err="1"/>
              <a:t>qualificada</a:t>
            </a:r>
            <a:r>
              <a:rPr dirty="0"/>
              <a:t> para </a:t>
            </a:r>
            <a:r>
              <a:rPr dirty="0" err="1"/>
              <a:t>realizar</a:t>
            </a:r>
            <a:r>
              <a:rPr dirty="0"/>
              <a:t> </a:t>
            </a:r>
            <a:r>
              <a:rPr lang="pt-BR" dirty="0"/>
              <a:t>ações de controle</a:t>
            </a:r>
            <a:r>
              <a:rPr dirty="0"/>
              <a:t> </a:t>
            </a:r>
            <a:r>
              <a:rPr dirty="0" err="1"/>
              <a:t>estruturadas</a:t>
            </a:r>
            <a:r>
              <a:rPr dirty="0"/>
              <a:t>.</a:t>
            </a:r>
          </a:p>
        </p:txBody>
      </p:sp>
      <p:sp>
        <p:nvSpPr>
          <p:cNvPr id="8" name="Chevron 7"/>
          <p:cNvSpPr/>
          <p:nvPr/>
        </p:nvSpPr>
        <p:spPr>
          <a:xfrm>
            <a:off x="7772400" y="3520440"/>
            <a:ext cx="365760" cy="457200"/>
          </a:xfrm>
          <a:prstGeom prst="chevron">
            <a:avLst/>
          </a:prstGeom>
          <a:solidFill>
            <a:srgbClr val="B594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8183880" y="2011680"/>
            <a:ext cx="3291840" cy="34747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646E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228600" rIns="228600" bIns="228600" rtlCol="0" anchor="ctr"/>
          <a:lstStyle/>
          <a:p>
            <a:pPr algn="ctr">
              <a:spcAft>
                <a:spcPts val="800"/>
              </a:spcAft>
              <a:defRPr sz="1200" b="1">
                <a:solidFill>
                  <a:srgbClr val="0C2340"/>
                </a:solidFill>
                <a:latin typeface="Arial"/>
              </a:defRPr>
            </a:pPr>
            <a:r>
              <a:rPr dirty="0"/>
              <a:t>3. REFORMA DA PCA</a:t>
            </a:r>
          </a:p>
          <a:p>
            <a:pPr>
              <a:spcAft>
                <a:spcPts val="1400"/>
              </a:spcAft>
              <a:defRPr sz="1600" b="1">
                <a:solidFill>
                  <a:srgbClr val="0C2340"/>
                </a:solidFill>
                <a:latin typeface="Georgia"/>
              </a:defRPr>
            </a:pPr>
            <a:r>
              <a:rPr dirty="0" err="1"/>
              <a:t>Prestação</a:t>
            </a:r>
            <a:r>
              <a:rPr dirty="0"/>
              <a:t> de Contas </a:t>
            </a:r>
            <a:r>
              <a:rPr dirty="0" err="1"/>
              <a:t>Estratégica</a:t>
            </a:r>
            <a:endParaRPr dirty="0"/>
          </a:p>
          <a:p>
            <a:pPr>
              <a:spcAft>
                <a:spcPts val="1000"/>
              </a:spcAft>
              <a:defRPr sz="1100">
                <a:solidFill>
                  <a:srgbClr val="1E252B"/>
                </a:solidFill>
                <a:latin typeface="Arial"/>
              </a:defRPr>
            </a:pPr>
            <a:r>
              <a:rPr dirty="0"/>
              <a:t>A </a:t>
            </a:r>
            <a:r>
              <a:rPr dirty="0" err="1"/>
              <a:t>sistemática</a:t>
            </a:r>
            <a:r>
              <a:rPr dirty="0"/>
              <a:t> de </a:t>
            </a:r>
            <a:r>
              <a:rPr dirty="0" err="1"/>
              <a:t>Prestação</a:t>
            </a:r>
            <a:r>
              <a:rPr dirty="0"/>
              <a:t> de Contas </a:t>
            </a:r>
            <a:r>
              <a:rPr dirty="0" err="1"/>
              <a:t>Anual</a:t>
            </a:r>
            <a:r>
              <a:rPr dirty="0"/>
              <a:t> (PCA) dos RPPS </a:t>
            </a:r>
            <a:r>
              <a:rPr dirty="0" err="1"/>
              <a:t>foi</a:t>
            </a:r>
            <a:r>
              <a:rPr dirty="0"/>
              <a:t> </a:t>
            </a:r>
            <a:r>
              <a:rPr dirty="0" err="1"/>
              <a:t>completamente</a:t>
            </a:r>
            <a:r>
              <a:rPr dirty="0"/>
              <a:t> </a:t>
            </a:r>
            <a:r>
              <a:rPr dirty="0" err="1"/>
              <a:t>reformulada</a:t>
            </a:r>
            <a:r>
              <a:rPr dirty="0"/>
              <a:t> e </a:t>
            </a:r>
            <a:r>
              <a:rPr dirty="0" err="1"/>
              <a:t>fortalecida</a:t>
            </a:r>
            <a:r>
              <a:rPr dirty="0"/>
              <a:t>.</a:t>
            </a:r>
          </a:p>
          <a:p>
            <a:pPr>
              <a:defRPr sz="1100" b="1">
                <a:solidFill>
                  <a:srgbClr val="0C2340"/>
                </a:solidFill>
                <a:latin typeface="Arial"/>
              </a:defRPr>
            </a:pPr>
            <a:r>
              <a:rPr dirty="0"/>
              <a:t>➔ Sair de uma </a:t>
            </a:r>
            <a:r>
              <a:rPr dirty="0" err="1"/>
              <a:t>verificação</a:t>
            </a:r>
            <a:r>
              <a:rPr dirty="0"/>
              <a:t> </a:t>
            </a:r>
            <a:r>
              <a:rPr dirty="0" err="1"/>
              <a:t>burocrática</a:t>
            </a:r>
            <a:r>
              <a:rPr dirty="0"/>
              <a:t> para </a:t>
            </a:r>
            <a:r>
              <a:rPr dirty="0" err="1"/>
              <a:t>focar</a:t>
            </a:r>
            <a:r>
              <a:rPr dirty="0"/>
              <a:t> no </a:t>
            </a:r>
            <a:r>
              <a:rPr dirty="0" err="1"/>
              <a:t>equilíbrio</a:t>
            </a:r>
            <a:r>
              <a:rPr lang="pt-BR" dirty="0"/>
              <a:t>, na sustentabilidade e na gestão dos regimes</a:t>
            </a:r>
            <a:r>
              <a:rPr dirty="0"/>
              <a:t>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6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365760"/>
            <a:ext cx="10820095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000" b="1">
                <a:solidFill>
                  <a:srgbClr val="B5943F"/>
                </a:solidFill>
                <a:latin typeface="Arial"/>
              </a:defRPr>
            </a:pPr>
            <a:r>
              <a:t>PILARES DE CONTROLE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640080"/>
            <a:ext cx="10820095" cy="9144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400" b="1">
                <a:solidFill>
                  <a:srgbClr val="0C2340"/>
                </a:solidFill>
                <a:latin typeface="Georgia"/>
              </a:defRPr>
            </a:pPr>
            <a:r>
              <a:t>A primeira fase focou no controle rigoroso de repasses, alíquotas e amortizações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1463040"/>
            <a:ext cx="10820095" cy="19050"/>
          </a:xfrm>
          <a:prstGeom prst="rect">
            <a:avLst/>
          </a:prstGeom>
          <a:solidFill>
            <a:srgbClr val="B594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85800" y="2011680"/>
            <a:ext cx="5120640" cy="182880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B5943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82880" rIns="182880" bIns="182880" rtlCol="0" anchor="ctr"/>
          <a:lstStyle/>
          <a:p>
            <a:pPr algn="ctr">
              <a:spcAft>
                <a:spcPts val="800"/>
              </a:spcAft>
              <a:defRPr sz="1200" b="1">
                <a:solidFill>
                  <a:srgbClr val="0C2340"/>
                </a:solidFill>
                <a:latin typeface="Arial"/>
              </a:defRPr>
            </a:pPr>
            <a:r>
              <a:t>1. REPASSE DAS CONTRIBUIÇÕES</a:t>
            </a:r>
          </a:p>
          <a:p>
            <a:pPr>
              <a:defRPr sz="1100">
                <a:solidFill>
                  <a:srgbClr val="1E252B"/>
                </a:solidFill>
                <a:latin typeface="Arial"/>
              </a:defRPr>
            </a:pPr>
            <a:r>
              <a:t>Garantir o repasse integral e rigorosamente tempestivo das contribuições previdenciárias patronais e dos servidores pelas prefeituras.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385255" y="2011680"/>
            <a:ext cx="5120640" cy="182880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B5943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82880" rIns="182880" bIns="182880" rtlCol="0" anchor="ctr"/>
          <a:lstStyle/>
          <a:p>
            <a:pPr algn="ctr">
              <a:spcAft>
                <a:spcPts val="800"/>
              </a:spcAft>
              <a:defRPr sz="1200" b="1">
                <a:solidFill>
                  <a:srgbClr val="0C2340"/>
                </a:solidFill>
                <a:latin typeface="Arial"/>
              </a:defRPr>
            </a:pPr>
            <a:r>
              <a:t>2. APROVAÇÃO DO PLANO DE CUSTEIO</a:t>
            </a:r>
          </a:p>
          <a:p>
            <a:pPr>
              <a:defRPr sz="1100">
                <a:solidFill>
                  <a:srgbClr val="1E252B"/>
                </a:solidFill>
                <a:latin typeface="Arial"/>
              </a:defRPr>
            </a:pPr>
            <a:r>
              <a:t>Cobrar que a lei do plano de custeio anual fosse formalmente aprovada pelo legislativo municipal dentro dos prazos regulamentares.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85800" y="4206240"/>
            <a:ext cx="5120640" cy="182880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B5943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82880" rIns="182880" bIns="182880" rtlCol="0" anchor="ctr"/>
          <a:lstStyle/>
          <a:p>
            <a:pPr algn="ctr">
              <a:spcAft>
                <a:spcPts val="800"/>
              </a:spcAft>
              <a:defRPr sz="1200" b="1">
                <a:solidFill>
                  <a:srgbClr val="0C2340"/>
                </a:solidFill>
                <a:latin typeface="Arial"/>
              </a:defRPr>
            </a:pPr>
            <a:r>
              <a:t>3. ADEQUAÇÃO DAS ALÍQUOTAS</a:t>
            </a:r>
          </a:p>
          <a:p>
            <a:pPr>
              <a:defRPr sz="1100">
                <a:solidFill>
                  <a:srgbClr val="1E252B"/>
                </a:solidFill>
                <a:latin typeface="Arial"/>
              </a:defRPr>
            </a:pPr>
            <a:r>
              <a:t>Acompanhar se as alíquotas fixadas na legislação correspondiam fielmente àquelas sugeridas no estudo atuarial anual.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385255" y="4206240"/>
            <a:ext cx="5120640" cy="182880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B5943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82880" rIns="182880" bIns="182880" rtlCol="0" anchor="ctr"/>
          <a:lstStyle/>
          <a:p>
            <a:pPr algn="ctr">
              <a:spcAft>
                <a:spcPts val="800"/>
              </a:spcAft>
              <a:defRPr sz="1200" b="1">
                <a:solidFill>
                  <a:srgbClr val="0C2340"/>
                </a:solidFill>
                <a:latin typeface="Arial"/>
              </a:defRPr>
            </a:pPr>
            <a:r>
              <a:t>4. PLANOS DE AMORTIZAÇÃO</a:t>
            </a:r>
          </a:p>
          <a:p>
            <a:pPr>
              <a:defRPr sz="1100">
                <a:solidFill>
                  <a:srgbClr val="1E252B"/>
                </a:solidFill>
                <a:latin typeface="Arial"/>
              </a:defRPr>
            </a:pPr>
            <a:r>
              <a:t>Monitorar de perto o cumprimento rigoroso e integral dos planos de amortização do déficit atuarial estabelecidos em lei.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6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365760"/>
            <a:ext cx="10820095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000" b="1">
                <a:solidFill>
                  <a:srgbClr val="B5943F"/>
                </a:solidFill>
                <a:latin typeface="Arial"/>
              </a:defRPr>
            </a:pPr>
            <a:r>
              <a:t>O NOVO GARGALO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640080"/>
            <a:ext cx="10820095" cy="9144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400" b="1">
                <a:solidFill>
                  <a:srgbClr val="0C2340"/>
                </a:solidFill>
                <a:latin typeface="Georgia"/>
              </a:defRPr>
            </a:pPr>
            <a:r>
              <a:t>A conformidade formal isolada não evitou o consumo inadequado de reservas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1463040"/>
            <a:ext cx="10820095" cy="19050"/>
          </a:xfrm>
          <a:prstGeom prst="rect">
            <a:avLst/>
          </a:prstGeom>
          <a:solidFill>
            <a:srgbClr val="B594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85800" y="2011680"/>
            <a:ext cx="5120640" cy="393192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B5943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0" tIns="274320" rIns="274320" bIns="274320" rtlCol="0" anchor="ctr"/>
          <a:lstStyle/>
          <a:p>
            <a:pPr algn="ctr">
              <a:spcAft>
                <a:spcPts val="1600"/>
              </a:spcAft>
              <a:defRPr sz="1300" b="1">
                <a:solidFill>
                  <a:srgbClr val="0C2340"/>
                </a:solidFill>
                <a:latin typeface="Arial"/>
              </a:defRPr>
            </a:pPr>
            <a:r>
              <a:t>O PARADOXO DA CONFORMIDADE</a:t>
            </a:r>
          </a:p>
          <a:p>
            <a:pPr>
              <a:defRPr sz="1300">
                <a:solidFill>
                  <a:srgbClr val="1E252B"/>
                </a:solidFill>
                <a:latin typeface="Arial"/>
              </a:defRPr>
            </a:pPr>
            <a:r>
              <a:t>Mesmo quando os municípios cumpriam todas as obrigações formais — repassando em dia e aprovando alíquotas de custeio —, a saúde financeira real de vários RPPS continuou estável ou até se deteriorando.</a:t>
            </a:r>
            <a:br/>
            <a:br/>
            <a:r>
              <a:t>A regularidade documental e a conformidade formal fria nos processos criavam uma falsa sensação de segurança fiscal, escondendo uma grave crise estrutural interna.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385255" y="2011680"/>
            <a:ext cx="5120640" cy="393192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B428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0" tIns="274320" rIns="274320" bIns="274320" rtlCol="0" anchor="ctr"/>
          <a:lstStyle/>
          <a:p>
            <a:pPr algn="ctr">
              <a:spcAft>
                <a:spcPts val="1600"/>
              </a:spcAft>
              <a:defRPr sz="1300" b="1">
                <a:solidFill>
                  <a:srgbClr val="B42828"/>
                </a:solidFill>
                <a:latin typeface="Arial"/>
              </a:defRPr>
            </a:pPr>
            <a:r>
              <a:t>A PRÁTICA NOCIVA DETECTADA</a:t>
            </a:r>
          </a:p>
          <a:p>
            <a:pPr>
              <a:defRPr sz="1300">
                <a:solidFill>
                  <a:srgbClr val="1E252B"/>
                </a:solidFill>
                <a:latin typeface="Arial"/>
              </a:defRPr>
            </a:pPr>
            <a:r>
              <a:t>Identificou-se que muitos regimes consumiam as reservas financeiras acumuladas (recursos aportados e seus rendimentos) para efetuar o pagamento imediato de benefícios correntes.</a:t>
            </a:r>
            <a:br/>
            <a:br/>
            <a:r>
              <a:t>Esta queima acelerada de ativos comprometia gravemente a sustentabilidade futura e a solidariedade intergeracional, transferindo um passivo insustentável para os próximos anos.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6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365760"/>
            <a:ext cx="10820095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000" b="1">
                <a:solidFill>
                  <a:srgbClr val="B5943F"/>
                </a:solidFill>
                <a:latin typeface="Arial"/>
              </a:defRPr>
            </a:pPr>
            <a:r>
              <a:t>FUNDAMENTAÇÃO JURÍDICA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640080"/>
            <a:ext cx="10820095" cy="73866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400" b="1">
                <a:solidFill>
                  <a:srgbClr val="0C2340"/>
                </a:solidFill>
                <a:latin typeface="Georgia"/>
              </a:defRPr>
            </a:pPr>
            <a:r>
              <a:rPr lang="pt-BR" dirty="0"/>
              <a:t>Nova metodologia de apuração do equilíbrio financeiro</a:t>
            </a:r>
            <a:r>
              <a:rPr dirty="0"/>
              <a:t> para </a:t>
            </a:r>
            <a:r>
              <a:rPr dirty="0" err="1"/>
              <a:t>vedar</a:t>
            </a:r>
            <a:r>
              <a:rPr dirty="0"/>
              <a:t> o </a:t>
            </a:r>
            <a:r>
              <a:rPr dirty="0" err="1"/>
              <a:t>desvio</a:t>
            </a:r>
            <a:r>
              <a:rPr dirty="0"/>
              <a:t> de </a:t>
            </a:r>
            <a:r>
              <a:rPr dirty="0" err="1"/>
              <a:t>finalidade</a:t>
            </a:r>
            <a:endParaRPr dirty="0"/>
          </a:p>
        </p:txBody>
      </p:sp>
      <p:sp>
        <p:nvSpPr>
          <p:cNvPr id="4" name="Rectangle 3"/>
          <p:cNvSpPr/>
          <p:nvPr/>
        </p:nvSpPr>
        <p:spPr>
          <a:xfrm>
            <a:off x="685800" y="1463040"/>
            <a:ext cx="10820095" cy="19050"/>
          </a:xfrm>
          <a:prstGeom prst="rect">
            <a:avLst/>
          </a:prstGeom>
          <a:solidFill>
            <a:srgbClr val="B594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685800" y="2011680"/>
            <a:ext cx="4114800" cy="3931920"/>
          </a:xfrm>
          <a:prstGeom prst="rect">
            <a:avLst/>
          </a:prstGeom>
          <a:solidFill>
            <a:srgbClr val="0C23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0" tIns="365760" rIns="365760" bIns="365760" rtlCol="0" anchor="ctr"/>
          <a:lstStyle/>
          <a:p>
            <a:pPr algn="ctr">
              <a:spcAft>
                <a:spcPts val="2000"/>
              </a:spcAft>
              <a:defRPr sz="1200" b="1">
                <a:solidFill>
                  <a:srgbClr val="B5943F"/>
                </a:solidFill>
                <a:latin typeface="Arial"/>
              </a:defRPr>
            </a:pPr>
            <a:r>
              <a:t>A BASE LEGAL</a:t>
            </a:r>
          </a:p>
          <a:p>
            <a:pPr>
              <a:spcAft>
                <a:spcPts val="2000"/>
              </a:spcAft>
              <a:defRPr sz="2400" b="1">
                <a:solidFill>
                  <a:srgbClr val="FFFFFF"/>
                </a:solidFill>
                <a:latin typeface="Georgia"/>
              </a:defRPr>
            </a:pPr>
            <a:r>
              <a:t>Art. 8º, Parágrafo Único da LRF</a:t>
            </a:r>
          </a:p>
          <a:p>
            <a:pPr>
              <a:defRPr sz="1200">
                <a:solidFill>
                  <a:srgbClr val="F5F6F8"/>
                </a:solidFill>
                <a:latin typeface="Arial"/>
              </a:defRPr>
            </a:pPr>
            <a:r>
              <a:t>Trata de forma expressa sobre a vinculação de recursos:</a:t>
            </a:r>
            <a:br/>
            <a:br/>
            <a:r>
              <a:t>Os recursos legalmente vinculados a finalidade específica devem ser guardados e utilizados estritamente para o atendimento do objeto de sua vinculação, ainda que em exercício diverso.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120640" y="2011680"/>
            <a:ext cx="6385255" cy="393192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B5943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0" tIns="365760" rIns="365760" bIns="365760" rtlCol="0" anchor="ctr"/>
          <a:lstStyle/>
          <a:p>
            <a:pPr algn="ctr">
              <a:spcAft>
                <a:spcPts val="1600"/>
              </a:spcAft>
              <a:defRPr sz="1400" b="1">
                <a:solidFill>
                  <a:srgbClr val="0C2340"/>
                </a:solidFill>
                <a:latin typeface="Arial"/>
              </a:defRPr>
            </a:pPr>
            <a:r>
              <a:rPr dirty="0"/>
              <a:t>A INTERPRETAÇÃO ESTRATÉGICA DO TCE-ES</a:t>
            </a:r>
          </a:p>
          <a:p>
            <a:pPr>
              <a:defRPr sz="1300">
                <a:solidFill>
                  <a:srgbClr val="1E252B"/>
                </a:solidFill>
                <a:latin typeface="Arial"/>
              </a:defRPr>
            </a:pPr>
            <a:r>
              <a:rPr dirty="0"/>
              <a:t>Com base </a:t>
            </a:r>
            <a:r>
              <a:rPr dirty="0" err="1"/>
              <a:t>em</a:t>
            </a:r>
            <a:r>
              <a:rPr dirty="0"/>
              <a:t> uma </a:t>
            </a:r>
            <a:r>
              <a:rPr dirty="0" err="1"/>
              <a:t>interpretação</a:t>
            </a:r>
            <a:r>
              <a:rPr dirty="0"/>
              <a:t> </a:t>
            </a:r>
            <a:r>
              <a:rPr dirty="0" err="1"/>
              <a:t>conjunta</a:t>
            </a:r>
            <a:r>
              <a:rPr dirty="0"/>
              <a:t> da </a:t>
            </a:r>
            <a:r>
              <a:rPr dirty="0" err="1"/>
              <a:t>Constituição</a:t>
            </a:r>
            <a:r>
              <a:rPr dirty="0"/>
              <a:t> Federal, da </a:t>
            </a:r>
            <a:r>
              <a:rPr dirty="0" err="1"/>
              <a:t>legislação</a:t>
            </a:r>
            <a:r>
              <a:rPr dirty="0"/>
              <a:t> </a:t>
            </a:r>
            <a:r>
              <a:rPr dirty="0" err="1"/>
              <a:t>previdenciária</a:t>
            </a:r>
            <a:r>
              <a:rPr dirty="0"/>
              <a:t> </a:t>
            </a:r>
            <a:r>
              <a:rPr dirty="0" err="1"/>
              <a:t>nacional</a:t>
            </a:r>
            <a:r>
              <a:rPr dirty="0"/>
              <a:t> e da Lei de </a:t>
            </a:r>
            <a:r>
              <a:rPr dirty="0" err="1"/>
              <a:t>Responsabilidade</a:t>
            </a:r>
            <a:r>
              <a:rPr dirty="0"/>
              <a:t> Fiscal, o TCE-ES </a:t>
            </a:r>
            <a:r>
              <a:rPr dirty="0" err="1"/>
              <a:t>estabeleceu</a:t>
            </a:r>
            <a:r>
              <a:rPr dirty="0"/>
              <a:t> </a:t>
            </a:r>
            <a:r>
              <a:rPr dirty="0" err="1"/>
              <a:t>que</a:t>
            </a:r>
            <a:r>
              <a:rPr dirty="0"/>
              <a:t>:</a:t>
            </a:r>
            <a:br>
              <a:rPr dirty="0"/>
            </a:br>
            <a:br>
              <a:rPr dirty="0"/>
            </a:br>
            <a:r>
              <a:rPr dirty="0"/>
              <a:t>➔ </a:t>
            </a:r>
            <a:r>
              <a:rPr dirty="0" err="1"/>
              <a:t>Os</a:t>
            </a:r>
            <a:r>
              <a:rPr dirty="0"/>
              <a:t> </a:t>
            </a:r>
            <a:r>
              <a:rPr dirty="0" err="1"/>
              <a:t>recursos</a:t>
            </a:r>
            <a:r>
              <a:rPr dirty="0"/>
              <a:t> </a:t>
            </a:r>
            <a:r>
              <a:rPr dirty="0" err="1"/>
              <a:t>destinados</a:t>
            </a:r>
            <a:r>
              <a:rPr dirty="0"/>
              <a:t> </a:t>
            </a:r>
            <a:r>
              <a:rPr dirty="0" err="1"/>
              <a:t>ao</a:t>
            </a:r>
            <a:r>
              <a:rPr dirty="0"/>
              <a:t> plano de </a:t>
            </a:r>
            <a:r>
              <a:rPr dirty="0" err="1"/>
              <a:t>amortização</a:t>
            </a:r>
            <a:r>
              <a:rPr dirty="0"/>
              <a:t> do </a:t>
            </a:r>
            <a:r>
              <a:rPr dirty="0" err="1"/>
              <a:t>déficit</a:t>
            </a:r>
            <a:r>
              <a:rPr dirty="0"/>
              <a:t> </a:t>
            </a:r>
            <a:r>
              <a:rPr dirty="0" err="1"/>
              <a:t>não</a:t>
            </a:r>
            <a:r>
              <a:rPr dirty="0"/>
              <a:t> </a:t>
            </a:r>
            <a:r>
              <a:rPr dirty="0" err="1"/>
              <a:t>pertencem</a:t>
            </a:r>
            <a:r>
              <a:rPr dirty="0"/>
              <a:t> </a:t>
            </a:r>
            <a:r>
              <a:rPr dirty="0" err="1"/>
              <a:t>ao</a:t>
            </a:r>
            <a:r>
              <a:rPr dirty="0"/>
              <a:t> </a:t>
            </a:r>
            <a:r>
              <a:rPr dirty="0" err="1"/>
              <a:t>caixa</a:t>
            </a:r>
            <a:r>
              <a:rPr dirty="0"/>
              <a:t> livre do RPPS;</a:t>
            </a:r>
            <a:br>
              <a:rPr dirty="0"/>
            </a:br>
            <a:br>
              <a:rPr dirty="0"/>
            </a:br>
            <a:r>
              <a:rPr dirty="0"/>
              <a:t>➔ Esses </a:t>
            </a:r>
            <a:r>
              <a:rPr dirty="0" err="1"/>
              <a:t>recursos</a:t>
            </a:r>
            <a:r>
              <a:rPr dirty="0"/>
              <a:t> </a:t>
            </a:r>
            <a:r>
              <a:rPr dirty="0" err="1"/>
              <a:t>têm</a:t>
            </a:r>
            <a:r>
              <a:rPr dirty="0"/>
              <a:t> </a:t>
            </a:r>
            <a:r>
              <a:rPr dirty="0" err="1"/>
              <a:t>destinação</a:t>
            </a:r>
            <a:r>
              <a:rPr dirty="0"/>
              <a:t> </a:t>
            </a:r>
            <a:r>
              <a:rPr dirty="0" err="1"/>
              <a:t>específica</a:t>
            </a:r>
            <a:r>
              <a:rPr dirty="0"/>
              <a:t> e </a:t>
            </a:r>
            <a:r>
              <a:rPr dirty="0" err="1"/>
              <a:t>legalmente</a:t>
            </a:r>
            <a:r>
              <a:rPr dirty="0"/>
              <a:t> </a:t>
            </a:r>
            <a:r>
              <a:rPr dirty="0" err="1"/>
              <a:t>vinculada</a:t>
            </a:r>
            <a:r>
              <a:rPr dirty="0"/>
              <a:t>: </a:t>
            </a:r>
            <a:r>
              <a:rPr dirty="0" err="1"/>
              <a:t>devem</a:t>
            </a:r>
            <a:r>
              <a:rPr dirty="0"/>
              <a:t> ser "</a:t>
            </a:r>
            <a:r>
              <a:rPr dirty="0" err="1"/>
              <a:t>guardados</a:t>
            </a:r>
            <a:r>
              <a:rPr dirty="0"/>
              <a:t>" para </a:t>
            </a:r>
            <a:r>
              <a:rPr dirty="0" err="1"/>
              <a:t>equacionar</a:t>
            </a:r>
            <a:r>
              <a:rPr dirty="0"/>
              <a:t> o </a:t>
            </a:r>
            <a:r>
              <a:rPr dirty="0" err="1"/>
              <a:t>passivo</a:t>
            </a:r>
            <a:r>
              <a:rPr dirty="0"/>
              <a:t> </a:t>
            </a:r>
            <a:r>
              <a:rPr dirty="0" err="1"/>
              <a:t>atuarial</a:t>
            </a:r>
            <a:r>
              <a:rPr dirty="0"/>
              <a:t>;</a:t>
            </a:r>
            <a:br>
              <a:rPr dirty="0"/>
            </a:br>
            <a:br>
              <a:rPr dirty="0"/>
            </a:br>
            <a:r>
              <a:rPr dirty="0"/>
              <a:t>➔ </a:t>
            </a:r>
            <a:r>
              <a:rPr dirty="0" err="1"/>
              <a:t>Não</a:t>
            </a:r>
            <a:r>
              <a:rPr dirty="0"/>
              <a:t> é </a:t>
            </a:r>
            <a:r>
              <a:rPr dirty="0" err="1"/>
              <a:t>admitido</a:t>
            </a:r>
            <a:r>
              <a:rPr dirty="0"/>
              <a:t> o </a:t>
            </a:r>
            <a:r>
              <a:rPr dirty="0" err="1"/>
              <a:t>seu</a:t>
            </a:r>
            <a:r>
              <a:rPr dirty="0"/>
              <a:t> </a:t>
            </a:r>
            <a:r>
              <a:rPr dirty="0" err="1"/>
              <a:t>consumo</a:t>
            </a:r>
            <a:r>
              <a:rPr dirty="0"/>
              <a:t> </a:t>
            </a:r>
            <a:r>
              <a:rPr dirty="0" err="1"/>
              <a:t>corrente</a:t>
            </a:r>
            <a:r>
              <a:rPr dirty="0"/>
              <a:t> </a:t>
            </a:r>
            <a:r>
              <a:rPr dirty="0" err="1"/>
              <a:t>até</a:t>
            </a:r>
            <a:r>
              <a:rPr dirty="0"/>
              <a:t> </a:t>
            </a:r>
            <a:r>
              <a:rPr dirty="0" err="1"/>
              <a:t>que</a:t>
            </a:r>
            <a:r>
              <a:rPr dirty="0"/>
              <a:t> </a:t>
            </a:r>
            <a:r>
              <a:rPr dirty="0" err="1"/>
              <a:t>haja</a:t>
            </a:r>
            <a:r>
              <a:rPr dirty="0"/>
              <a:t> a </a:t>
            </a:r>
            <a:r>
              <a:rPr dirty="0" err="1"/>
              <a:t>consolidação</a:t>
            </a:r>
            <a:r>
              <a:rPr dirty="0"/>
              <a:t> de uma </a:t>
            </a:r>
            <a:r>
              <a:rPr dirty="0" err="1"/>
              <a:t>barreira</a:t>
            </a:r>
            <a:r>
              <a:rPr dirty="0"/>
              <a:t> </a:t>
            </a:r>
            <a:r>
              <a:rPr dirty="0" err="1"/>
              <a:t>mínima</a:t>
            </a:r>
            <a:r>
              <a:rPr dirty="0"/>
              <a:t> de </a:t>
            </a:r>
            <a:r>
              <a:rPr dirty="0" err="1"/>
              <a:t>segurança</a:t>
            </a:r>
            <a:r>
              <a:rPr dirty="0"/>
              <a:t> </a:t>
            </a:r>
            <a:r>
              <a:rPr dirty="0" err="1"/>
              <a:t>financeira</a:t>
            </a:r>
            <a:r>
              <a:rPr dirty="0"/>
              <a:t> (</a:t>
            </a:r>
            <a:r>
              <a:rPr dirty="0" err="1"/>
              <a:t>reserva</a:t>
            </a:r>
            <a:r>
              <a:rPr dirty="0"/>
              <a:t> </a:t>
            </a:r>
            <a:r>
              <a:rPr dirty="0" err="1"/>
              <a:t>mínima</a:t>
            </a:r>
            <a:r>
              <a:rPr dirty="0"/>
              <a:t>).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6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365760"/>
            <a:ext cx="10820095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000" b="1">
                <a:solidFill>
                  <a:srgbClr val="B5943F"/>
                </a:solidFill>
                <a:latin typeface="Arial"/>
              </a:defRPr>
            </a:pPr>
            <a:r>
              <a:t>REGRA DE OURO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640080"/>
            <a:ext cx="10820095" cy="9144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400" b="1">
                <a:solidFill>
                  <a:srgbClr val="0C2340"/>
                </a:solidFill>
                <a:latin typeface="Georgia"/>
              </a:defRPr>
            </a:pPr>
            <a:r>
              <a:t>A blindagem de recursos permanece até a cobertura integral dos atuais beneficiários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1463040"/>
            <a:ext cx="10820095" cy="19050"/>
          </a:xfrm>
          <a:prstGeom prst="rect">
            <a:avLst/>
          </a:prstGeom>
          <a:solidFill>
            <a:srgbClr val="B594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85800" y="2011680"/>
            <a:ext cx="5120640" cy="393192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B428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0" tIns="274320" rIns="274320" bIns="274320" rtlCol="0" anchor="ctr"/>
          <a:lstStyle/>
          <a:p>
            <a:pPr algn="ctr">
              <a:spcAft>
                <a:spcPts val="1600"/>
              </a:spcAft>
              <a:defRPr sz="1200" b="1">
                <a:solidFill>
                  <a:srgbClr val="B42828"/>
                </a:solidFill>
                <a:latin typeface="Arial"/>
              </a:defRPr>
            </a:pPr>
            <a:r>
              <a:rPr dirty="0"/>
              <a:t>RECURSOS VEDADOS PARA PAGAMENTO IMEDIATO</a:t>
            </a:r>
          </a:p>
          <a:p>
            <a:pPr>
              <a:defRPr sz="1300">
                <a:solidFill>
                  <a:srgbClr val="1E252B"/>
                </a:solidFill>
                <a:latin typeface="Arial"/>
              </a:defRPr>
            </a:pPr>
            <a:r>
              <a:rPr dirty="0" err="1"/>
              <a:t>Fica</a:t>
            </a:r>
            <a:r>
              <a:rPr dirty="0"/>
              <a:t> </a:t>
            </a:r>
            <a:r>
              <a:rPr dirty="0" err="1"/>
              <a:t>terminantemente</a:t>
            </a:r>
            <a:r>
              <a:rPr dirty="0"/>
              <a:t> </a:t>
            </a:r>
            <a:r>
              <a:rPr dirty="0" err="1"/>
              <a:t>vedada</a:t>
            </a:r>
            <a:r>
              <a:rPr dirty="0"/>
              <a:t> a </a:t>
            </a:r>
            <a:r>
              <a:rPr dirty="0" err="1"/>
              <a:t>utilização</a:t>
            </a:r>
            <a:r>
              <a:rPr dirty="0"/>
              <a:t> dos </a:t>
            </a:r>
            <a:r>
              <a:rPr dirty="0" err="1"/>
              <a:t>seguintes</a:t>
            </a:r>
            <a:r>
              <a:rPr dirty="0"/>
              <a:t> </a:t>
            </a:r>
            <a:r>
              <a:rPr dirty="0" err="1"/>
              <a:t>recursos</a:t>
            </a:r>
            <a:r>
              <a:rPr dirty="0"/>
              <a:t> para o </a:t>
            </a:r>
            <a:r>
              <a:rPr dirty="0" err="1"/>
              <a:t>pagamento</a:t>
            </a:r>
            <a:r>
              <a:rPr dirty="0"/>
              <a:t> de </a:t>
            </a:r>
            <a:r>
              <a:rPr dirty="0" err="1"/>
              <a:t>despesas</a:t>
            </a:r>
            <a:r>
              <a:rPr dirty="0"/>
              <a:t> </a:t>
            </a:r>
            <a:r>
              <a:rPr dirty="0" err="1"/>
              <a:t>ou</a:t>
            </a:r>
            <a:r>
              <a:rPr dirty="0"/>
              <a:t> </a:t>
            </a:r>
            <a:r>
              <a:rPr dirty="0" err="1"/>
              <a:t>benefícios</a:t>
            </a:r>
            <a:r>
              <a:rPr dirty="0"/>
              <a:t> </a:t>
            </a:r>
            <a:r>
              <a:rPr dirty="0" err="1"/>
              <a:t>correntes</a:t>
            </a:r>
            <a:r>
              <a:rPr dirty="0"/>
              <a:t> do RPPS:</a:t>
            </a:r>
            <a:br>
              <a:rPr dirty="0"/>
            </a:br>
            <a:br>
              <a:rPr dirty="0"/>
            </a:br>
            <a:r>
              <a:rPr dirty="0"/>
              <a:t>1. </a:t>
            </a:r>
            <a:r>
              <a:rPr dirty="0" err="1"/>
              <a:t>Os</a:t>
            </a:r>
            <a:r>
              <a:rPr dirty="0"/>
              <a:t> </a:t>
            </a:r>
            <a:r>
              <a:rPr dirty="0" err="1"/>
              <a:t>rendimentos</a:t>
            </a:r>
            <a:r>
              <a:rPr dirty="0"/>
              <a:t> de </a:t>
            </a:r>
            <a:r>
              <a:rPr dirty="0" err="1"/>
              <a:t>todas</a:t>
            </a:r>
            <a:r>
              <a:rPr dirty="0"/>
              <a:t> as </a:t>
            </a:r>
            <a:r>
              <a:rPr dirty="0" err="1"/>
              <a:t>aplicações</a:t>
            </a:r>
            <a:r>
              <a:rPr dirty="0"/>
              <a:t> </a:t>
            </a:r>
            <a:r>
              <a:rPr dirty="0" err="1"/>
              <a:t>financeiras</a:t>
            </a:r>
            <a:r>
              <a:rPr dirty="0"/>
              <a:t>;</a:t>
            </a:r>
            <a:br>
              <a:rPr dirty="0"/>
            </a:br>
            <a:r>
              <a:rPr dirty="0"/>
              <a:t>2. Todos </a:t>
            </a:r>
            <a:r>
              <a:rPr dirty="0" err="1"/>
              <a:t>os</a:t>
            </a:r>
            <a:r>
              <a:rPr dirty="0"/>
              <a:t> </a:t>
            </a:r>
            <a:r>
              <a:rPr dirty="0" err="1"/>
              <a:t>recursos</a:t>
            </a:r>
            <a:r>
              <a:rPr dirty="0"/>
              <a:t> </a:t>
            </a:r>
            <a:r>
              <a:rPr dirty="0" err="1"/>
              <a:t>aportados</a:t>
            </a:r>
            <a:r>
              <a:rPr dirty="0"/>
              <a:t> para o plano de </a:t>
            </a:r>
            <a:r>
              <a:rPr dirty="0" err="1"/>
              <a:t>amortização</a:t>
            </a:r>
            <a:r>
              <a:rPr dirty="0"/>
              <a:t>;</a:t>
            </a:r>
            <a:br>
              <a:rPr dirty="0"/>
            </a:br>
            <a:r>
              <a:rPr dirty="0"/>
              <a:t>3. </a:t>
            </a:r>
            <a:r>
              <a:rPr dirty="0" err="1"/>
              <a:t>Os</a:t>
            </a:r>
            <a:r>
              <a:rPr dirty="0"/>
              <a:t> </a:t>
            </a:r>
            <a:r>
              <a:rPr dirty="0" err="1"/>
              <a:t>recursos</a:t>
            </a:r>
            <a:r>
              <a:rPr dirty="0"/>
              <a:t> </a:t>
            </a:r>
            <a:r>
              <a:rPr dirty="0" err="1"/>
              <a:t>acumulados</a:t>
            </a:r>
            <a:r>
              <a:rPr dirty="0"/>
              <a:t> </a:t>
            </a:r>
            <a:r>
              <a:rPr dirty="0" err="1"/>
              <a:t>em</a:t>
            </a:r>
            <a:r>
              <a:rPr dirty="0"/>
              <a:t> regimes </a:t>
            </a:r>
            <a:r>
              <a:rPr dirty="0" err="1"/>
              <a:t>em</a:t>
            </a:r>
            <a:r>
              <a:rPr dirty="0"/>
              <a:t> </a:t>
            </a:r>
            <a:r>
              <a:rPr dirty="0" err="1"/>
              <a:t>estágio</a:t>
            </a:r>
            <a:r>
              <a:rPr dirty="0"/>
              <a:t> </a:t>
            </a:r>
            <a:r>
              <a:rPr dirty="0" err="1"/>
              <a:t>inicial</a:t>
            </a:r>
            <a:r>
              <a:rPr dirty="0"/>
              <a:t> de </a:t>
            </a:r>
            <a:r>
              <a:rPr dirty="0" err="1"/>
              <a:t>capitalização</a:t>
            </a:r>
            <a:r>
              <a:rPr dirty="0"/>
              <a:t>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385255" y="2011680"/>
            <a:ext cx="5120640" cy="39319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288C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0" tIns="274320" rIns="274320" bIns="274320" rtlCol="0" anchor="ctr"/>
          <a:lstStyle/>
          <a:p>
            <a:pPr algn="ctr">
              <a:spcAft>
                <a:spcPts val="1600"/>
              </a:spcAft>
              <a:defRPr sz="1200" b="1">
                <a:solidFill>
                  <a:srgbClr val="288C28"/>
                </a:solidFill>
                <a:latin typeface="Arial"/>
              </a:defRPr>
            </a:pPr>
            <a:r>
              <a:t>A BARREIRA DE SEGURANÇA: RESERVA MÍNIMA</a:t>
            </a:r>
          </a:p>
          <a:p>
            <a:pPr>
              <a:defRPr sz="1300">
                <a:solidFill>
                  <a:srgbClr val="1E252B"/>
                </a:solidFill>
                <a:latin typeface="Arial"/>
              </a:defRPr>
            </a:pPr>
            <a:r>
              <a:t>Essa restrição estrita e inegociável vigora até que o RPPS atinja a cobertura integral de sua dívida de curto prazo e mais urgente:</a:t>
            </a:r>
            <a:br/>
            <a:br/>
            <a:r>
              <a:t>➔ Provisão Matemática de Benefícios Concedidos</a:t>
            </a:r>
            <a:br/>
            <a:br/>
            <a:r>
              <a:t>Ou seja: o fundo precisa acumular ativos suficientes para honrar 100% de todos os benefícios dos aposentados e pensionistas correntes, antes de poder fazer qualquer outro tipo de uso financeiro das reservas.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6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365760"/>
            <a:ext cx="10820095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000" b="1">
                <a:solidFill>
                  <a:srgbClr val="B5943F"/>
                </a:solidFill>
                <a:latin typeface="Arial"/>
              </a:defRPr>
            </a:pPr>
            <a:r>
              <a:t>DECISÕES DO TRIBUNAL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640080"/>
            <a:ext cx="10820095" cy="9144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400" b="1">
                <a:solidFill>
                  <a:srgbClr val="0C2340"/>
                </a:solidFill>
                <a:latin typeface="Georgia"/>
              </a:defRPr>
            </a:pPr>
            <a:r>
              <a:t>Prejulgado e Parecer em Consulta consolidam a nova regra com efeitos em 2026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1463040"/>
            <a:ext cx="10820095" cy="19050"/>
          </a:xfrm>
          <a:prstGeom prst="rect">
            <a:avLst/>
          </a:prstGeom>
          <a:solidFill>
            <a:srgbClr val="B594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85800" y="2011680"/>
            <a:ext cx="10820095" cy="39319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B5943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0" tIns="365760" rIns="365760" bIns="365760" rtlCol="0" anchor="ctr"/>
          <a:lstStyle/>
          <a:p>
            <a:pPr algn="ctr">
              <a:spcAft>
                <a:spcPts val="2000"/>
              </a:spcAft>
              <a:defRPr sz="1400" b="1">
                <a:solidFill>
                  <a:srgbClr val="0C2340"/>
                </a:solidFill>
                <a:latin typeface="Arial"/>
              </a:defRPr>
            </a:pPr>
            <a:r>
              <a:t>OS INSTRUMENTOS REGULATÓRIOS DO TCE-ES</a:t>
            </a:r>
          </a:p>
          <a:p>
            <a:pPr>
              <a:spcAft>
                <a:spcPts val="1600"/>
              </a:spcAft>
              <a:defRPr sz="2000" b="1">
                <a:solidFill>
                  <a:srgbClr val="B5943F"/>
                </a:solidFill>
                <a:latin typeface="Georgia"/>
              </a:defRPr>
            </a:pPr>
            <a:r>
              <a:t>Processo TC 916/2023 (Prejulgado)  &amp;  Parecer em Consulta nº 07/2025</a:t>
            </a:r>
          </a:p>
          <a:p>
            <a:pPr>
              <a:defRPr sz="1300">
                <a:solidFill>
                  <a:srgbClr val="1E252B"/>
                </a:solidFill>
                <a:latin typeface="Arial"/>
              </a:defRPr>
            </a:pPr>
            <a:r>
              <a:t>Em decisões históricas, o Tribunal sacramentou a regra de blindagem e as vedações de uso dos recursos:</a:t>
            </a:r>
            <a:br/>
            <a:br/>
            <a:r>
              <a:t>➔ Os atos processuais e entendimentos normativos já foram plenamente consolidados e possuem força de orientação obrigatória;</a:t>
            </a:r>
            <a:br/>
            <a:br/>
            <a:r>
              <a:t>➔ Início dos efeitos práticos obrigatórios: Exercício financeiro de 2026 (marco temporal inegociável);</a:t>
            </a:r>
            <a:br/>
            <a:br/>
            <a:r>
              <a:t>➔ Expectativa Institucional: Atuar como o maior indutor de segurança financeira, forçando os regimes municipais a acumularem de forma sustentada a reserva mínima.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6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365760"/>
            <a:ext cx="10820095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000" b="1">
                <a:solidFill>
                  <a:srgbClr val="B5943F"/>
                </a:solidFill>
                <a:latin typeface="Arial"/>
              </a:defRPr>
            </a:pPr>
            <a:r>
              <a:t>IMPACTO DA ESPECIALIZAÇÃO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640080"/>
            <a:ext cx="10820095" cy="9144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400" b="1">
                <a:solidFill>
                  <a:srgbClr val="0C2340"/>
                </a:solidFill>
                <a:latin typeface="Georgia"/>
              </a:defRPr>
            </a:pPr>
            <a:r>
              <a:t>Ativos garantidores apresentaram crescimento de até 54% pós-especialização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1463040"/>
            <a:ext cx="10820095" cy="19050"/>
          </a:xfrm>
          <a:prstGeom prst="rect">
            <a:avLst/>
          </a:prstGeom>
          <a:solidFill>
            <a:srgbClr val="B594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85800" y="2011680"/>
            <a:ext cx="5120640" cy="393192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B428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0" tIns="274320" rIns="274320" bIns="274320" rtlCol="0" anchor="ctr"/>
          <a:lstStyle/>
          <a:p>
            <a:pPr algn="ctr">
              <a:spcAft>
                <a:spcPts val="1800"/>
              </a:spcAft>
              <a:defRPr sz="1200" b="1">
                <a:solidFill>
                  <a:srgbClr val="B42828"/>
                </a:solidFill>
                <a:latin typeface="Arial"/>
              </a:defRPr>
            </a:pPr>
            <a:r>
              <a:t>PERÍODO PRÉ-ESPECIALIZAÇÃO (PRÉ-2016)</a:t>
            </a:r>
          </a:p>
          <a:p>
            <a:pPr>
              <a:spcAft>
                <a:spcPts val="1200"/>
              </a:spcAft>
              <a:defRPr sz="4000" b="1">
                <a:solidFill>
                  <a:srgbClr val="B42828"/>
                </a:solidFill>
                <a:latin typeface="Georgia"/>
              </a:defRPr>
            </a:pPr>
            <a:r>
              <a:t>2,1% a 4,5%</a:t>
            </a:r>
          </a:p>
          <a:p>
            <a:pPr>
              <a:defRPr sz="1200">
                <a:solidFill>
                  <a:srgbClr val="1E252B"/>
                </a:solidFill>
                <a:latin typeface="Arial"/>
              </a:defRPr>
            </a:pPr>
            <a:r>
              <a:t>Era a faixa de oscilação dos ativos garantidores dos RPPS num período de quatro anos antes da atuação especializada do Tribunal de Contas.</a:t>
            </a:r>
            <a:br/>
            <a:br/>
            <a:r>
              <a:t>➔ Níveis críticos de capitalização</a:t>
            </a:r>
            <a:br/>
            <a:r>
              <a:t>➔ Baixíssima proteção contra o passivo crescente</a:t>
            </a:r>
            <a:br/>
            <a:r>
              <a:t>➔ Risco severo de insolvência a curto prazo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385255" y="2011680"/>
            <a:ext cx="5120640" cy="39319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288C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0" tIns="274320" rIns="274320" bIns="274320" rtlCol="0" anchor="ctr"/>
          <a:lstStyle/>
          <a:p>
            <a:pPr algn="ctr">
              <a:spcAft>
                <a:spcPts val="1800"/>
              </a:spcAft>
              <a:defRPr sz="1200" b="1">
                <a:solidFill>
                  <a:srgbClr val="288C28"/>
                </a:solidFill>
                <a:latin typeface="Arial"/>
              </a:defRPr>
            </a:pPr>
            <a:r>
              <a:t>PERÍODO PÓS-ESPECIALIZAÇÃO</a:t>
            </a:r>
          </a:p>
          <a:p>
            <a:pPr>
              <a:spcAft>
                <a:spcPts val="1200"/>
              </a:spcAft>
              <a:defRPr sz="4000" b="1">
                <a:solidFill>
                  <a:srgbClr val="288C28"/>
                </a:solidFill>
                <a:latin typeface="Georgia"/>
              </a:defRPr>
            </a:pPr>
            <a:r>
              <a:t>Até +54%</a:t>
            </a:r>
          </a:p>
          <a:p>
            <a:pPr>
              <a:defRPr sz="1200">
                <a:solidFill>
                  <a:srgbClr val="1E252B"/>
                </a:solidFill>
                <a:latin typeface="Arial"/>
              </a:defRPr>
            </a:pPr>
            <a:r>
              <a:t>Crescimento real acumulado apresentado pelos mesmos regimes previdenciários nos anos seguintes à implementação do setor dedicado no TCE-ES.</a:t>
            </a:r>
            <a:br/>
            <a:br/>
            <a:r>
              <a:t>➔ Salto robusto na cobertura de passivos</a:t>
            </a:r>
            <a:br/>
            <a:r>
              <a:t>➔ Evolução consistente nos indicadores de Solvência</a:t>
            </a:r>
            <a:br/>
            <a:r>
              <a:t>➔ Melhora acentuada nos resultados atuariais anuais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6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365760"/>
            <a:ext cx="10820095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000" b="1">
                <a:solidFill>
                  <a:srgbClr val="B5943F"/>
                </a:solidFill>
                <a:latin typeface="Arial"/>
              </a:defRPr>
            </a:pPr>
            <a:r>
              <a:t>OS DESAFIOS DO FUTURO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640080"/>
            <a:ext cx="10820095" cy="9144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400" b="1">
                <a:solidFill>
                  <a:srgbClr val="0C2340"/>
                </a:solidFill>
                <a:latin typeface="Georgia"/>
              </a:defRPr>
            </a:pPr>
            <a:r>
              <a:t>Grandes regimes exigem atenção redobrada devido à pressão do passivo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1463040"/>
            <a:ext cx="10820095" cy="19050"/>
          </a:xfrm>
          <a:prstGeom prst="rect">
            <a:avLst/>
          </a:prstGeom>
          <a:solidFill>
            <a:srgbClr val="B594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85800" y="2011680"/>
            <a:ext cx="5120640" cy="32918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B5943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0" tIns="274320" rIns="274320" bIns="274320" rtlCol="0" anchor="ctr"/>
          <a:lstStyle/>
          <a:p>
            <a:pPr algn="ctr">
              <a:spcAft>
                <a:spcPts val="1600"/>
              </a:spcAft>
              <a:defRPr sz="1300" b="1">
                <a:solidFill>
                  <a:srgbClr val="B5943F"/>
                </a:solidFill>
                <a:latin typeface="Arial"/>
              </a:defRPr>
            </a:pPr>
            <a:r>
              <a:t>REGIMES DE MENOR E MÉDIO PORTE</a:t>
            </a:r>
          </a:p>
          <a:p>
            <a:pPr>
              <a:defRPr sz="1200">
                <a:solidFill>
                  <a:srgbClr val="1E252B"/>
                </a:solidFill>
                <a:latin typeface="Arial"/>
              </a:defRPr>
            </a:pPr>
            <a:r>
              <a:t>Apresentaram melhora altamente significativa em quase todos os indicadores pesquisados após o início da fiscalização especializada do TCE-ES.</a:t>
            </a:r>
            <a:br/>
            <a:br/>
            <a:r>
              <a:t>➔ Maior facilidade de implementação de reformas;</a:t>
            </a:r>
            <a:br/>
            <a:r>
              <a:t>➔ Rápida adaptação administrativa às orientações do órgão;</a:t>
            </a:r>
            <a:br/>
            <a:r>
              <a:t>➔ Recuperação do equilíbrio financeiro em ritmo mais acelerado.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385255" y="2011680"/>
            <a:ext cx="5120640" cy="32918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B428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0" tIns="274320" rIns="274320" bIns="274320" rtlCol="0" anchor="ctr"/>
          <a:lstStyle/>
          <a:p>
            <a:pPr algn="ctr">
              <a:spcAft>
                <a:spcPts val="1600"/>
              </a:spcAft>
              <a:defRPr sz="1300" b="1">
                <a:solidFill>
                  <a:srgbClr val="B42828"/>
                </a:solidFill>
                <a:latin typeface="Arial"/>
              </a:defRPr>
            </a:pPr>
            <a:r>
              <a:t>REGIMES DE GRANDE PORTE</a:t>
            </a:r>
          </a:p>
          <a:p>
            <a:pPr>
              <a:defRPr sz="1200">
                <a:solidFill>
                  <a:srgbClr val="1E252B"/>
                </a:solidFill>
                <a:latin typeface="Arial"/>
              </a:defRPr>
            </a:pPr>
            <a:r>
              <a:t>Enfrentam severa pressão estrutural decorrente da dimensão histórica de seus passivos atuariais, que ainda supera os ganhos de gestão técnica obtidos.</a:t>
            </a:r>
            <a:br/>
            <a:br/>
            <a:r>
              <a:t>➔ Resistência fiscal elevada e transição demográfica acelerada;</a:t>
            </a:r>
            <a:br/>
            <a:r>
              <a:t>➔ Grande volume de Provisões Matemáticas de Benefícios Concedidos;</a:t>
            </a:r>
            <a:br/>
            <a:r>
              <a:t>➔ Exige monitoramento e governança estratégica de altíssima complexidade.</a:t>
            </a:r>
          </a:p>
        </p:txBody>
      </p:sp>
      <p:sp>
        <p:nvSpPr>
          <p:cNvPr id="7" name="Rectangle 6"/>
          <p:cNvSpPr/>
          <p:nvPr/>
        </p:nvSpPr>
        <p:spPr>
          <a:xfrm>
            <a:off x="685800" y="5486400"/>
            <a:ext cx="10820095" cy="822960"/>
          </a:xfrm>
          <a:prstGeom prst="rect">
            <a:avLst/>
          </a:prstGeom>
          <a:solidFill>
            <a:srgbClr val="0C23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tIns="137160" rIns="137160" bIns="137160" rtlCol="0" anchor="ctr"/>
          <a:lstStyle/>
          <a:p>
            <a:pPr algn="ctr">
              <a:defRPr sz="1300" b="1" i="1">
                <a:solidFill>
                  <a:srgbClr val="FFFFFF"/>
                </a:solidFill>
                <a:latin typeface="Georgia"/>
              </a:defRPr>
            </a:pPr>
            <a:r>
              <a:t>"A contabilidade pública deixou de ser um mero registro operacional para se tornar o escudo estratégico que blinda o futuro das próximas gerações."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6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365760"/>
            <a:ext cx="10820095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000" b="1">
                <a:solidFill>
                  <a:srgbClr val="B5943F"/>
                </a:solidFill>
                <a:latin typeface="Arial"/>
              </a:defRPr>
            </a:pPr>
            <a:r>
              <a:t>IMPACTO POLÍTICO E FISCAL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640080"/>
            <a:ext cx="10820095" cy="9144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400" b="1">
                <a:solidFill>
                  <a:srgbClr val="0C2340"/>
                </a:solidFill>
                <a:latin typeface="Georgia"/>
              </a:defRPr>
            </a:pPr>
            <a:r>
              <a:t>Falhas previdenciárias elevam para 70% a rejeição de contas dos prefeitos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1463040"/>
            <a:ext cx="10820095" cy="19050"/>
          </a:xfrm>
          <a:prstGeom prst="rect">
            <a:avLst/>
          </a:prstGeom>
          <a:solidFill>
            <a:srgbClr val="B594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85800" y="2011680"/>
            <a:ext cx="3291840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646E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228600" rIns="228600" bIns="228600" rtlCol="0" anchor="ctr"/>
          <a:lstStyle/>
          <a:p>
            <a:pPr algn="ctr">
              <a:spcAft>
                <a:spcPts val="2000"/>
              </a:spcAft>
              <a:defRPr sz="1100" b="1">
                <a:solidFill>
                  <a:srgbClr val="646E78"/>
                </a:solidFill>
                <a:latin typeface="Arial"/>
              </a:defRPr>
            </a:pPr>
            <a:r>
              <a:t>CONTAS SEM FALHA PREVIDENCIÁRIA</a:t>
            </a:r>
          </a:p>
          <a:p>
            <a:pPr>
              <a:spcAft>
                <a:spcPts val="1400"/>
              </a:spcAft>
              <a:defRPr sz="5600" b="1">
                <a:solidFill>
                  <a:srgbClr val="646E78"/>
                </a:solidFill>
                <a:latin typeface="Georgia"/>
              </a:defRPr>
            </a:pPr>
            <a:r>
              <a:t>25%</a:t>
            </a:r>
          </a:p>
          <a:p>
            <a:pPr>
              <a:defRPr sz="1100">
                <a:solidFill>
                  <a:srgbClr val="1E252B"/>
                </a:solidFill>
                <a:latin typeface="Arial"/>
              </a:defRPr>
            </a:pPr>
            <a:r>
              <a:t>Percentual de pareceres prévios pela rejeição das contas de prefeitos municipais quando a gestão previdenciária estava regular.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434840" y="2011680"/>
            <a:ext cx="3291840" cy="36576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B428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228600" rIns="228600" bIns="228600" rtlCol="0" anchor="ctr"/>
          <a:lstStyle/>
          <a:p>
            <a:pPr algn="ctr">
              <a:spcAft>
                <a:spcPts val="2000"/>
              </a:spcAft>
              <a:defRPr sz="1100" b="1">
                <a:solidFill>
                  <a:srgbClr val="B42828"/>
                </a:solidFill>
                <a:latin typeface="Arial"/>
              </a:defRPr>
            </a:pPr>
            <a:r>
              <a:t>CONTAS COM FALHA PREVIDENCIÁRIA</a:t>
            </a:r>
          </a:p>
          <a:p>
            <a:pPr>
              <a:spcAft>
                <a:spcPts val="1400"/>
              </a:spcAft>
              <a:defRPr sz="5600" b="1">
                <a:solidFill>
                  <a:srgbClr val="B42828"/>
                </a:solidFill>
                <a:latin typeface="Georgia"/>
              </a:defRPr>
            </a:pPr>
            <a:r>
              <a:t>70%</a:t>
            </a:r>
          </a:p>
          <a:p>
            <a:pPr>
              <a:defRPr sz="1100">
                <a:solidFill>
                  <a:srgbClr val="1E252B"/>
                </a:solidFill>
                <a:latin typeface="Arial"/>
              </a:defRPr>
            </a:pPr>
            <a:r>
              <a:t>Percentual de pareceres prévios pela REJEIÇÃO quando identificadas irregularidades relativas ao RPPS.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183880" y="2011680"/>
            <a:ext cx="3291840" cy="36576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B5943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228600" rIns="228600" bIns="228600" rtlCol="0" anchor="ctr"/>
          <a:lstStyle/>
          <a:p>
            <a:pPr algn="ctr">
              <a:spcAft>
                <a:spcPts val="2000"/>
              </a:spcAft>
              <a:defRPr sz="1100" b="1">
                <a:solidFill>
                  <a:srgbClr val="0C2340"/>
                </a:solidFill>
                <a:latin typeface="Arial"/>
              </a:defRPr>
            </a:pPr>
            <a:r>
              <a:t>FALHAS DE SUSTENTABILIDADE</a:t>
            </a:r>
          </a:p>
          <a:p>
            <a:pPr>
              <a:spcAft>
                <a:spcPts val="1400"/>
              </a:spcAft>
              <a:defRPr sz="5600" b="1">
                <a:solidFill>
                  <a:srgbClr val="0C2340"/>
                </a:solidFill>
                <a:latin typeface="Georgia"/>
              </a:defRPr>
            </a:pPr>
            <a:r>
              <a:t>98%</a:t>
            </a:r>
          </a:p>
          <a:p>
            <a:pPr>
              <a:defRPr sz="1100">
                <a:solidFill>
                  <a:srgbClr val="1E252B"/>
                </a:solidFill>
                <a:latin typeface="Arial"/>
              </a:defRPr>
            </a:pPr>
            <a:r>
              <a:t>Percentual de contas que foram REJEITADAS ou que receberam RESSALVAS formais quando a irregularidade afetou diretamente o equilíbrio do RPPS.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5852160"/>
            <a:ext cx="10820095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0C2340"/>
                </a:solidFill>
                <a:latin typeface="Arial"/>
              </a:defRPr>
            </a:pPr>
            <a:r>
              <a:t>➔ Estudo analítico retrospectivo com base no monitoramento do TCE-ES em 11 municípios capixabas no período de 2014 a 2023.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34830" y="0"/>
            <a:ext cx="2260599" cy="2018893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387361" y="0"/>
            <a:ext cx="798407" cy="3429000"/>
          </a:xfrm>
          <a:custGeom>
            <a:avLst/>
            <a:gdLst/>
            <a:ahLst/>
            <a:cxnLst/>
            <a:rect l="l" t="t" r="r" b="b"/>
            <a:pathLst>
              <a:path w="1197610" h="5143500">
                <a:moveTo>
                  <a:pt x="599030" y="5143499"/>
                </a:moveTo>
                <a:lnTo>
                  <a:pt x="547562" y="5141056"/>
                </a:lnTo>
                <a:lnTo>
                  <a:pt x="496523" y="5134129"/>
                </a:lnTo>
                <a:lnTo>
                  <a:pt x="446816" y="5123326"/>
                </a:lnTo>
                <a:lnTo>
                  <a:pt x="399351" y="5109250"/>
                </a:lnTo>
                <a:lnTo>
                  <a:pt x="356884" y="5092511"/>
                </a:lnTo>
                <a:lnTo>
                  <a:pt x="316096" y="5072661"/>
                </a:lnTo>
                <a:lnTo>
                  <a:pt x="277108" y="5049814"/>
                </a:lnTo>
                <a:lnTo>
                  <a:pt x="240083" y="5024086"/>
                </a:lnTo>
                <a:lnTo>
                  <a:pt x="205155" y="4995590"/>
                </a:lnTo>
                <a:lnTo>
                  <a:pt x="172467" y="4964442"/>
                </a:lnTo>
                <a:lnTo>
                  <a:pt x="142160" y="4930757"/>
                </a:lnTo>
                <a:lnTo>
                  <a:pt x="114377" y="4894649"/>
                </a:lnTo>
                <a:lnTo>
                  <a:pt x="89230" y="4856178"/>
                </a:lnTo>
                <a:lnTo>
                  <a:pt x="66949" y="4815623"/>
                </a:lnTo>
                <a:lnTo>
                  <a:pt x="47589" y="4772934"/>
                </a:lnTo>
                <a:lnTo>
                  <a:pt x="31320" y="4728282"/>
                </a:lnTo>
                <a:lnTo>
                  <a:pt x="18285" y="4681781"/>
                </a:lnTo>
                <a:lnTo>
                  <a:pt x="8625" y="4633545"/>
                </a:lnTo>
                <a:lnTo>
                  <a:pt x="2482" y="4583690"/>
                </a:lnTo>
                <a:lnTo>
                  <a:pt x="0" y="4532330"/>
                </a:lnTo>
                <a:lnTo>
                  <a:pt x="0" y="0"/>
                </a:lnTo>
                <a:lnTo>
                  <a:pt x="1197407" y="0"/>
                </a:lnTo>
                <a:lnTo>
                  <a:pt x="1197407" y="4537084"/>
                </a:lnTo>
                <a:lnTo>
                  <a:pt x="1194895" y="4587381"/>
                </a:lnTo>
                <a:lnTo>
                  <a:pt x="1188675" y="4636308"/>
                </a:lnTo>
                <a:lnTo>
                  <a:pt x="1178900" y="4683745"/>
                </a:lnTo>
                <a:lnTo>
                  <a:pt x="1165723" y="4729571"/>
                </a:lnTo>
                <a:lnTo>
                  <a:pt x="1149297" y="4773666"/>
                </a:lnTo>
                <a:lnTo>
                  <a:pt x="1129775" y="4815909"/>
                </a:lnTo>
                <a:lnTo>
                  <a:pt x="1107276" y="4856232"/>
                </a:lnTo>
                <a:lnTo>
                  <a:pt x="1082060" y="4894354"/>
                </a:lnTo>
                <a:lnTo>
                  <a:pt x="1054173" y="4930316"/>
                </a:lnTo>
                <a:lnTo>
                  <a:pt x="1023804" y="4963942"/>
                </a:lnTo>
                <a:lnTo>
                  <a:pt x="991106" y="4995112"/>
                </a:lnTo>
                <a:lnTo>
                  <a:pt x="956233" y="5023706"/>
                </a:lnTo>
                <a:lnTo>
                  <a:pt x="919338" y="5049601"/>
                </a:lnTo>
                <a:lnTo>
                  <a:pt x="880569" y="5072679"/>
                </a:lnTo>
                <a:lnTo>
                  <a:pt x="840096" y="5092818"/>
                </a:lnTo>
                <a:lnTo>
                  <a:pt x="798056" y="5109897"/>
                </a:lnTo>
                <a:lnTo>
                  <a:pt x="796763" y="5110543"/>
                </a:lnTo>
                <a:lnTo>
                  <a:pt x="795471" y="5110543"/>
                </a:lnTo>
                <a:lnTo>
                  <a:pt x="794178" y="5111189"/>
                </a:lnTo>
                <a:lnTo>
                  <a:pt x="747692" y="5124961"/>
                </a:lnTo>
                <a:lnTo>
                  <a:pt x="699510" y="5135099"/>
                </a:lnTo>
                <a:lnTo>
                  <a:pt x="649874" y="5141359"/>
                </a:lnTo>
                <a:lnTo>
                  <a:pt x="599030" y="5143499"/>
                </a:lnTo>
                <a:close/>
              </a:path>
            </a:pathLst>
          </a:custGeom>
          <a:solidFill>
            <a:srgbClr val="B08F41"/>
          </a:solidFill>
        </p:spPr>
        <p:txBody>
          <a:bodyPr wrap="square" lIns="0" tIns="0" rIns="0" bIns="0" rtlCol="0"/>
          <a:lstStyle/>
          <a:p>
            <a:endParaRPr sz="1200"/>
          </a:p>
        </p:txBody>
      </p:sp>
      <p:sp>
        <p:nvSpPr>
          <p:cNvPr id="6" name="Título 5">
            <a:extLst>
              <a:ext uri="{FF2B5EF4-FFF2-40B4-BE49-F238E27FC236}">
                <a16:creationId xmlns:a16="http://schemas.microsoft.com/office/drawing/2014/main" id="{04EC1499-A691-7E0B-C4ED-A6F7069D5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50008" y="3422784"/>
            <a:ext cx="8872729" cy="1354217"/>
          </a:xfrm>
        </p:spPr>
        <p:txBody>
          <a:bodyPr/>
          <a:lstStyle/>
          <a:p>
            <a:r>
              <a:rPr lang="pt-BR" sz="4400" dirty="0"/>
              <a:t>E o cenário atual dos nossos RPPS? 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676B1C-71D1-FEF6-8AD7-445C2280AF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B8BDDE9-5CB4-FAA3-D9C0-061486459127}"/>
              </a:ext>
            </a:extLst>
          </p:cNvPr>
          <p:cNvSpPr txBox="1"/>
          <p:nvPr/>
        </p:nvSpPr>
        <p:spPr>
          <a:xfrm>
            <a:off x="685800" y="640080"/>
            <a:ext cx="10820095" cy="73866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400" b="1">
                <a:solidFill>
                  <a:srgbClr val="0C2340"/>
                </a:solidFill>
                <a:latin typeface="Georgia"/>
              </a:defRPr>
            </a:pPr>
            <a:r>
              <a:rPr lang="pt-BR" dirty="0"/>
              <a:t>Recursos disponíveis versus Passivo dos RPPS Sem </a:t>
            </a:r>
          </a:p>
          <a:p>
            <a:pPr>
              <a:defRPr sz="2400" b="1">
                <a:solidFill>
                  <a:srgbClr val="0C2340"/>
                </a:solidFill>
                <a:latin typeface="Georgia"/>
              </a:defRPr>
            </a:pPr>
            <a:r>
              <a:rPr lang="pt-BR" dirty="0"/>
              <a:t>Segregação  (em R$ bilhões)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892C0A1-61D2-A69D-46DB-775381B9A4BA}"/>
              </a:ext>
            </a:extLst>
          </p:cNvPr>
          <p:cNvSpPr/>
          <p:nvPr/>
        </p:nvSpPr>
        <p:spPr>
          <a:xfrm>
            <a:off x="685800" y="1463040"/>
            <a:ext cx="10820095" cy="19050"/>
          </a:xfrm>
          <a:prstGeom prst="rect">
            <a:avLst/>
          </a:prstGeom>
          <a:solidFill>
            <a:srgbClr val="B594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aphicFrame>
        <p:nvGraphicFramePr>
          <p:cNvPr id="8" name="Gráfico 7">
            <a:extLst>
              <a:ext uri="{FF2B5EF4-FFF2-40B4-BE49-F238E27FC236}">
                <a16:creationId xmlns:a16="http://schemas.microsoft.com/office/drawing/2014/main" id="{FE8B4548-AD74-0C21-EB71-C738E5933B5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08671451"/>
              </p:ext>
            </p:extLst>
          </p:nvPr>
        </p:nvGraphicFramePr>
        <p:xfrm>
          <a:off x="210311" y="2275922"/>
          <a:ext cx="10552613" cy="40190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CaixaDeTexto 8">
            <a:extLst>
              <a:ext uri="{FF2B5EF4-FFF2-40B4-BE49-F238E27FC236}">
                <a16:creationId xmlns:a16="http://schemas.microsoft.com/office/drawing/2014/main" id="{54761EDB-EA48-7E07-9DFC-35445E594BC1}"/>
              </a:ext>
            </a:extLst>
          </p:cNvPr>
          <p:cNvSpPr txBox="1"/>
          <p:nvPr/>
        </p:nvSpPr>
        <p:spPr>
          <a:xfrm>
            <a:off x="10762924" y="3213556"/>
            <a:ext cx="1355924" cy="430887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pt-BR" sz="2200" b="1" u="sng" dirty="0">
                <a:solidFill>
                  <a:srgbClr val="FF0000"/>
                </a:solidFill>
                <a:latin typeface="Montserrat" panose="00000500000000000000" pitchFamily="2" charset="0"/>
                <a:cs typeface="Calibri" panose="020F0502020204030204" pitchFamily="34" charset="0"/>
              </a:rPr>
              <a:t>FALTA!</a:t>
            </a:r>
            <a:endParaRPr lang="pt-BR" sz="2200" b="1" dirty="0">
              <a:solidFill>
                <a:srgbClr val="FF0000"/>
              </a:solidFill>
              <a:latin typeface="Montserrat" panose="00000500000000000000" pitchFamily="2" charset="0"/>
              <a:cs typeface="Calibri" panose="020F0502020204030204" pitchFamily="34" charset="0"/>
            </a:endParaRPr>
          </a:p>
        </p:txBody>
      </p:sp>
      <p:sp>
        <p:nvSpPr>
          <p:cNvPr id="11" name="Text 0">
            <a:extLst>
              <a:ext uri="{FF2B5EF4-FFF2-40B4-BE49-F238E27FC236}">
                <a16:creationId xmlns:a16="http://schemas.microsoft.com/office/drawing/2014/main" id="{FF866463-CB44-21DF-BB02-5713E9081534}"/>
              </a:ext>
            </a:extLst>
          </p:cNvPr>
          <p:cNvSpPr/>
          <p:nvPr/>
        </p:nvSpPr>
        <p:spPr>
          <a:xfrm>
            <a:off x="8461602" y="6169511"/>
            <a:ext cx="3675970" cy="5528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>
              <a:lnSpc>
                <a:spcPts val="4333"/>
              </a:lnSpc>
            </a:pPr>
            <a:r>
              <a:rPr lang="pt-BR" sz="1400" b="1" dirty="0">
                <a:solidFill>
                  <a:srgbClr val="000000"/>
                </a:solidFill>
                <a:latin typeface="Calibri" panose="020F0502020204030204" pitchFamily="34" charset="0"/>
                <a:ea typeface="Petrona Bold" pitchFamily="34" charset="-122"/>
                <a:cs typeface="Calibri" panose="020F0502020204030204" pitchFamily="34" charset="0"/>
              </a:rPr>
              <a:t>Fonte: Dados Abertos/ES</a:t>
            </a:r>
            <a:endParaRPr lang="pt-BR" sz="1400" noProof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9446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AsOne/>
      </p:bldGraphic>
      <p:bldP spid="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818695-0FFD-555F-D50F-6BE11E2259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3163F5D-7CBB-61FD-F512-884B1B67A9A9}"/>
              </a:ext>
            </a:extLst>
          </p:cNvPr>
          <p:cNvSpPr txBox="1"/>
          <p:nvPr/>
        </p:nvSpPr>
        <p:spPr>
          <a:xfrm>
            <a:off x="310896" y="164174"/>
            <a:ext cx="10820095" cy="3693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400" b="1">
                <a:solidFill>
                  <a:srgbClr val="0C2340"/>
                </a:solidFill>
                <a:latin typeface="Georgia"/>
              </a:defRPr>
            </a:pPr>
            <a:r>
              <a:rPr lang="pt-BR" dirty="0"/>
              <a:t>Projeções Atuariais Futuras Municípios sem Segregação</a:t>
            </a:r>
          </a:p>
        </p:txBody>
      </p:sp>
      <p:sp>
        <p:nvSpPr>
          <p:cNvPr id="7" name="Text 0">
            <a:extLst>
              <a:ext uri="{FF2B5EF4-FFF2-40B4-BE49-F238E27FC236}">
                <a16:creationId xmlns:a16="http://schemas.microsoft.com/office/drawing/2014/main" id="{D8E06542-E474-B88E-709A-2DCEFDE0F08D}"/>
              </a:ext>
            </a:extLst>
          </p:cNvPr>
          <p:cNvSpPr/>
          <p:nvPr/>
        </p:nvSpPr>
        <p:spPr>
          <a:xfrm>
            <a:off x="8461602" y="6009856"/>
            <a:ext cx="3675970" cy="5528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>
              <a:lnSpc>
                <a:spcPts val="4333"/>
              </a:lnSpc>
            </a:pPr>
            <a:r>
              <a:rPr lang="pt-BR" sz="1400" b="1" dirty="0">
                <a:solidFill>
                  <a:srgbClr val="000000"/>
                </a:solidFill>
                <a:latin typeface="Calibri" panose="020F0502020204030204" pitchFamily="34" charset="0"/>
                <a:ea typeface="Petrona Bold" pitchFamily="34" charset="-122"/>
                <a:cs typeface="Calibri" panose="020F0502020204030204" pitchFamily="34" charset="0"/>
              </a:rPr>
              <a:t>Fonte: Dados Abertos/ES</a:t>
            </a:r>
            <a:endParaRPr lang="pt-BR" sz="1400" noProof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11" name="Gráfico 10">
            <a:extLst>
              <a:ext uri="{FF2B5EF4-FFF2-40B4-BE49-F238E27FC236}">
                <a16:creationId xmlns:a16="http://schemas.microsoft.com/office/drawing/2014/main" id="{AF7CADF8-28CC-1631-D679-60870629075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45585924"/>
              </p:ext>
            </p:extLst>
          </p:nvPr>
        </p:nvGraphicFramePr>
        <p:xfrm>
          <a:off x="0" y="703897"/>
          <a:ext cx="12137572" cy="56297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2108832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B56020-2F0B-A15C-B2D9-5625D5E88A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FFAE0D0-AC79-69F5-0662-207F2EAC600F}"/>
              </a:ext>
            </a:extLst>
          </p:cNvPr>
          <p:cNvSpPr txBox="1"/>
          <p:nvPr/>
        </p:nvSpPr>
        <p:spPr>
          <a:xfrm>
            <a:off x="685800" y="640080"/>
            <a:ext cx="10820095" cy="73866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400" b="1">
                <a:solidFill>
                  <a:srgbClr val="0C2340"/>
                </a:solidFill>
                <a:latin typeface="Georgia"/>
              </a:defRPr>
            </a:pPr>
            <a:r>
              <a:rPr lang="pt-BR" dirty="0"/>
              <a:t>Déficit Atuarial dos Fundos Financeiros Municipais </a:t>
            </a:r>
          </a:p>
          <a:p>
            <a:pPr>
              <a:defRPr sz="2400" b="1">
                <a:solidFill>
                  <a:srgbClr val="0C2340"/>
                </a:solidFill>
                <a:latin typeface="Georgia"/>
              </a:defRPr>
            </a:pPr>
            <a:r>
              <a:rPr lang="pt-BR" dirty="0"/>
              <a:t>– RPPS com Segregação (em R$ bilhões)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D1CB6F5-6C5B-859E-462B-615F29E4EA44}"/>
              </a:ext>
            </a:extLst>
          </p:cNvPr>
          <p:cNvSpPr/>
          <p:nvPr/>
        </p:nvSpPr>
        <p:spPr>
          <a:xfrm>
            <a:off x="685800" y="1463040"/>
            <a:ext cx="10820095" cy="19050"/>
          </a:xfrm>
          <a:prstGeom prst="rect">
            <a:avLst/>
          </a:prstGeom>
          <a:solidFill>
            <a:srgbClr val="B594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aphicFrame>
        <p:nvGraphicFramePr>
          <p:cNvPr id="5" name="Gráfico 4">
            <a:extLst>
              <a:ext uri="{FF2B5EF4-FFF2-40B4-BE49-F238E27FC236}">
                <a16:creationId xmlns:a16="http://schemas.microsoft.com/office/drawing/2014/main" id="{D2F6614E-DF18-6469-B4F0-9AED9102EF77}"/>
              </a:ext>
            </a:extLst>
          </p:cNvPr>
          <p:cNvGraphicFramePr>
            <a:graphicFrameLocks/>
          </p:cNvGraphicFramePr>
          <p:nvPr/>
        </p:nvGraphicFramePr>
        <p:xfrm>
          <a:off x="758952" y="1586922"/>
          <a:ext cx="11045952" cy="45072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 0">
            <a:extLst>
              <a:ext uri="{FF2B5EF4-FFF2-40B4-BE49-F238E27FC236}">
                <a16:creationId xmlns:a16="http://schemas.microsoft.com/office/drawing/2014/main" id="{5DFDC8D1-1CF4-468C-E562-A509D1B28793}"/>
              </a:ext>
            </a:extLst>
          </p:cNvPr>
          <p:cNvSpPr/>
          <p:nvPr/>
        </p:nvSpPr>
        <p:spPr>
          <a:xfrm>
            <a:off x="8461602" y="6009856"/>
            <a:ext cx="3675970" cy="5528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>
              <a:lnSpc>
                <a:spcPts val="4333"/>
              </a:lnSpc>
            </a:pPr>
            <a:r>
              <a:rPr lang="pt-BR" sz="1400" b="1" dirty="0">
                <a:solidFill>
                  <a:srgbClr val="000000"/>
                </a:solidFill>
                <a:latin typeface="Calibri" panose="020F0502020204030204" pitchFamily="34" charset="0"/>
                <a:ea typeface="Petrona Bold" pitchFamily="34" charset="-122"/>
                <a:cs typeface="Calibri" panose="020F0502020204030204" pitchFamily="34" charset="0"/>
              </a:rPr>
              <a:t>Fonte: Dados Abertos/ES</a:t>
            </a:r>
            <a:endParaRPr lang="pt-BR" sz="1400" noProof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44421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362E4F-9E4E-44BF-5D49-2879B29595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5B9C0BB-71C7-1688-2C8E-7F0C60649C71}"/>
              </a:ext>
            </a:extLst>
          </p:cNvPr>
          <p:cNvSpPr txBox="1"/>
          <p:nvPr/>
        </p:nvSpPr>
        <p:spPr>
          <a:xfrm>
            <a:off x="310896" y="164174"/>
            <a:ext cx="10820095" cy="3693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400" b="1">
                <a:solidFill>
                  <a:srgbClr val="0C2340"/>
                </a:solidFill>
                <a:latin typeface="Georgia"/>
              </a:defRPr>
            </a:pPr>
            <a:r>
              <a:rPr lang="pt-BR" dirty="0"/>
              <a:t>Projeções Atuariais Futuras Municípios com Segregação</a:t>
            </a:r>
          </a:p>
        </p:txBody>
      </p:sp>
      <p:sp>
        <p:nvSpPr>
          <p:cNvPr id="7" name="Text 0">
            <a:extLst>
              <a:ext uri="{FF2B5EF4-FFF2-40B4-BE49-F238E27FC236}">
                <a16:creationId xmlns:a16="http://schemas.microsoft.com/office/drawing/2014/main" id="{FE0F11D6-4010-EC3E-B27D-493CDF25B7C4}"/>
              </a:ext>
            </a:extLst>
          </p:cNvPr>
          <p:cNvSpPr/>
          <p:nvPr/>
        </p:nvSpPr>
        <p:spPr>
          <a:xfrm>
            <a:off x="8461602" y="6009856"/>
            <a:ext cx="3675970" cy="5528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>
              <a:lnSpc>
                <a:spcPts val="4333"/>
              </a:lnSpc>
            </a:pPr>
            <a:r>
              <a:rPr lang="pt-BR" sz="1400" b="1" dirty="0">
                <a:solidFill>
                  <a:srgbClr val="000000"/>
                </a:solidFill>
                <a:latin typeface="Calibri" panose="020F0502020204030204" pitchFamily="34" charset="0"/>
                <a:ea typeface="Petrona Bold" pitchFamily="34" charset="-122"/>
                <a:cs typeface="Calibri" panose="020F0502020204030204" pitchFamily="34" charset="0"/>
              </a:rPr>
              <a:t>Fonte: Dados Abertos/ES</a:t>
            </a:r>
            <a:endParaRPr lang="pt-BR" sz="1400" noProof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4" name="Gráfico 3">
            <a:extLst>
              <a:ext uri="{FF2B5EF4-FFF2-40B4-BE49-F238E27FC236}">
                <a16:creationId xmlns:a16="http://schemas.microsoft.com/office/drawing/2014/main" id="{3D7D599F-D3C0-F570-629F-7A142681BEF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46992958"/>
              </p:ext>
            </p:extLst>
          </p:nvPr>
        </p:nvGraphicFramePr>
        <p:xfrm>
          <a:off x="76200" y="696956"/>
          <a:ext cx="12115800" cy="54640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4124369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03F563-57C1-72D1-ECFF-8C32CD049E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EE3AC5D-88E4-042D-4E38-435AD1211C5C}"/>
              </a:ext>
            </a:extLst>
          </p:cNvPr>
          <p:cNvSpPr txBox="1"/>
          <p:nvPr/>
        </p:nvSpPr>
        <p:spPr>
          <a:xfrm>
            <a:off x="685800" y="640080"/>
            <a:ext cx="10820095" cy="3693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400" b="1">
                <a:solidFill>
                  <a:srgbClr val="0C2340"/>
                </a:solidFill>
                <a:latin typeface="Georgia"/>
              </a:defRPr>
            </a:pPr>
            <a:r>
              <a:rPr lang="pt-BR" dirty="0"/>
              <a:t>Relação entre servidores ativos e beneficiários dos RPPS municipais</a:t>
            </a:r>
          </a:p>
        </p:txBody>
      </p:sp>
      <p:sp>
        <p:nvSpPr>
          <p:cNvPr id="7" name="Text 0">
            <a:extLst>
              <a:ext uri="{FF2B5EF4-FFF2-40B4-BE49-F238E27FC236}">
                <a16:creationId xmlns:a16="http://schemas.microsoft.com/office/drawing/2014/main" id="{01EE64EE-BAB4-DF9B-B14C-4CE06DB779FE}"/>
              </a:ext>
            </a:extLst>
          </p:cNvPr>
          <p:cNvSpPr/>
          <p:nvPr/>
        </p:nvSpPr>
        <p:spPr>
          <a:xfrm>
            <a:off x="8461602" y="6009856"/>
            <a:ext cx="3675970" cy="5528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>
              <a:lnSpc>
                <a:spcPts val="4333"/>
              </a:lnSpc>
            </a:pPr>
            <a:r>
              <a:rPr lang="pt-BR" sz="1400" b="1" dirty="0">
                <a:solidFill>
                  <a:srgbClr val="000000"/>
                </a:solidFill>
                <a:latin typeface="Calibri" panose="020F0502020204030204" pitchFamily="34" charset="0"/>
                <a:ea typeface="Petrona Bold" pitchFamily="34" charset="-122"/>
                <a:cs typeface="Calibri" panose="020F0502020204030204" pitchFamily="34" charset="0"/>
              </a:rPr>
              <a:t>Fonte: Dados Abertos/ES</a:t>
            </a:r>
            <a:endParaRPr lang="pt-BR" sz="1400" noProof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71F7DD40-8E3E-382A-E32D-004D9DFF0F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0425" y="1343991"/>
            <a:ext cx="8271149" cy="4669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11738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145" y="1"/>
            <a:ext cx="12191999" cy="6857999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11429021" y="0"/>
            <a:ext cx="763270" cy="1015577"/>
          </a:xfrm>
          <a:custGeom>
            <a:avLst/>
            <a:gdLst/>
            <a:ahLst/>
            <a:cxnLst/>
            <a:rect l="l" t="t" r="r" b="b"/>
            <a:pathLst>
              <a:path w="1144905" h="1523365">
                <a:moveTo>
                  <a:pt x="371472" y="0"/>
                </a:moveTo>
                <a:lnTo>
                  <a:pt x="1144467" y="0"/>
                </a:lnTo>
                <a:lnTo>
                  <a:pt x="1144467" y="1461184"/>
                </a:lnTo>
                <a:lnTo>
                  <a:pt x="1100750" y="1477628"/>
                </a:lnTo>
                <a:lnTo>
                  <a:pt x="1061885" y="1489941"/>
                </a:lnTo>
                <a:lnTo>
                  <a:pt x="1022463" y="1500331"/>
                </a:lnTo>
                <a:lnTo>
                  <a:pt x="982579" y="1508774"/>
                </a:lnTo>
                <a:lnTo>
                  <a:pt x="942328" y="1515251"/>
                </a:lnTo>
                <a:lnTo>
                  <a:pt x="901808" y="1519744"/>
                </a:lnTo>
                <a:lnTo>
                  <a:pt x="861117" y="1522244"/>
                </a:lnTo>
                <a:lnTo>
                  <a:pt x="830545" y="1522807"/>
                </a:lnTo>
                <a:lnTo>
                  <a:pt x="820352" y="1522745"/>
                </a:lnTo>
                <a:lnTo>
                  <a:pt x="779611" y="1521244"/>
                </a:lnTo>
                <a:lnTo>
                  <a:pt x="738993" y="1517746"/>
                </a:lnTo>
                <a:lnTo>
                  <a:pt x="698596" y="1512259"/>
                </a:lnTo>
                <a:lnTo>
                  <a:pt x="658516" y="1504797"/>
                </a:lnTo>
                <a:lnTo>
                  <a:pt x="618851" y="1495377"/>
                </a:lnTo>
                <a:lnTo>
                  <a:pt x="579696" y="1484022"/>
                </a:lnTo>
                <a:lnTo>
                  <a:pt x="541145" y="1470760"/>
                </a:lnTo>
                <a:lnTo>
                  <a:pt x="503292" y="1455622"/>
                </a:lnTo>
                <a:lnTo>
                  <a:pt x="466226" y="1438645"/>
                </a:lnTo>
                <a:lnTo>
                  <a:pt x="430039" y="1419870"/>
                </a:lnTo>
                <a:lnTo>
                  <a:pt x="394816" y="1399341"/>
                </a:lnTo>
                <a:lnTo>
                  <a:pt x="360643" y="1377109"/>
                </a:lnTo>
                <a:lnTo>
                  <a:pt x="327603" y="1353227"/>
                </a:lnTo>
                <a:lnTo>
                  <a:pt x="295773" y="1327752"/>
                </a:lnTo>
                <a:lnTo>
                  <a:pt x="265232" y="1300747"/>
                </a:lnTo>
                <a:lnTo>
                  <a:pt x="236053" y="1272276"/>
                </a:lnTo>
                <a:lnTo>
                  <a:pt x="208306" y="1242406"/>
                </a:lnTo>
                <a:lnTo>
                  <a:pt x="182058" y="1211212"/>
                </a:lnTo>
                <a:lnTo>
                  <a:pt x="157373" y="1178767"/>
                </a:lnTo>
                <a:lnTo>
                  <a:pt x="134309" y="1145150"/>
                </a:lnTo>
                <a:lnTo>
                  <a:pt x="112922" y="1110441"/>
                </a:lnTo>
                <a:lnTo>
                  <a:pt x="93264" y="1074726"/>
                </a:lnTo>
                <a:lnTo>
                  <a:pt x="75383" y="1038088"/>
                </a:lnTo>
                <a:lnTo>
                  <a:pt x="59321" y="1000617"/>
                </a:lnTo>
                <a:lnTo>
                  <a:pt x="45116" y="962403"/>
                </a:lnTo>
                <a:lnTo>
                  <a:pt x="32804" y="923539"/>
                </a:lnTo>
                <a:lnTo>
                  <a:pt x="22413" y="884117"/>
                </a:lnTo>
                <a:lnTo>
                  <a:pt x="13970" y="844233"/>
                </a:lnTo>
                <a:lnTo>
                  <a:pt x="7493" y="803982"/>
                </a:lnTo>
                <a:lnTo>
                  <a:pt x="3000" y="763462"/>
                </a:lnTo>
                <a:lnTo>
                  <a:pt x="500" y="722770"/>
                </a:lnTo>
                <a:lnTo>
                  <a:pt x="0" y="702393"/>
                </a:lnTo>
                <a:lnTo>
                  <a:pt x="0" y="682005"/>
                </a:lnTo>
                <a:lnTo>
                  <a:pt x="1500" y="641265"/>
                </a:lnTo>
                <a:lnTo>
                  <a:pt x="4998" y="600646"/>
                </a:lnTo>
                <a:lnTo>
                  <a:pt x="10485" y="560249"/>
                </a:lnTo>
                <a:lnTo>
                  <a:pt x="17947" y="520170"/>
                </a:lnTo>
                <a:lnTo>
                  <a:pt x="27367" y="480505"/>
                </a:lnTo>
                <a:lnTo>
                  <a:pt x="38722" y="441350"/>
                </a:lnTo>
                <a:lnTo>
                  <a:pt x="51984" y="402799"/>
                </a:lnTo>
                <a:lnTo>
                  <a:pt x="67122" y="364945"/>
                </a:lnTo>
                <a:lnTo>
                  <a:pt x="84099" y="327880"/>
                </a:lnTo>
                <a:lnTo>
                  <a:pt x="102875" y="291693"/>
                </a:lnTo>
                <a:lnTo>
                  <a:pt x="123403" y="256470"/>
                </a:lnTo>
                <a:lnTo>
                  <a:pt x="145635" y="222297"/>
                </a:lnTo>
                <a:lnTo>
                  <a:pt x="169517" y="189256"/>
                </a:lnTo>
                <a:lnTo>
                  <a:pt x="194992" y="157427"/>
                </a:lnTo>
                <a:lnTo>
                  <a:pt x="221997" y="126886"/>
                </a:lnTo>
                <a:lnTo>
                  <a:pt x="250469" y="97707"/>
                </a:lnTo>
                <a:lnTo>
                  <a:pt x="280338" y="69960"/>
                </a:lnTo>
                <a:lnTo>
                  <a:pt x="311533" y="43712"/>
                </a:lnTo>
                <a:lnTo>
                  <a:pt x="343978" y="19026"/>
                </a:lnTo>
                <a:lnTo>
                  <a:pt x="371472" y="0"/>
                </a:lnTo>
                <a:close/>
              </a:path>
            </a:pathLst>
          </a:custGeom>
          <a:solidFill>
            <a:srgbClr val="09417D"/>
          </a:solidFill>
        </p:spPr>
        <p:txBody>
          <a:bodyPr wrap="square" lIns="0" tIns="0" rIns="0" bIns="0" rtlCol="0"/>
          <a:lstStyle/>
          <a:p>
            <a:endParaRPr sz="1200"/>
          </a:p>
        </p:txBody>
      </p:sp>
      <p:grpSp>
        <p:nvGrpSpPr>
          <p:cNvPr id="4" name="object 4"/>
          <p:cNvGrpSpPr/>
          <p:nvPr/>
        </p:nvGrpSpPr>
        <p:grpSpPr>
          <a:xfrm>
            <a:off x="10475324" y="1"/>
            <a:ext cx="1661583" cy="1493943"/>
            <a:chOff x="15712985" y="0"/>
            <a:chExt cx="2492375" cy="2240915"/>
          </a:xfrm>
        </p:grpSpPr>
        <p:sp>
          <p:nvSpPr>
            <p:cNvPr id="5" name="object 5"/>
            <p:cNvSpPr/>
            <p:nvPr/>
          </p:nvSpPr>
          <p:spPr>
            <a:xfrm>
              <a:off x="15712973" y="11"/>
              <a:ext cx="2492375" cy="2240915"/>
            </a:xfrm>
            <a:custGeom>
              <a:avLst/>
              <a:gdLst/>
              <a:ahLst/>
              <a:cxnLst/>
              <a:rect l="l" t="t" r="r" b="b"/>
              <a:pathLst>
                <a:path w="2492375" h="2240915">
                  <a:moveTo>
                    <a:pt x="547890" y="0"/>
                  </a:moveTo>
                  <a:lnTo>
                    <a:pt x="495096" y="0"/>
                  </a:lnTo>
                  <a:lnTo>
                    <a:pt x="494372" y="0"/>
                  </a:lnTo>
                  <a:lnTo>
                    <a:pt x="477062" y="18021"/>
                  </a:lnTo>
                  <a:lnTo>
                    <a:pt x="457263" y="28524"/>
                  </a:lnTo>
                  <a:lnTo>
                    <a:pt x="453136" y="30721"/>
                  </a:lnTo>
                  <a:lnTo>
                    <a:pt x="429679" y="56121"/>
                  </a:lnTo>
                  <a:lnTo>
                    <a:pt x="421081" y="60883"/>
                  </a:lnTo>
                  <a:lnTo>
                    <a:pt x="411632" y="66103"/>
                  </a:lnTo>
                  <a:lnTo>
                    <a:pt x="390055" y="87680"/>
                  </a:lnTo>
                  <a:lnTo>
                    <a:pt x="384276" y="94221"/>
                  </a:lnTo>
                  <a:lnTo>
                    <a:pt x="362343" y="119621"/>
                  </a:lnTo>
                  <a:lnTo>
                    <a:pt x="351967" y="125780"/>
                  </a:lnTo>
                  <a:lnTo>
                    <a:pt x="320357" y="157391"/>
                  </a:lnTo>
                  <a:lnTo>
                    <a:pt x="280047" y="208521"/>
                  </a:lnTo>
                  <a:lnTo>
                    <a:pt x="242341" y="259321"/>
                  </a:lnTo>
                  <a:lnTo>
                    <a:pt x="207048" y="310121"/>
                  </a:lnTo>
                  <a:lnTo>
                    <a:pt x="174269" y="360921"/>
                  </a:lnTo>
                  <a:lnTo>
                    <a:pt x="155016" y="392887"/>
                  </a:lnTo>
                  <a:lnTo>
                    <a:pt x="547890" y="0"/>
                  </a:lnTo>
                  <a:close/>
                </a:path>
                <a:path w="2492375" h="2240915">
                  <a:moveTo>
                    <a:pt x="907008" y="0"/>
                  </a:moveTo>
                  <a:lnTo>
                    <a:pt x="836853" y="0"/>
                  </a:lnTo>
                  <a:lnTo>
                    <a:pt x="8470" y="828408"/>
                  </a:lnTo>
                  <a:lnTo>
                    <a:pt x="6019" y="843521"/>
                  </a:lnTo>
                  <a:lnTo>
                    <a:pt x="2641" y="881621"/>
                  </a:lnTo>
                  <a:lnTo>
                    <a:pt x="0" y="907034"/>
                  </a:lnTo>
                  <a:lnTo>
                    <a:pt x="907008" y="0"/>
                  </a:lnTo>
                  <a:close/>
                </a:path>
                <a:path w="2492375" h="2240915">
                  <a:moveTo>
                    <a:pt x="1336636" y="0"/>
                  </a:moveTo>
                  <a:lnTo>
                    <a:pt x="1266558" y="0"/>
                  </a:lnTo>
                  <a:lnTo>
                    <a:pt x="21869" y="1244727"/>
                  </a:lnTo>
                  <a:lnTo>
                    <a:pt x="26962" y="1275321"/>
                  </a:lnTo>
                  <a:lnTo>
                    <a:pt x="34036" y="1300721"/>
                  </a:lnTo>
                  <a:lnTo>
                    <a:pt x="34493" y="1302181"/>
                  </a:lnTo>
                  <a:lnTo>
                    <a:pt x="1336636" y="0"/>
                  </a:lnTo>
                  <a:close/>
                </a:path>
                <a:path w="2492375" h="2240915">
                  <a:moveTo>
                    <a:pt x="1720088" y="0"/>
                  </a:moveTo>
                  <a:lnTo>
                    <a:pt x="1649933" y="0"/>
                  </a:lnTo>
                  <a:lnTo>
                    <a:pt x="117944" y="1532039"/>
                  </a:lnTo>
                  <a:lnTo>
                    <a:pt x="129933" y="1554721"/>
                  </a:lnTo>
                  <a:lnTo>
                    <a:pt x="139534" y="1580603"/>
                  </a:lnTo>
                  <a:lnTo>
                    <a:pt x="1720088" y="0"/>
                  </a:lnTo>
                  <a:close/>
                </a:path>
                <a:path w="2492375" h="2240915">
                  <a:moveTo>
                    <a:pt x="2054364" y="48552"/>
                  </a:moveTo>
                  <a:lnTo>
                    <a:pt x="2040902" y="35090"/>
                  </a:lnTo>
                  <a:lnTo>
                    <a:pt x="2041232" y="34747"/>
                  </a:lnTo>
                  <a:lnTo>
                    <a:pt x="2037651" y="31153"/>
                  </a:lnTo>
                  <a:lnTo>
                    <a:pt x="2035086" y="33718"/>
                  </a:lnTo>
                  <a:lnTo>
                    <a:pt x="2017128" y="15760"/>
                  </a:lnTo>
                  <a:lnTo>
                    <a:pt x="260248" y="1772691"/>
                  </a:lnTo>
                  <a:lnTo>
                    <a:pt x="278193" y="1790649"/>
                  </a:lnTo>
                  <a:lnTo>
                    <a:pt x="276694" y="1792160"/>
                  </a:lnTo>
                  <a:lnTo>
                    <a:pt x="280289" y="1795754"/>
                  </a:lnTo>
                  <a:lnTo>
                    <a:pt x="281495" y="1794548"/>
                  </a:lnTo>
                  <a:lnTo>
                    <a:pt x="294970" y="1808022"/>
                  </a:lnTo>
                  <a:lnTo>
                    <a:pt x="2054364" y="48552"/>
                  </a:lnTo>
                  <a:close/>
                </a:path>
                <a:path w="2492375" h="2240915">
                  <a:moveTo>
                    <a:pt x="2228062" y="231851"/>
                  </a:moveTo>
                  <a:lnTo>
                    <a:pt x="2210473" y="208521"/>
                  </a:lnTo>
                  <a:lnTo>
                    <a:pt x="2197684" y="192074"/>
                  </a:lnTo>
                  <a:lnTo>
                    <a:pt x="437286" y="1952536"/>
                  </a:lnTo>
                  <a:lnTo>
                    <a:pt x="453136" y="1961121"/>
                  </a:lnTo>
                  <a:lnTo>
                    <a:pt x="475310" y="1984667"/>
                  </a:lnTo>
                  <a:lnTo>
                    <a:pt x="2228062" y="231851"/>
                  </a:lnTo>
                  <a:close/>
                </a:path>
                <a:path w="2492375" h="2240915">
                  <a:moveTo>
                    <a:pt x="2354097" y="1572209"/>
                  </a:moveTo>
                  <a:lnTo>
                    <a:pt x="1818347" y="2107984"/>
                  </a:lnTo>
                  <a:lnTo>
                    <a:pt x="1833867" y="2100821"/>
                  </a:lnTo>
                  <a:lnTo>
                    <a:pt x="1887181" y="2075421"/>
                  </a:lnTo>
                  <a:lnTo>
                    <a:pt x="1913267" y="2050021"/>
                  </a:lnTo>
                  <a:lnTo>
                    <a:pt x="1964245" y="2024621"/>
                  </a:lnTo>
                  <a:lnTo>
                    <a:pt x="1989074" y="1999221"/>
                  </a:lnTo>
                  <a:lnTo>
                    <a:pt x="2006155" y="1990331"/>
                  </a:lnTo>
                  <a:lnTo>
                    <a:pt x="2239861" y="1756613"/>
                  </a:lnTo>
                  <a:lnTo>
                    <a:pt x="2248179" y="1745221"/>
                  </a:lnTo>
                  <a:lnTo>
                    <a:pt x="2260485" y="1727796"/>
                  </a:lnTo>
                  <a:lnTo>
                    <a:pt x="2266124" y="1719821"/>
                  </a:lnTo>
                  <a:lnTo>
                    <a:pt x="2300173" y="1669021"/>
                  </a:lnTo>
                  <a:lnTo>
                    <a:pt x="2331682" y="1618221"/>
                  </a:lnTo>
                  <a:lnTo>
                    <a:pt x="2346452" y="1592821"/>
                  </a:lnTo>
                  <a:lnTo>
                    <a:pt x="2354097" y="1572209"/>
                  </a:lnTo>
                  <a:close/>
                </a:path>
                <a:path w="2492375" h="2240915">
                  <a:moveTo>
                    <a:pt x="2385364" y="485127"/>
                  </a:moveTo>
                  <a:lnTo>
                    <a:pt x="2374011" y="462521"/>
                  </a:lnTo>
                  <a:lnTo>
                    <a:pt x="2361488" y="438848"/>
                  </a:lnTo>
                  <a:lnTo>
                    <a:pt x="686015" y="2114372"/>
                  </a:lnTo>
                  <a:lnTo>
                    <a:pt x="734034" y="2136521"/>
                  </a:lnTo>
                  <a:lnTo>
                    <a:pt x="2385364" y="485127"/>
                  </a:lnTo>
                  <a:close/>
                </a:path>
                <a:path w="2492375" h="2240915">
                  <a:moveTo>
                    <a:pt x="2476271" y="785914"/>
                  </a:moveTo>
                  <a:lnTo>
                    <a:pt x="2475509" y="780021"/>
                  </a:lnTo>
                  <a:lnTo>
                    <a:pt x="2469896" y="754621"/>
                  </a:lnTo>
                  <a:lnTo>
                    <a:pt x="2463558" y="729221"/>
                  </a:lnTo>
                  <a:lnTo>
                    <a:pt x="2463431" y="728586"/>
                  </a:lnTo>
                  <a:lnTo>
                    <a:pt x="1002347" y="2189721"/>
                  </a:lnTo>
                  <a:lnTo>
                    <a:pt x="976947" y="2215121"/>
                  </a:lnTo>
                  <a:lnTo>
                    <a:pt x="975372" y="2216696"/>
                  </a:lnTo>
                  <a:lnTo>
                    <a:pt x="1001661" y="2227821"/>
                  </a:lnTo>
                  <a:lnTo>
                    <a:pt x="1034402" y="2227821"/>
                  </a:lnTo>
                  <a:lnTo>
                    <a:pt x="1047102" y="2215121"/>
                  </a:lnTo>
                  <a:lnTo>
                    <a:pt x="1072502" y="2189721"/>
                  </a:lnTo>
                  <a:lnTo>
                    <a:pt x="2476271" y="785914"/>
                  </a:lnTo>
                  <a:close/>
                </a:path>
                <a:path w="2492375" h="2240915">
                  <a:moveTo>
                    <a:pt x="2491803" y="1067320"/>
                  </a:moveTo>
                  <a:lnTo>
                    <a:pt x="1369453" y="2189721"/>
                  </a:lnTo>
                  <a:lnTo>
                    <a:pt x="1344053" y="2215121"/>
                  </a:lnTo>
                  <a:lnTo>
                    <a:pt x="1331353" y="2227821"/>
                  </a:lnTo>
                  <a:lnTo>
                    <a:pt x="1318653" y="2240521"/>
                  </a:lnTo>
                  <a:lnTo>
                    <a:pt x="1388808" y="2240521"/>
                  </a:lnTo>
                  <a:lnTo>
                    <a:pt x="1401508" y="2227821"/>
                  </a:lnTo>
                  <a:lnTo>
                    <a:pt x="1414208" y="2215121"/>
                  </a:lnTo>
                  <a:lnTo>
                    <a:pt x="1439608" y="2189721"/>
                  </a:lnTo>
                  <a:lnTo>
                    <a:pt x="2485047" y="1144244"/>
                  </a:lnTo>
                  <a:lnTo>
                    <a:pt x="2487879" y="1122921"/>
                  </a:lnTo>
                  <a:lnTo>
                    <a:pt x="2491803" y="1067320"/>
                  </a:lnTo>
                  <a:close/>
                </a:path>
              </a:pathLst>
            </a:custGeom>
            <a:solidFill>
              <a:srgbClr val="09417D"/>
            </a:solidFill>
          </p:spPr>
          <p:txBody>
            <a:bodyPr wrap="square" lIns="0" tIns="0" rIns="0" bIns="0" rtlCol="0"/>
            <a:lstStyle/>
            <a:p>
              <a:endParaRPr sz="1200"/>
            </a:p>
          </p:txBody>
        </p:sp>
        <p:sp>
          <p:nvSpPr>
            <p:cNvPr id="6" name="object 6"/>
            <p:cNvSpPr/>
            <p:nvPr/>
          </p:nvSpPr>
          <p:spPr>
            <a:xfrm>
              <a:off x="16239025" y="0"/>
              <a:ext cx="1633855" cy="749300"/>
            </a:xfrm>
            <a:custGeom>
              <a:avLst/>
              <a:gdLst/>
              <a:ahLst/>
              <a:cxnLst/>
              <a:rect l="l" t="t" r="r" b="b"/>
              <a:pathLst>
                <a:path w="1633855" h="749300">
                  <a:moveTo>
                    <a:pt x="1423645" y="0"/>
                  </a:moveTo>
                  <a:lnTo>
                    <a:pt x="1633399" y="0"/>
                  </a:lnTo>
                  <a:lnTo>
                    <a:pt x="1631260" y="24595"/>
                  </a:lnTo>
                  <a:lnTo>
                    <a:pt x="1624477" y="71238"/>
                  </a:lnTo>
                  <a:lnTo>
                    <a:pt x="1615115" y="116993"/>
                  </a:lnTo>
                  <a:lnTo>
                    <a:pt x="1603251" y="161785"/>
                  </a:lnTo>
                  <a:lnTo>
                    <a:pt x="1588961" y="205535"/>
                  </a:lnTo>
                  <a:lnTo>
                    <a:pt x="1572323" y="248168"/>
                  </a:lnTo>
                  <a:lnTo>
                    <a:pt x="1553413" y="289607"/>
                  </a:lnTo>
                  <a:lnTo>
                    <a:pt x="1532308" y="329773"/>
                  </a:lnTo>
                  <a:lnTo>
                    <a:pt x="1509086" y="368591"/>
                  </a:lnTo>
                  <a:lnTo>
                    <a:pt x="1483730" y="406108"/>
                  </a:lnTo>
                  <a:lnTo>
                    <a:pt x="1456598" y="441874"/>
                  </a:lnTo>
                  <a:lnTo>
                    <a:pt x="1427485" y="476185"/>
                  </a:lnTo>
                  <a:lnTo>
                    <a:pt x="1396562" y="508840"/>
                  </a:lnTo>
                  <a:lnTo>
                    <a:pt x="1363907" y="539762"/>
                  </a:lnTo>
                  <a:lnTo>
                    <a:pt x="1329595" y="568874"/>
                  </a:lnTo>
                  <a:lnTo>
                    <a:pt x="1293705" y="596098"/>
                  </a:lnTo>
                  <a:lnTo>
                    <a:pt x="1256313" y="621359"/>
                  </a:lnTo>
                  <a:lnTo>
                    <a:pt x="1217495" y="644580"/>
                  </a:lnTo>
                  <a:lnTo>
                    <a:pt x="1177329" y="665682"/>
                  </a:lnTo>
                  <a:lnTo>
                    <a:pt x="1135892" y="684590"/>
                  </a:lnTo>
                  <a:lnTo>
                    <a:pt x="1093261" y="701226"/>
                  </a:lnTo>
                  <a:lnTo>
                    <a:pt x="1049512" y="715514"/>
                  </a:lnTo>
                  <a:lnTo>
                    <a:pt x="1004723" y="727377"/>
                  </a:lnTo>
                  <a:lnTo>
                    <a:pt x="958970" y="736738"/>
                  </a:lnTo>
                  <a:lnTo>
                    <a:pt x="912330" y="743519"/>
                  </a:lnTo>
                  <a:lnTo>
                    <a:pt x="864879" y="747644"/>
                  </a:lnTo>
                  <a:lnTo>
                    <a:pt x="816700" y="749036"/>
                  </a:lnTo>
                  <a:lnTo>
                    <a:pt x="768507" y="747644"/>
                  </a:lnTo>
                  <a:lnTo>
                    <a:pt x="721047" y="743518"/>
                  </a:lnTo>
                  <a:lnTo>
                    <a:pt x="674398" y="736736"/>
                  </a:lnTo>
                  <a:lnTo>
                    <a:pt x="628637" y="727374"/>
                  </a:lnTo>
                  <a:lnTo>
                    <a:pt x="583841" y="715510"/>
                  </a:lnTo>
                  <a:lnTo>
                    <a:pt x="540086" y="701221"/>
                  </a:lnTo>
                  <a:lnTo>
                    <a:pt x="497450" y="684583"/>
                  </a:lnTo>
                  <a:lnTo>
                    <a:pt x="456010" y="665673"/>
                  </a:lnTo>
                  <a:lnTo>
                    <a:pt x="415842" y="644569"/>
                  </a:lnTo>
                  <a:lnTo>
                    <a:pt x="377023" y="621347"/>
                  </a:lnTo>
                  <a:lnTo>
                    <a:pt x="339631" y="596084"/>
                  </a:lnTo>
                  <a:lnTo>
                    <a:pt x="303741" y="568857"/>
                  </a:lnTo>
                  <a:lnTo>
                    <a:pt x="270251" y="540441"/>
                  </a:lnTo>
                  <a:lnTo>
                    <a:pt x="816700" y="540441"/>
                  </a:lnTo>
                  <a:lnTo>
                    <a:pt x="864481" y="538601"/>
                  </a:lnTo>
                  <a:lnTo>
                    <a:pt x="911258" y="533173"/>
                  </a:lnTo>
                  <a:lnTo>
                    <a:pt x="956894" y="524292"/>
                  </a:lnTo>
                  <a:lnTo>
                    <a:pt x="1001253" y="512094"/>
                  </a:lnTo>
                  <a:lnTo>
                    <a:pt x="1044199" y="496715"/>
                  </a:lnTo>
                  <a:lnTo>
                    <a:pt x="1085596" y="478291"/>
                  </a:lnTo>
                  <a:lnTo>
                    <a:pt x="1125308" y="456958"/>
                  </a:lnTo>
                  <a:lnTo>
                    <a:pt x="1163200" y="432852"/>
                  </a:lnTo>
                  <a:lnTo>
                    <a:pt x="1199134" y="406108"/>
                  </a:lnTo>
                  <a:lnTo>
                    <a:pt x="1232975" y="376863"/>
                  </a:lnTo>
                  <a:lnTo>
                    <a:pt x="1264587" y="345253"/>
                  </a:lnTo>
                  <a:lnTo>
                    <a:pt x="1293834" y="311413"/>
                  </a:lnTo>
                  <a:lnTo>
                    <a:pt x="1320580" y="275480"/>
                  </a:lnTo>
                  <a:lnTo>
                    <a:pt x="1344689" y="237589"/>
                  </a:lnTo>
                  <a:lnTo>
                    <a:pt x="1366024" y="197877"/>
                  </a:lnTo>
                  <a:lnTo>
                    <a:pt x="1384451" y="156478"/>
                  </a:lnTo>
                  <a:lnTo>
                    <a:pt x="1399832" y="113530"/>
                  </a:lnTo>
                  <a:lnTo>
                    <a:pt x="1412032" y="69168"/>
                  </a:lnTo>
                  <a:lnTo>
                    <a:pt x="1420914" y="23528"/>
                  </a:lnTo>
                  <a:lnTo>
                    <a:pt x="1423645" y="0"/>
                  </a:lnTo>
                  <a:close/>
                </a:path>
                <a:path w="1633855" h="749300">
                  <a:moveTo>
                    <a:pt x="0" y="0"/>
                  </a:moveTo>
                  <a:lnTo>
                    <a:pt x="209754" y="0"/>
                  </a:lnTo>
                  <a:lnTo>
                    <a:pt x="212484" y="23528"/>
                  </a:lnTo>
                  <a:lnTo>
                    <a:pt x="221365" y="69168"/>
                  </a:lnTo>
                  <a:lnTo>
                    <a:pt x="233563" y="113530"/>
                  </a:lnTo>
                  <a:lnTo>
                    <a:pt x="248942" y="156478"/>
                  </a:lnTo>
                  <a:lnTo>
                    <a:pt x="267366" y="197877"/>
                  </a:lnTo>
                  <a:lnTo>
                    <a:pt x="288699" y="237589"/>
                  </a:lnTo>
                  <a:lnTo>
                    <a:pt x="312806" y="275480"/>
                  </a:lnTo>
                  <a:lnTo>
                    <a:pt x="339549" y="311413"/>
                  </a:lnTo>
                  <a:lnTo>
                    <a:pt x="368794" y="345253"/>
                  </a:lnTo>
                  <a:lnTo>
                    <a:pt x="400404" y="376863"/>
                  </a:lnTo>
                  <a:lnTo>
                    <a:pt x="434244" y="406108"/>
                  </a:lnTo>
                  <a:lnTo>
                    <a:pt x="470177" y="432852"/>
                  </a:lnTo>
                  <a:lnTo>
                    <a:pt x="508068" y="456958"/>
                  </a:lnTo>
                  <a:lnTo>
                    <a:pt x="547781" y="478291"/>
                  </a:lnTo>
                  <a:lnTo>
                    <a:pt x="589179" y="496715"/>
                  </a:lnTo>
                  <a:lnTo>
                    <a:pt x="632127" y="512094"/>
                  </a:lnTo>
                  <a:lnTo>
                    <a:pt x="676489" y="524292"/>
                  </a:lnTo>
                  <a:lnTo>
                    <a:pt x="722129" y="533173"/>
                  </a:lnTo>
                  <a:lnTo>
                    <a:pt x="768912" y="538601"/>
                  </a:lnTo>
                  <a:lnTo>
                    <a:pt x="816700" y="540441"/>
                  </a:lnTo>
                  <a:lnTo>
                    <a:pt x="270251" y="540441"/>
                  </a:lnTo>
                  <a:lnTo>
                    <a:pt x="236779" y="508821"/>
                  </a:lnTo>
                  <a:lnTo>
                    <a:pt x="205859" y="476164"/>
                  </a:lnTo>
                  <a:lnTo>
                    <a:pt x="176750" y="441852"/>
                  </a:lnTo>
                  <a:lnTo>
                    <a:pt x="149528" y="405961"/>
                  </a:lnTo>
                  <a:lnTo>
                    <a:pt x="124271" y="368568"/>
                  </a:lnTo>
                  <a:lnTo>
                    <a:pt x="101054" y="329750"/>
                  </a:lnTo>
                  <a:lnTo>
                    <a:pt x="79955" y="289584"/>
                  </a:lnTo>
                  <a:lnTo>
                    <a:pt x="61051" y="248146"/>
                  </a:lnTo>
                  <a:lnTo>
                    <a:pt x="44418" y="205515"/>
                  </a:lnTo>
                  <a:lnTo>
                    <a:pt x="30133" y="161766"/>
                  </a:lnTo>
                  <a:lnTo>
                    <a:pt x="18274" y="116977"/>
                  </a:lnTo>
                  <a:lnTo>
                    <a:pt x="8916" y="71225"/>
                  </a:lnTo>
                  <a:lnTo>
                    <a:pt x="2137" y="2459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08F41"/>
            </a:solidFill>
          </p:spPr>
          <p:txBody>
            <a:bodyPr wrap="square" lIns="0" tIns="0" rIns="0" bIns="0" rtlCol="0"/>
            <a:lstStyle/>
            <a:p>
              <a:endParaRPr sz="1200"/>
            </a:p>
          </p:txBody>
        </p:sp>
      </p:grpSp>
      <p:sp>
        <p:nvSpPr>
          <p:cNvPr id="7" name="object 7"/>
          <p:cNvSpPr/>
          <p:nvPr/>
        </p:nvSpPr>
        <p:spPr>
          <a:xfrm>
            <a:off x="0" y="4966116"/>
            <a:ext cx="1725507" cy="1892300"/>
          </a:xfrm>
          <a:custGeom>
            <a:avLst/>
            <a:gdLst/>
            <a:ahLst/>
            <a:cxnLst/>
            <a:rect l="l" t="t" r="r" b="b"/>
            <a:pathLst>
              <a:path w="2588260" h="2838450">
                <a:moveTo>
                  <a:pt x="1933499" y="787605"/>
                </a:moveTo>
                <a:lnTo>
                  <a:pt x="1966030" y="823408"/>
                </a:lnTo>
                <a:lnTo>
                  <a:pt x="1997726" y="859679"/>
                </a:lnTo>
                <a:lnTo>
                  <a:pt x="2028588" y="896406"/>
                </a:lnTo>
                <a:lnTo>
                  <a:pt x="2058615" y="933577"/>
                </a:lnTo>
                <a:lnTo>
                  <a:pt x="2087809" y="971179"/>
                </a:lnTo>
                <a:lnTo>
                  <a:pt x="2116170" y="1009202"/>
                </a:lnTo>
                <a:lnTo>
                  <a:pt x="2143698" y="1047631"/>
                </a:lnTo>
                <a:lnTo>
                  <a:pt x="2170394" y="1086456"/>
                </a:lnTo>
                <a:lnTo>
                  <a:pt x="2196258" y="1125664"/>
                </a:lnTo>
                <a:lnTo>
                  <a:pt x="2221291" y="1165243"/>
                </a:lnTo>
                <a:lnTo>
                  <a:pt x="2245493" y="1205180"/>
                </a:lnTo>
                <a:lnTo>
                  <a:pt x="2268865" y="1245464"/>
                </a:lnTo>
                <a:lnTo>
                  <a:pt x="2291407" y="1286082"/>
                </a:lnTo>
                <a:lnTo>
                  <a:pt x="2313120" y="1327022"/>
                </a:lnTo>
                <a:lnTo>
                  <a:pt x="2334004" y="1368272"/>
                </a:lnTo>
                <a:lnTo>
                  <a:pt x="2354060" y="1409820"/>
                </a:lnTo>
                <a:lnTo>
                  <a:pt x="2373287" y="1451653"/>
                </a:lnTo>
                <a:lnTo>
                  <a:pt x="2391687" y="1493760"/>
                </a:lnTo>
                <a:lnTo>
                  <a:pt x="2409261" y="1536128"/>
                </a:lnTo>
                <a:lnTo>
                  <a:pt x="2426007" y="1578744"/>
                </a:lnTo>
                <a:lnTo>
                  <a:pt x="2441928" y="1621598"/>
                </a:lnTo>
                <a:lnTo>
                  <a:pt x="2457023" y="1664677"/>
                </a:lnTo>
                <a:lnTo>
                  <a:pt x="2471293" y="1707967"/>
                </a:lnTo>
                <a:lnTo>
                  <a:pt x="2484739" y="1751459"/>
                </a:lnTo>
                <a:lnTo>
                  <a:pt x="2497360" y="1795138"/>
                </a:lnTo>
                <a:lnTo>
                  <a:pt x="2509157" y="1838993"/>
                </a:lnTo>
                <a:lnTo>
                  <a:pt x="2520132" y="1883012"/>
                </a:lnTo>
                <a:lnTo>
                  <a:pt x="2530284" y="1927183"/>
                </a:lnTo>
                <a:lnTo>
                  <a:pt x="2539613" y="1971492"/>
                </a:lnTo>
                <a:lnTo>
                  <a:pt x="2548121" y="2015930"/>
                </a:lnTo>
                <a:lnTo>
                  <a:pt x="2555807" y="2060482"/>
                </a:lnTo>
                <a:lnTo>
                  <a:pt x="2562673" y="2105137"/>
                </a:lnTo>
                <a:lnTo>
                  <a:pt x="2568718" y="2149882"/>
                </a:lnTo>
                <a:lnTo>
                  <a:pt x="2573943" y="2194706"/>
                </a:lnTo>
                <a:lnTo>
                  <a:pt x="2578349" y="2239597"/>
                </a:lnTo>
                <a:lnTo>
                  <a:pt x="2581936" y="2284541"/>
                </a:lnTo>
                <a:lnTo>
                  <a:pt x="2584704" y="2329528"/>
                </a:lnTo>
                <a:lnTo>
                  <a:pt x="2586655" y="2374544"/>
                </a:lnTo>
                <a:lnTo>
                  <a:pt x="2587788" y="2419578"/>
                </a:lnTo>
                <a:lnTo>
                  <a:pt x="2588104" y="2464617"/>
                </a:lnTo>
                <a:lnTo>
                  <a:pt x="2587603" y="2509650"/>
                </a:lnTo>
                <a:lnTo>
                  <a:pt x="2586286" y="2554663"/>
                </a:lnTo>
                <a:lnTo>
                  <a:pt x="2584154" y="2599646"/>
                </a:lnTo>
                <a:lnTo>
                  <a:pt x="2581206" y="2644585"/>
                </a:lnTo>
                <a:lnTo>
                  <a:pt x="2577444" y="2689468"/>
                </a:lnTo>
                <a:lnTo>
                  <a:pt x="2572867" y="2734284"/>
                </a:lnTo>
                <a:lnTo>
                  <a:pt x="2567477" y="2779020"/>
                </a:lnTo>
                <a:lnTo>
                  <a:pt x="2561274" y="2823664"/>
                </a:lnTo>
                <a:lnTo>
                  <a:pt x="1502025" y="2837824"/>
                </a:lnTo>
                <a:lnTo>
                  <a:pt x="1511195" y="2802883"/>
                </a:lnTo>
                <a:lnTo>
                  <a:pt x="1521217" y="2759155"/>
                </a:lnTo>
                <a:lnTo>
                  <a:pt x="1529858" y="2715178"/>
                </a:lnTo>
                <a:lnTo>
                  <a:pt x="1537117" y="2670988"/>
                </a:lnTo>
                <a:lnTo>
                  <a:pt x="1542993" y="2626621"/>
                </a:lnTo>
                <a:lnTo>
                  <a:pt x="1547484" y="2582111"/>
                </a:lnTo>
                <a:lnTo>
                  <a:pt x="1550589" y="2537496"/>
                </a:lnTo>
                <a:lnTo>
                  <a:pt x="1552306" y="2492809"/>
                </a:lnTo>
                <a:lnTo>
                  <a:pt x="1552635" y="2448087"/>
                </a:lnTo>
                <a:lnTo>
                  <a:pt x="1551573" y="2403366"/>
                </a:lnTo>
                <a:lnTo>
                  <a:pt x="1549119" y="2358681"/>
                </a:lnTo>
                <a:lnTo>
                  <a:pt x="1545272" y="2314067"/>
                </a:lnTo>
                <a:lnTo>
                  <a:pt x="1540031" y="2269560"/>
                </a:lnTo>
                <a:lnTo>
                  <a:pt x="1533394" y="2225196"/>
                </a:lnTo>
                <a:lnTo>
                  <a:pt x="1525359" y="2181010"/>
                </a:lnTo>
                <a:lnTo>
                  <a:pt x="1515926" y="2137037"/>
                </a:lnTo>
                <a:lnTo>
                  <a:pt x="1505093" y="2093314"/>
                </a:lnTo>
                <a:lnTo>
                  <a:pt x="1492858" y="2049877"/>
                </a:lnTo>
                <a:lnTo>
                  <a:pt x="1479220" y="2006759"/>
                </a:lnTo>
                <a:lnTo>
                  <a:pt x="1464178" y="1963998"/>
                </a:lnTo>
                <a:lnTo>
                  <a:pt x="1447731" y="1921628"/>
                </a:lnTo>
                <a:lnTo>
                  <a:pt x="1429876" y="1879685"/>
                </a:lnTo>
                <a:lnTo>
                  <a:pt x="1410612" y="1838206"/>
                </a:lnTo>
                <a:lnTo>
                  <a:pt x="1389939" y="1797224"/>
                </a:lnTo>
                <a:lnTo>
                  <a:pt x="1367855" y="1756777"/>
                </a:lnTo>
                <a:lnTo>
                  <a:pt x="1344294" y="1716799"/>
                </a:lnTo>
                <a:lnTo>
                  <a:pt x="1319389" y="1677542"/>
                </a:lnTo>
                <a:lnTo>
                  <a:pt x="1293070" y="1638925"/>
                </a:lnTo>
                <a:lnTo>
                  <a:pt x="1265335" y="1600985"/>
                </a:lnTo>
                <a:lnTo>
                  <a:pt x="1236182" y="1563755"/>
                </a:lnTo>
                <a:lnTo>
                  <a:pt x="1205608" y="1527268"/>
                </a:lnTo>
                <a:lnTo>
                  <a:pt x="1173631" y="1491583"/>
                </a:lnTo>
                <a:lnTo>
                  <a:pt x="0" y="224773"/>
                </a:lnTo>
                <a:lnTo>
                  <a:pt x="0" y="3265"/>
                </a:lnTo>
                <a:lnTo>
                  <a:pt x="41457" y="1462"/>
                </a:lnTo>
                <a:lnTo>
                  <a:pt x="86484" y="322"/>
                </a:lnTo>
                <a:lnTo>
                  <a:pt x="131517" y="0"/>
                </a:lnTo>
                <a:lnTo>
                  <a:pt x="176543" y="493"/>
                </a:lnTo>
                <a:lnTo>
                  <a:pt x="221551" y="1803"/>
                </a:lnTo>
                <a:lnTo>
                  <a:pt x="266527" y="3929"/>
                </a:lnTo>
                <a:lnTo>
                  <a:pt x="311460" y="6870"/>
                </a:lnTo>
                <a:lnTo>
                  <a:pt x="356337" y="10625"/>
                </a:lnTo>
                <a:lnTo>
                  <a:pt x="401146" y="15195"/>
                </a:lnTo>
                <a:lnTo>
                  <a:pt x="445876" y="20579"/>
                </a:lnTo>
                <a:lnTo>
                  <a:pt x="490514" y="26775"/>
                </a:lnTo>
                <a:lnTo>
                  <a:pt x="535048" y="33785"/>
                </a:lnTo>
                <a:lnTo>
                  <a:pt x="579465" y="41607"/>
                </a:lnTo>
                <a:lnTo>
                  <a:pt x="623753" y="50241"/>
                </a:lnTo>
                <a:lnTo>
                  <a:pt x="667901" y="59687"/>
                </a:lnTo>
                <a:lnTo>
                  <a:pt x="711897" y="69943"/>
                </a:lnTo>
                <a:lnTo>
                  <a:pt x="755727" y="81010"/>
                </a:lnTo>
                <a:lnTo>
                  <a:pt x="799379" y="92887"/>
                </a:lnTo>
                <a:lnTo>
                  <a:pt x="842843" y="105573"/>
                </a:lnTo>
                <a:lnTo>
                  <a:pt x="886105" y="119069"/>
                </a:lnTo>
                <a:lnTo>
                  <a:pt x="929153" y="133374"/>
                </a:lnTo>
                <a:lnTo>
                  <a:pt x="971975" y="148486"/>
                </a:lnTo>
                <a:lnTo>
                  <a:pt x="1014559" y="164406"/>
                </a:lnTo>
                <a:lnTo>
                  <a:pt x="1056893" y="181134"/>
                </a:lnTo>
                <a:lnTo>
                  <a:pt x="1098965" y="198668"/>
                </a:lnTo>
                <a:lnTo>
                  <a:pt x="1140761" y="217009"/>
                </a:lnTo>
                <a:lnTo>
                  <a:pt x="1182271" y="236156"/>
                </a:lnTo>
                <a:lnTo>
                  <a:pt x="1223482" y="256108"/>
                </a:lnTo>
                <a:lnTo>
                  <a:pt x="1264382" y="276865"/>
                </a:lnTo>
                <a:lnTo>
                  <a:pt x="1304959" y="298426"/>
                </a:lnTo>
                <a:lnTo>
                  <a:pt x="1345200" y="320791"/>
                </a:lnTo>
                <a:lnTo>
                  <a:pt x="1385094" y="343960"/>
                </a:lnTo>
                <a:lnTo>
                  <a:pt x="1424627" y="367932"/>
                </a:lnTo>
                <a:lnTo>
                  <a:pt x="1463789" y="392707"/>
                </a:lnTo>
                <a:lnTo>
                  <a:pt x="1502566" y="418284"/>
                </a:lnTo>
                <a:lnTo>
                  <a:pt x="1540948" y="444662"/>
                </a:lnTo>
                <a:lnTo>
                  <a:pt x="1578920" y="471842"/>
                </a:lnTo>
                <a:lnTo>
                  <a:pt x="1616472" y="499823"/>
                </a:lnTo>
                <a:lnTo>
                  <a:pt x="1653591" y="528603"/>
                </a:lnTo>
                <a:lnTo>
                  <a:pt x="1690265" y="558184"/>
                </a:lnTo>
                <a:lnTo>
                  <a:pt x="1726482" y="588564"/>
                </a:lnTo>
                <a:lnTo>
                  <a:pt x="1762229" y="619743"/>
                </a:lnTo>
                <a:lnTo>
                  <a:pt x="1797495" y="651720"/>
                </a:lnTo>
                <a:lnTo>
                  <a:pt x="1832267" y="684496"/>
                </a:lnTo>
                <a:lnTo>
                  <a:pt x="1866533" y="718068"/>
                </a:lnTo>
                <a:lnTo>
                  <a:pt x="1900282" y="752438"/>
                </a:lnTo>
                <a:lnTo>
                  <a:pt x="1933499" y="787605"/>
                </a:lnTo>
                <a:close/>
              </a:path>
              <a:path w="2588260" h="2838450">
                <a:moveTo>
                  <a:pt x="0" y="224773"/>
                </a:moveTo>
                <a:lnTo>
                  <a:pt x="1173631" y="1491583"/>
                </a:lnTo>
                <a:lnTo>
                  <a:pt x="1140452" y="1456941"/>
                </a:lnTo>
                <a:lnTo>
                  <a:pt x="1106382" y="1423653"/>
                </a:lnTo>
                <a:lnTo>
                  <a:pt x="1071457" y="1391723"/>
                </a:lnTo>
                <a:lnTo>
                  <a:pt x="1035716" y="1361153"/>
                </a:lnTo>
                <a:lnTo>
                  <a:pt x="999192" y="1331945"/>
                </a:lnTo>
                <a:lnTo>
                  <a:pt x="961922" y="1304100"/>
                </a:lnTo>
                <a:lnTo>
                  <a:pt x="923941" y="1277619"/>
                </a:lnTo>
                <a:lnTo>
                  <a:pt x="885400" y="1252573"/>
                </a:lnTo>
                <a:lnTo>
                  <a:pt x="846121" y="1228829"/>
                </a:lnTo>
                <a:lnTo>
                  <a:pt x="806238" y="1206453"/>
                </a:lnTo>
                <a:lnTo>
                  <a:pt x="765787" y="1185444"/>
                </a:lnTo>
                <a:lnTo>
                  <a:pt x="724803" y="1165806"/>
                </a:lnTo>
                <a:lnTo>
                  <a:pt x="683322" y="1147539"/>
                </a:lnTo>
                <a:lnTo>
                  <a:pt x="641379" y="1130645"/>
                </a:lnTo>
                <a:lnTo>
                  <a:pt x="599010" y="1115124"/>
                </a:lnTo>
                <a:lnTo>
                  <a:pt x="556250" y="1100979"/>
                </a:lnTo>
                <a:lnTo>
                  <a:pt x="513136" y="1088211"/>
                </a:lnTo>
                <a:lnTo>
                  <a:pt x="469702" y="1076821"/>
                </a:lnTo>
                <a:lnTo>
                  <a:pt x="425984" y="1066810"/>
                </a:lnTo>
                <a:lnTo>
                  <a:pt x="382017" y="1058180"/>
                </a:lnTo>
                <a:lnTo>
                  <a:pt x="337838" y="1050932"/>
                </a:lnTo>
                <a:lnTo>
                  <a:pt x="293481" y="1045068"/>
                </a:lnTo>
                <a:lnTo>
                  <a:pt x="248983" y="1040588"/>
                </a:lnTo>
                <a:lnTo>
                  <a:pt x="204378" y="1037495"/>
                </a:lnTo>
                <a:lnTo>
                  <a:pt x="159702" y="1035789"/>
                </a:lnTo>
                <a:lnTo>
                  <a:pt x="114991" y="1035472"/>
                </a:lnTo>
                <a:lnTo>
                  <a:pt x="70280" y="1036546"/>
                </a:lnTo>
                <a:lnTo>
                  <a:pt x="25605" y="1039011"/>
                </a:lnTo>
                <a:lnTo>
                  <a:pt x="0" y="1041226"/>
                </a:lnTo>
                <a:lnTo>
                  <a:pt x="0" y="224773"/>
                </a:lnTo>
                <a:close/>
              </a:path>
            </a:pathLst>
          </a:custGeom>
          <a:solidFill>
            <a:srgbClr val="09417D"/>
          </a:solidFill>
        </p:spPr>
        <p:txBody>
          <a:bodyPr wrap="square" lIns="0" tIns="0" rIns="0" bIns="0" rtlCol="0"/>
          <a:lstStyle/>
          <a:p>
            <a:endParaRPr sz="1200"/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220601" y="554798"/>
            <a:ext cx="5753099" cy="5746749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26BE8033-E850-D357-F9E5-2E4E8E303675}"/>
              </a:ext>
            </a:extLst>
          </p:cNvPr>
          <p:cNvSpPr txBox="1"/>
          <p:nvPr/>
        </p:nvSpPr>
        <p:spPr>
          <a:xfrm>
            <a:off x="3047197" y="490983"/>
            <a:ext cx="609760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400" b="1" spc="600" dirty="0">
                <a:solidFill>
                  <a:schemeClr val="tx2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OBRIGADO</a:t>
            </a:r>
          </a:p>
        </p:txBody>
      </p:sp>
      <p:sp>
        <p:nvSpPr>
          <p:cNvPr id="12" name="Retângulo Arredondado 7">
            <a:extLst>
              <a:ext uri="{FF2B5EF4-FFF2-40B4-BE49-F238E27FC236}">
                <a16:creationId xmlns:a16="http://schemas.microsoft.com/office/drawing/2014/main" id="{6C5F9B52-4B76-A10B-486A-59557C2529E2}"/>
              </a:ext>
            </a:extLst>
          </p:cNvPr>
          <p:cNvSpPr/>
          <p:nvPr/>
        </p:nvSpPr>
        <p:spPr>
          <a:xfrm>
            <a:off x="3501990" y="1161611"/>
            <a:ext cx="5642811" cy="1303959"/>
          </a:xfrm>
          <a:prstGeom prst="roundRect">
            <a:avLst/>
          </a:prstGeom>
          <a:noFill/>
          <a:ln>
            <a:solidFill>
              <a:srgbClr val="FADB6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457200">
              <a:defRPr/>
            </a:pPr>
            <a:r>
              <a:rPr lang="pt-BR" sz="2400" b="1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Diego Henrique Ferreira Torres</a:t>
            </a:r>
          </a:p>
          <a:p>
            <a:pPr lvl="0" algn="ctr" defTabSz="457200">
              <a:defRPr/>
            </a:pPr>
            <a:r>
              <a:rPr lang="pt-BR" sz="1400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Auditor de Controle Externo</a:t>
            </a:r>
          </a:p>
          <a:p>
            <a:pPr lvl="0" algn="ctr" defTabSz="457200">
              <a:defRPr/>
            </a:pPr>
            <a:r>
              <a:rPr lang="pt-BR" sz="1400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Secretário de Controle Externo de Pessoal e Previdência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5E2A92C0-70E5-BBB5-D509-6646E6F1A901}"/>
              </a:ext>
            </a:extLst>
          </p:cNvPr>
          <p:cNvSpPr txBox="1"/>
          <p:nvPr/>
        </p:nvSpPr>
        <p:spPr>
          <a:xfrm>
            <a:off x="3047197" y="4730236"/>
            <a:ext cx="609760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457200">
              <a:defRPr/>
            </a:pPr>
            <a:r>
              <a:rPr lang="pt-BR" b="1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secexpessoal.gestores@tcees.tc.br</a:t>
            </a:r>
          </a:p>
          <a:p>
            <a:pPr lvl="0" algn="ctr" defTabSz="457200">
              <a:defRPr/>
            </a:pPr>
            <a:r>
              <a:rPr lang="pt-BR" b="1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diego.torres@tcees.tc.br</a:t>
            </a: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94D7F1E1-6B06-48DE-73F5-877405DCE4B5}"/>
              </a:ext>
            </a:extLst>
          </p:cNvPr>
          <p:cNvSpPr txBox="1"/>
          <p:nvPr/>
        </p:nvSpPr>
        <p:spPr>
          <a:xfrm>
            <a:off x="3047197" y="5593453"/>
            <a:ext cx="609760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Clr>
                <a:srgbClr val="000000"/>
              </a:buClr>
              <a:buSzPts val="1500"/>
            </a:pPr>
            <a:r>
              <a:rPr lang="pt-BR" sz="1400" b="1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Instagram: @</a:t>
            </a:r>
            <a:r>
              <a:rPr lang="pt-BR" sz="1400" b="1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diegoh.torres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Apresentacao_Diego Torre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Apresentacao_Diego Torres</Template>
  <TotalTime>2851</TotalTime>
  <Words>3500</Words>
  <Application>Microsoft Office PowerPoint</Application>
  <PresentationFormat>Widescreen</PresentationFormat>
  <Paragraphs>208</Paragraphs>
  <Slides>19</Slides>
  <Notes>15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19</vt:i4>
      </vt:variant>
    </vt:vector>
  </HeadingPairs>
  <TitlesOfParts>
    <vt:vector size="26" baseType="lpstr">
      <vt:lpstr>Arial</vt:lpstr>
      <vt:lpstr>Arial Black</vt:lpstr>
      <vt:lpstr>Calibri</vt:lpstr>
      <vt:lpstr>Georgia</vt:lpstr>
      <vt:lpstr>Montserrat</vt:lpstr>
      <vt:lpstr>Trebuchet MS</vt:lpstr>
      <vt:lpstr>Apresentacao_Diego Torres</vt:lpstr>
      <vt:lpstr>X SIMPÓSIO DE CONTABILIDADE APLICADA AO SETOR PÚBLICO — CRC-ES  Painel: "Os Desafios dos RPPS: Déficit Atuarial, Insuficiência Financeira e Caminhos para o Equilíbrio" A Transição da Fiscalização Previdenciária: Do Formalismo à Sustentabilidade  Diego Torres  •  Representante do Tribunal de Contas do Estado do Espírito Santo (TCE-ES) Auditor de Controle Externo  |  Secretário de Controle Externo de Pessoal e Previdência Vitória/ES — 26 e 27 de agosto de 2026</vt:lpstr>
      <vt:lpstr>PROGRAMAÇÃO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E o cenário atual dos nossos RPPS? 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Diego Henrique Ferreira Torres</cp:lastModifiedBy>
  <cp:revision>1</cp:revision>
  <dcterms:created xsi:type="dcterms:W3CDTF">2013-01-27T09:14:16Z</dcterms:created>
  <dcterms:modified xsi:type="dcterms:W3CDTF">2026-08-27T11:24:10Z</dcterms:modified>
  <cp:category/>
</cp:coreProperties>
</file>