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tmp" ContentType="image/p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0" r:id="rId4"/>
    <p:sldId id="259" r:id="rId5"/>
    <p:sldId id="273" r:id="rId6"/>
    <p:sldId id="261" r:id="rId7"/>
    <p:sldId id="262" r:id="rId8"/>
    <p:sldId id="274" r:id="rId9"/>
    <p:sldId id="275" r:id="rId10"/>
    <p:sldId id="279" r:id="rId11"/>
    <p:sldId id="280" r:id="rId12"/>
    <p:sldId id="281" r:id="rId13"/>
    <p:sldId id="282" r:id="rId14"/>
    <p:sldId id="277" r:id="rId15"/>
    <p:sldId id="278" r:id="rId16"/>
    <p:sldId id="258" r:id="rId17"/>
  </p:sldIdLst>
  <p:sldSz cx="18288000" cy="10287000"/>
  <p:notesSz cx="18288000" cy="10287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9BFFF4-2669-4B31-8FF9-07FC56281E03}" v="9" dt="2026-08-26T19:10:30.33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52"/>
  </p:normalViewPr>
  <p:slideViewPr>
    <p:cSldViewPr>
      <p:cViewPr varScale="1">
        <p:scale>
          <a:sx n="37" d="100"/>
          <a:sy n="37" d="100"/>
        </p:scale>
        <p:origin x="988" y="8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lex Albert Rodrigues" userId="0504e497-abbf-4085-9835-ae1bb81367a0" providerId="ADAL" clId="{3D3BEDB9-8F4D-41C5-8853-219BD2560E6B}"/>
    <pc:docChg chg="modSld">
      <pc:chgData name="Allex Albert Rodrigues" userId="0504e497-abbf-4085-9835-ae1bb81367a0" providerId="ADAL" clId="{3D3BEDB9-8F4D-41C5-8853-219BD2560E6B}" dt="2026-08-27T12:01:14.665" v="287" actId="20577"/>
      <pc:docMkLst>
        <pc:docMk/>
      </pc:docMkLst>
      <pc:sldChg chg="modSp mod">
        <pc:chgData name="Allex Albert Rodrigues" userId="0504e497-abbf-4085-9835-ae1bb81367a0" providerId="ADAL" clId="{3D3BEDB9-8F4D-41C5-8853-219BD2560E6B}" dt="2026-08-27T11:59:21.888" v="247" actId="20577"/>
        <pc:sldMkLst>
          <pc:docMk/>
          <pc:sldMk cId="2934822964" sldId="259"/>
        </pc:sldMkLst>
        <pc:spChg chg="mod">
          <ac:chgData name="Allex Albert Rodrigues" userId="0504e497-abbf-4085-9835-ae1bb81367a0" providerId="ADAL" clId="{3D3BEDB9-8F4D-41C5-8853-219BD2560E6B}" dt="2026-08-27T11:59:21.888" v="247" actId="20577"/>
          <ac:spMkLst>
            <pc:docMk/>
            <pc:sldMk cId="2934822964" sldId="259"/>
            <ac:spMk id="13" creationId="{24502288-94F9-FFA0-4BDA-EBF5B0EEE3E5}"/>
          </ac:spMkLst>
        </pc:spChg>
      </pc:sldChg>
      <pc:sldChg chg="modSp mod">
        <pc:chgData name="Allex Albert Rodrigues" userId="0504e497-abbf-4085-9835-ae1bb81367a0" providerId="ADAL" clId="{3D3BEDB9-8F4D-41C5-8853-219BD2560E6B}" dt="2026-08-27T11:55:09.817" v="178" actId="207"/>
        <pc:sldMkLst>
          <pc:docMk/>
          <pc:sldMk cId="1162898476" sldId="260"/>
        </pc:sldMkLst>
        <pc:spChg chg="mod">
          <ac:chgData name="Allex Albert Rodrigues" userId="0504e497-abbf-4085-9835-ae1bb81367a0" providerId="ADAL" clId="{3D3BEDB9-8F4D-41C5-8853-219BD2560E6B}" dt="2026-08-27T11:54:00.632" v="171" actId="20577"/>
          <ac:spMkLst>
            <pc:docMk/>
            <pc:sldMk cId="1162898476" sldId="260"/>
            <ac:spMk id="9" creationId="{8D6D8E6D-FD10-F4B3-9A67-04690C4A6384}"/>
          </ac:spMkLst>
        </pc:spChg>
        <pc:spChg chg="mod">
          <ac:chgData name="Allex Albert Rodrigues" userId="0504e497-abbf-4085-9835-ae1bb81367a0" providerId="ADAL" clId="{3D3BEDB9-8F4D-41C5-8853-219BD2560E6B}" dt="2026-08-27T11:54:58.219" v="177" actId="207"/>
          <ac:spMkLst>
            <pc:docMk/>
            <pc:sldMk cId="1162898476" sldId="260"/>
            <ac:spMk id="16" creationId="{0A7A9C9A-163D-EAAA-33EA-0B4EE2610684}"/>
          </ac:spMkLst>
        </pc:spChg>
        <pc:spChg chg="mod">
          <ac:chgData name="Allex Albert Rodrigues" userId="0504e497-abbf-4085-9835-ae1bb81367a0" providerId="ADAL" clId="{3D3BEDB9-8F4D-41C5-8853-219BD2560E6B}" dt="2026-08-27T11:54:43.691" v="172" actId="207"/>
          <ac:spMkLst>
            <pc:docMk/>
            <pc:sldMk cId="1162898476" sldId="260"/>
            <ac:spMk id="24" creationId="{9D832A64-671A-C6D9-7A6A-A5B7A85A8923}"/>
          </ac:spMkLst>
        </pc:spChg>
        <pc:spChg chg="mod">
          <ac:chgData name="Allex Albert Rodrigues" userId="0504e497-abbf-4085-9835-ae1bb81367a0" providerId="ADAL" clId="{3D3BEDB9-8F4D-41C5-8853-219BD2560E6B}" dt="2026-08-27T11:55:09.817" v="178" actId="207"/>
          <ac:spMkLst>
            <pc:docMk/>
            <pc:sldMk cId="1162898476" sldId="260"/>
            <ac:spMk id="28" creationId="{607E4E41-EE9C-0BD7-8870-B27CA322E679}"/>
          </ac:spMkLst>
        </pc:spChg>
      </pc:sldChg>
      <pc:sldChg chg="modSp mod">
        <pc:chgData name="Allex Albert Rodrigues" userId="0504e497-abbf-4085-9835-ae1bb81367a0" providerId="ADAL" clId="{3D3BEDB9-8F4D-41C5-8853-219BD2560E6B}" dt="2026-08-27T11:59:33.397" v="252" actId="6549"/>
        <pc:sldMkLst>
          <pc:docMk/>
          <pc:sldMk cId="4084840880" sldId="261"/>
        </pc:sldMkLst>
        <pc:spChg chg="mod">
          <ac:chgData name="Allex Albert Rodrigues" userId="0504e497-abbf-4085-9835-ae1bb81367a0" providerId="ADAL" clId="{3D3BEDB9-8F4D-41C5-8853-219BD2560E6B}" dt="2026-08-27T11:59:33.397" v="252" actId="6549"/>
          <ac:spMkLst>
            <pc:docMk/>
            <pc:sldMk cId="4084840880" sldId="261"/>
            <ac:spMk id="9" creationId="{BFEF70E3-A291-1A3C-DE89-868CF6BB713B}"/>
          </ac:spMkLst>
        </pc:spChg>
      </pc:sldChg>
      <pc:sldChg chg="modSp mod">
        <pc:chgData name="Allex Albert Rodrigues" userId="0504e497-abbf-4085-9835-ae1bb81367a0" providerId="ADAL" clId="{3D3BEDB9-8F4D-41C5-8853-219BD2560E6B}" dt="2026-08-27T11:59:28.654" v="251" actId="20577"/>
        <pc:sldMkLst>
          <pc:docMk/>
          <pc:sldMk cId="3320552675" sldId="273"/>
        </pc:sldMkLst>
        <pc:spChg chg="mod">
          <ac:chgData name="Allex Albert Rodrigues" userId="0504e497-abbf-4085-9835-ae1bb81367a0" providerId="ADAL" clId="{3D3BEDB9-8F4D-41C5-8853-219BD2560E6B}" dt="2026-08-27T11:59:28.654" v="251" actId="20577"/>
          <ac:spMkLst>
            <pc:docMk/>
            <pc:sldMk cId="3320552675" sldId="273"/>
            <ac:spMk id="13" creationId="{872DC4C9-F0BD-9776-05F5-D935A5CA2A9B}"/>
          </ac:spMkLst>
        </pc:spChg>
      </pc:sldChg>
      <pc:sldChg chg="modSp mod">
        <pc:chgData name="Allex Albert Rodrigues" userId="0504e497-abbf-4085-9835-ae1bb81367a0" providerId="ADAL" clId="{3D3BEDB9-8F4D-41C5-8853-219BD2560E6B}" dt="2026-08-27T12:00:35.465" v="269" actId="6549"/>
        <pc:sldMkLst>
          <pc:docMk/>
          <pc:sldMk cId="3649951335" sldId="275"/>
        </pc:sldMkLst>
        <pc:spChg chg="mod">
          <ac:chgData name="Allex Albert Rodrigues" userId="0504e497-abbf-4085-9835-ae1bb81367a0" providerId="ADAL" clId="{3D3BEDB9-8F4D-41C5-8853-219BD2560E6B}" dt="2026-08-27T12:00:35.465" v="269" actId="6549"/>
          <ac:spMkLst>
            <pc:docMk/>
            <pc:sldMk cId="3649951335" sldId="275"/>
            <ac:spMk id="9" creationId="{EC3C3AF8-13A3-F9AE-EEC1-0675F0C83E72}"/>
          </ac:spMkLst>
        </pc:spChg>
      </pc:sldChg>
      <pc:sldChg chg="modSp mod">
        <pc:chgData name="Allex Albert Rodrigues" userId="0504e497-abbf-4085-9835-ae1bb81367a0" providerId="ADAL" clId="{3D3BEDB9-8F4D-41C5-8853-219BD2560E6B}" dt="2026-08-27T11:53:11.885" v="167" actId="14100"/>
        <pc:sldMkLst>
          <pc:docMk/>
          <pc:sldMk cId="3213929116" sldId="277"/>
        </pc:sldMkLst>
        <pc:spChg chg="mod">
          <ac:chgData name="Allex Albert Rodrigues" userId="0504e497-abbf-4085-9835-ae1bb81367a0" providerId="ADAL" clId="{3D3BEDB9-8F4D-41C5-8853-219BD2560E6B}" dt="2026-08-27T11:53:11.885" v="167" actId="14100"/>
          <ac:spMkLst>
            <pc:docMk/>
            <pc:sldMk cId="3213929116" sldId="277"/>
            <ac:spMk id="8" creationId="{3360A39D-2CA2-8163-F224-7E76B5912705}"/>
          </ac:spMkLst>
        </pc:spChg>
        <pc:spChg chg="mod">
          <ac:chgData name="Allex Albert Rodrigues" userId="0504e497-abbf-4085-9835-ae1bb81367a0" providerId="ADAL" clId="{3D3BEDB9-8F4D-41C5-8853-219BD2560E6B}" dt="2026-08-27T11:52:03.208" v="96" actId="20577"/>
          <ac:spMkLst>
            <pc:docMk/>
            <pc:sldMk cId="3213929116" sldId="277"/>
            <ac:spMk id="14" creationId="{3FDBD557-C12A-94A8-E507-3642D044921E}"/>
          </ac:spMkLst>
        </pc:spChg>
      </pc:sldChg>
      <pc:sldChg chg="modSp mod">
        <pc:chgData name="Allex Albert Rodrigues" userId="0504e497-abbf-4085-9835-ae1bb81367a0" providerId="ADAL" clId="{3D3BEDB9-8F4D-41C5-8853-219BD2560E6B}" dt="2026-08-27T11:58:32.729" v="243" actId="20577"/>
        <pc:sldMkLst>
          <pc:docMk/>
          <pc:sldMk cId="1228723026" sldId="278"/>
        </pc:sldMkLst>
        <pc:spChg chg="mod">
          <ac:chgData name="Allex Albert Rodrigues" userId="0504e497-abbf-4085-9835-ae1bb81367a0" providerId="ADAL" clId="{3D3BEDB9-8F4D-41C5-8853-219BD2560E6B}" dt="2026-08-27T11:58:32.729" v="243" actId="20577"/>
          <ac:spMkLst>
            <pc:docMk/>
            <pc:sldMk cId="1228723026" sldId="278"/>
            <ac:spMk id="8" creationId="{1EA1F033-E305-54B4-2EDE-B5D316D258D6}"/>
          </ac:spMkLst>
        </pc:spChg>
        <pc:spChg chg="mod">
          <ac:chgData name="Allex Albert Rodrigues" userId="0504e497-abbf-4085-9835-ae1bb81367a0" providerId="ADAL" clId="{3D3BEDB9-8F4D-41C5-8853-219BD2560E6B}" dt="2026-08-27T11:58:24.129" v="228" actId="20577"/>
          <ac:spMkLst>
            <pc:docMk/>
            <pc:sldMk cId="1228723026" sldId="278"/>
            <ac:spMk id="17" creationId="{6C4E68F7-8FDD-6E56-E6BB-8052F235BE80}"/>
          </ac:spMkLst>
        </pc:spChg>
      </pc:sldChg>
      <pc:sldChg chg="modSp mod">
        <pc:chgData name="Allex Albert Rodrigues" userId="0504e497-abbf-4085-9835-ae1bb81367a0" providerId="ADAL" clId="{3D3BEDB9-8F4D-41C5-8853-219BD2560E6B}" dt="2026-08-27T12:00:28.564" v="268" actId="1076"/>
        <pc:sldMkLst>
          <pc:docMk/>
          <pc:sldMk cId="2307790365" sldId="279"/>
        </pc:sldMkLst>
        <pc:spChg chg="mod">
          <ac:chgData name="Allex Albert Rodrigues" userId="0504e497-abbf-4085-9835-ae1bb81367a0" providerId="ADAL" clId="{3D3BEDB9-8F4D-41C5-8853-219BD2560E6B}" dt="2026-08-27T12:00:28.564" v="268" actId="1076"/>
          <ac:spMkLst>
            <pc:docMk/>
            <pc:sldMk cId="2307790365" sldId="279"/>
            <ac:spMk id="9" creationId="{0326D799-708B-9EC4-D4AC-BE5FCD93324D}"/>
          </ac:spMkLst>
        </pc:spChg>
      </pc:sldChg>
      <pc:sldChg chg="modSp mod">
        <pc:chgData name="Allex Albert Rodrigues" userId="0504e497-abbf-4085-9835-ae1bb81367a0" providerId="ADAL" clId="{3D3BEDB9-8F4D-41C5-8853-219BD2560E6B}" dt="2026-08-27T12:01:14.665" v="287" actId="20577"/>
        <pc:sldMkLst>
          <pc:docMk/>
          <pc:sldMk cId="1515474893" sldId="280"/>
        </pc:sldMkLst>
        <pc:spChg chg="mod">
          <ac:chgData name="Allex Albert Rodrigues" userId="0504e497-abbf-4085-9835-ae1bb81367a0" providerId="ADAL" clId="{3D3BEDB9-8F4D-41C5-8853-219BD2560E6B}" dt="2026-08-27T12:00:44.633" v="272" actId="20577"/>
          <ac:spMkLst>
            <pc:docMk/>
            <pc:sldMk cId="1515474893" sldId="280"/>
            <ac:spMk id="9" creationId="{6818E0E0-8F75-E91F-5C37-4EC53674CC5E}"/>
          </ac:spMkLst>
        </pc:spChg>
        <pc:spChg chg="mod">
          <ac:chgData name="Allex Albert Rodrigues" userId="0504e497-abbf-4085-9835-ae1bb81367a0" providerId="ADAL" clId="{3D3BEDB9-8F4D-41C5-8853-219BD2560E6B}" dt="2026-08-27T12:01:14.665" v="287" actId="20577"/>
          <ac:spMkLst>
            <pc:docMk/>
            <pc:sldMk cId="1515474893" sldId="280"/>
            <ac:spMk id="10" creationId="{D55C13B7-9179-CC83-85DB-27E557F6B12B}"/>
          </ac:spMkLst>
        </pc:spChg>
        <pc:spChg chg="mod">
          <ac:chgData name="Allex Albert Rodrigues" userId="0504e497-abbf-4085-9835-ae1bb81367a0" providerId="ADAL" clId="{3D3BEDB9-8F4D-41C5-8853-219BD2560E6B}" dt="2026-08-27T11:56:18.911" v="200" actId="114"/>
          <ac:spMkLst>
            <pc:docMk/>
            <pc:sldMk cId="1515474893" sldId="280"/>
            <ac:spMk id="18" creationId="{A83530AA-7B96-C6BE-0EDC-B6DC19F6A3E3}"/>
          </ac:spMkLst>
        </pc:spChg>
      </pc:sldChg>
      <pc:sldChg chg="modSp mod">
        <pc:chgData name="Allex Albert Rodrigues" userId="0504e497-abbf-4085-9835-ae1bb81367a0" providerId="ADAL" clId="{3D3BEDB9-8F4D-41C5-8853-219BD2560E6B}" dt="2026-08-27T11:56:46.016" v="216" actId="6549"/>
        <pc:sldMkLst>
          <pc:docMk/>
          <pc:sldMk cId="3998394365" sldId="281"/>
        </pc:sldMkLst>
        <pc:spChg chg="mod">
          <ac:chgData name="Allex Albert Rodrigues" userId="0504e497-abbf-4085-9835-ae1bb81367a0" providerId="ADAL" clId="{3D3BEDB9-8F4D-41C5-8853-219BD2560E6B}" dt="2026-08-27T11:56:46.016" v="216" actId="6549"/>
          <ac:spMkLst>
            <pc:docMk/>
            <pc:sldMk cId="3998394365" sldId="281"/>
            <ac:spMk id="27" creationId="{581CF9AC-B852-942B-7649-0C02338CB50A}"/>
          </ac:spMkLst>
        </pc:spChg>
      </pc:sldChg>
    </pc:docChg>
  </pc:docChgLst>
  <pc:docChgLst>
    <pc:chgData name="Allex Albert Rodrigues" userId="0504e497-abbf-4085-9835-ae1bb81367a0" providerId="ADAL" clId="{6D9BFFF4-2669-4B31-8FF9-07FC56281E03}"/>
    <pc:docChg chg="undo custSel modSld">
      <pc:chgData name="Allex Albert Rodrigues" userId="0504e497-abbf-4085-9835-ae1bb81367a0" providerId="ADAL" clId="{6D9BFFF4-2669-4B31-8FF9-07FC56281E03}" dt="2026-08-26T19:13:06.902" v="157" actId="20577"/>
      <pc:docMkLst>
        <pc:docMk/>
      </pc:docMkLst>
      <pc:sldChg chg="modSp mod">
        <pc:chgData name="Allex Albert Rodrigues" userId="0504e497-abbf-4085-9835-ae1bb81367a0" providerId="ADAL" clId="{6D9BFFF4-2669-4B31-8FF9-07FC56281E03}" dt="2026-08-26T19:13:06.902" v="157" actId="20577"/>
        <pc:sldMkLst>
          <pc:docMk/>
          <pc:sldMk cId="0" sldId="256"/>
        </pc:sldMkLst>
        <pc:spChg chg="mod">
          <ac:chgData name="Allex Albert Rodrigues" userId="0504e497-abbf-4085-9835-ae1bb81367a0" providerId="ADAL" clId="{6D9BFFF4-2669-4B31-8FF9-07FC56281E03}" dt="2026-08-26T19:12:28.801" v="145" actId="14100"/>
          <ac:spMkLst>
            <pc:docMk/>
            <pc:sldMk cId="0" sldId="256"/>
            <ac:spMk id="14" creationId="{1F112D3C-644B-33D1-0C7B-3AEC93AB6216}"/>
          </ac:spMkLst>
        </pc:spChg>
        <pc:spChg chg="mod">
          <ac:chgData name="Allex Albert Rodrigues" userId="0504e497-abbf-4085-9835-ae1bb81367a0" providerId="ADAL" clId="{6D9BFFF4-2669-4B31-8FF9-07FC56281E03}" dt="2026-08-26T19:13:06.902" v="157" actId="20577"/>
          <ac:spMkLst>
            <pc:docMk/>
            <pc:sldMk cId="0" sldId="256"/>
            <ac:spMk id="15" creationId="{5628E898-E97C-D4CE-7E5A-C2D93BCC5BAA}"/>
          </ac:spMkLst>
        </pc:spChg>
      </pc:sldChg>
      <pc:sldChg chg="addSp delSp modSp mod">
        <pc:chgData name="Allex Albert Rodrigues" userId="0504e497-abbf-4085-9835-ae1bb81367a0" providerId="ADAL" clId="{6D9BFFF4-2669-4B31-8FF9-07FC56281E03}" dt="2026-08-26T19:10:54.536" v="71" actId="1076"/>
        <pc:sldMkLst>
          <pc:docMk/>
          <pc:sldMk cId="1228723026" sldId="278"/>
        </pc:sldMkLst>
        <pc:spChg chg="add mod">
          <ac:chgData name="Allex Albert Rodrigues" userId="0504e497-abbf-4085-9835-ae1bb81367a0" providerId="ADAL" clId="{6D9BFFF4-2669-4B31-8FF9-07FC56281E03}" dt="2026-08-26T19:10:54.536" v="71" actId="1076"/>
          <ac:spMkLst>
            <pc:docMk/>
            <pc:sldMk cId="1228723026" sldId="278"/>
            <ac:spMk id="8" creationId="{1EA1F033-E305-54B4-2EDE-B5D316D258D6}"/>
          </ac:spMkLst>
        </pc:spChg>
        <pc:spChg chg="add mod">
          <ac:chgData name="Allex Albert Rodrigues" userId="0504e497-abbf-4085-9835-ae1bb81367a0" providerId="ADAL" clId="{6D9BFFF4-2669-4B31-8FF9-07FC56281E03}" dt="2026-08-26T19:10:44.552" v="69" actId="1076"/>
          <ac:spMkLst>
            <pc:docMk/>
            <pc:sldMk cId="1228723026" sldId="278"/>
            <ac:spMk id="17" creationId="{6C4E68F7-8FDD-6E56-E6BB-8052F235BE80}"/>
          </ac:spMkLst>
        </pc:spChg>
        <pc:spChg chg="add mod">
          <ac:chgData name="Allex Albert Rodrigues" userId="0504e497-abbf-4085-9835-ae1bb81367a0" providerId="ADAL" clId="{6D9BFFF4-2669-4B31-8FF9-07FC56281E03}" dt="2026-08-26T19:10:44.552" v="69" actId="1076"/>
          <ac:spMkLst>
            <pc:docMk/>
            <pc:sldMk cId="1228723026" sldId="278"/>
            <ac:spMk id="18" creationId="{FFF95F7A-5DF2-FF16-C060-760DF982E7AC}"/>
          </ac:spMkLst>
        </pc:spChg>
        <pc:picChg chg="mod">
          <ac:chgData name="Allex Albert Rodrigues" userId="0504e497-abbf-4085-9835-ae1bb81367a0" providerId="ADAL" clId="{6D9BFFF4-2669-4B31-8FF9-07FC56281E03}" dt="2026-08-26T19:07:33.980" v="7" actId="1076"/>
          <ac:picMkLst>
            <pc:docMk/>
            <pc:sldMk cId="1228723026" sldId="278"/>
            <ac:picMk id="9" creationId="{0FFA9D11-A900-5144-CBDE-169FCDB49754}"/>
          </ac:picMkLst>
        </pc:picChg>
        <pc:picChg chg="add mod">
          <ac:chgData name="Allex Albert Rodrigues" userId="0504e497-abbf-4085-9835-ae1bb81367a0" providerId="ADAL" clId="{6D9BFFF4-2669-4B31-8FF9-07FC56281E03}" dt="2026-08-26T19:08:57.360" v="48" actId="1076"/>
          <ac:picMkLst>
            <pc:docMk/>
            <pc:sldMk cId="1228723026" sldId="278"/>
            <ac:picMk id="10" creationId="{D0047D34-4F72-E324-2E84-29AD542AF9D1}"/>
          </ac:picMkLst>
        </pc:picChg>
        <pc:picChg chg="del mod">
          <ac:chgData name="Allex Albert Rodrigues" userId="0504e497-abbf-4085-9835-ae1bb81367a0" providerId="ADAL" clId="{6D9BFFF4-2669-4B31-8FF9-07FC56281E03}" dt="2026-08-26T19:07:19.316" v="4" actId="478"/>
          <ac:picMkLst>
            <pc:docMk/>
            <pc:sldMk cId="1228723026" sldId="278"/>
            <ac:picMk id="11" creationId="{FA1DAAEB-8354-9E5A-852F-EE4DEA89668D}"/>
          </ac:picMkLst>
        </pc:picChg>
        <pc:picChg chg="add mod">
          <ac:chgData name="Allex Albert Rodrigues" userId="0504e497-abbf-4085-9835-ae1bb81367a0" providerId="ADAL" clId="{6D9BFFF4-2669-4B31-8FF9-07FC56281E03}" dt="2026-08-26T19:10:51.312" v="70" actId="1076"/>
          <ac:picMkLst>
            <pc:docMk/>
            <pc:sldMk cId="1228723026" sldId="278"/>
            <ac:picMk id="12" creationId="{C44036CF-AD05-04E8-E9A4-746D683DB079}"/>
          </ac:picMkLst>
        </pc:picChg>
        <pc:picChg chg="mod">
          <ac:chgData name="Allex Albert Rodrigues" userId="0504e497-abbf-4085-9835-ae1bb81367a0" providerId="ADAL" clId="{6D9BFFF4-2669-4B31-8FF9-07FC56281E03}" dt="2026-08-26T19:07:37.242" v="8" actId="1076"/>
          <ac:picMkLst>
            <pc:docMk/>
            <pc:sldMk cId="1228723026" sldId="278"/>
            <ac:picMk id="13" creationId="{29ACB8D5-972E-3542-BDA4-D590803AF30D}"/>
          </ac:picMkLst>
        </pc:picChg>
        <pc:picChg chg="add mod">
          <ac:chgData name="Allex Albert Rodrigues" userId="0504e497-abbf-4085-9835-ae1bb81367a0" providerId="ADAL" clId="{6D9BFFF4-2669-4B31-8FF9-07FC56281E03}" dt="2026-08-26T19:10:44.552" v="69" actId="1076"/>
          <ac:picMkLst>
            <pc:docMk/>
            <pc:sldMk cId="1228723026" sldId="278"/>
            <ac:picMk id="14" creationId="{8CAF60C0-AFC2-0CCF-5356-B71DA3FA0A2E}"/>
          </ac:picMkLst>
        </pc:picChg>
        <pc:picChg chg="mod">
          <ac:chgData name="Allex Albert Rodrigues" userId="0504e497-abbf-4085-9835-ae1bb81367a0" providerId="ADAL" clId="{6D9BFFF4-2669-4B31-8FF9-07FC56281E03}" dt="2026-08-26T19:07:41.428" v="9" actId="1076"/>
          <ac:picMkLst>
            <pc:docMk/>
            <pc:sldMk cId="1228723026" sldId="278"/>
            <ac:picMk id="16" creationId="{072D9E89-EDA2-0D65-DB1E-73E041516036}"/>
          </ac:picMkLst>
        </pc:picChg>
        <pc:picChg chg="add mod">
          <ac:chgData name="Allex Albert Rodrigues" userId="0504e497-abbf-4085-9835-ae1bb81367a0" providerId="ADAL" clId="{6D9BFFF4-2669-4B31-8FF9-07FC56281E03}" dt="2026-08-26T19:10:44.552" v="69" actId="1076"/>
          <ac:picMkLst>
            <pc:docMk/>
            <pc:sldMk cId="1228723026" sldId="278"/>
            <ac:picMk id="19" creationId="{33F09852-A6B5-DB3C-CDC3-3E888A4256FB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llex.albert\AppData\Local\Temp\6afd9c3b-328f-47d8-9ac5-e14d8a0adeb0_AEPS_2024-2025.zip.eb0\3.%20TABELAS%20E%20GR&#193;FICOS\AEPS%202024-2025%20-%20TABELAS%20E%20GR&#193;FICO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accent4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en-US" sz="1800" b="1">
                <a:solidFill>
                  <a:schemeClr val="accent4"/>
                </a:solidFill>
              </a:rPr>
              <a:t>Pirâmide Etária dos Beneficiários do RGPS - 2024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accent4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pt-BR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v>Homens</c:v>
          </c:tx>
          <c:spPr>
            <a:solidFill>
              <a:schemeClr val="tx2">
                <a:lumMod val="60000"/>
                <a:lumOff val="40000"/>
              </a:schemeClr>
            </a:solidFill>
            <a:ln w="12700">
              <a:solidFill>
                <a:schemeClr val="bg1"/>
              </a:solidFill>
            </a:ln>
            <a:effectLst/>
          </c:spPr>
          <c:invertIfNegative val="0"/>
          <c:cat>
            <c:strRef>
              <c:f>'[AEPS 2024 - Tabelas para apresentação.xlsx]Dados Slide 27'!$A$9:$A$24</c:f>
              <c:strCache>
                <c:ptCount val="16"/>
                <c:pt idx="0">
                  <c:v>Até 19 anos</c:v>
                </c:pt>
                <c:pt idx="1">
                  <c:v>20 a 24 anos</c:v>
                </c:pt>
                <c:pt idx="2">
                  <c:v>25 a 29 anos</c:v>
                </c:pt>
                <c:pt idx="3">
                  <c:v>30 a 34 anos</c:v>
                </c:pt>
                <c:pt idx="4">
                  <c:v>35 a 39 anos</c:v>
                </c:pt>
                <c:pt idx="5">
                  <c:v>40 a 44 anos</c:v>
                </c:pt>
                <c:pt idx="6">
                  <c:v>45 a 49 anos</c:v>
                </c:pt>
                <c:pt idx="7">
                  <c:v>50 a 54 anos</c:v>
                </c:pt>
                <c:pt idx="8">
                  <c:v>55 a 59 anos</c:v>
                </c:pt>
                <c:pt idx="9">
                  <c:v>60 a 64 anos</c:v>
                </c:pt>
                <c:pt idx="10">
                  <c:v>65 a 69 anos</c:v>
                </c:pt>
                <c:pt idx="11">
                  <c:v>70 a 74 anos</c:v>
                </c:pt>
                <c:pt idx="12">
                  <c:v>75 a 79 anos</c:v>
                </c:pt>
                <c:pt idx="13">
                  <c:v>80 a 84 anos</c:v>
                </c:pt>
                <c:pt idx="14">
                  <c:v>85 a 89 anos</c:v>
                </c:pt>
                <c:pt idx="15">
                  <c:v>90 anos e mais</c:v>
                </c:pt>
              </c:strCache>
            </c:strRef>
          </c:cat>
          <c:val>
            <c:numRef>
              <c:f>'[AEPS 2024 - Tabelas para apresentação.xlsx]Dados Slide 27'!$D$9:$D$24</c:f>
              <c:numCache>
                <c:formatCode>##,###,###,##0</c:formatCode>
                <c:ptCount val="16"/>
                <c:pt idx="0">
                  <c:v>-268261</c:v>
                </c:pt>
                <c:pt idx="1">
                  <c:v>-50781</c:v>
                </c:pt>
                <c:pt idx="2">
                  <c:v>-59461</c:v>
                </c:pt>
                <c:pt idx="3">
                  <c:v>-104980</c:v>
                </c:pt>
                <c:pt idx="4">
                  <c:v>-174610</c:v>
                </c:pt>
                <c:pt idx="5">
                  <c:v>-257710</c:v>
                </c:pt>
                <c:pt idx="6">
                  <c:v>-342915</c:v>
                </c:pt>
                <c:pt idx="7">
                  <c:v>-529861</c:v>
                </c:pt>
                <c:pt idx="8">
                  <c:v>-969545</c:v>
                </c:pt>
                <c:pt idx="9">
                  <c:v>-2080186</c:v>
                </c:pt>
                <c:pt idx="10">
                  <c:v>-2967623</c:v>
                </c:pt>
                <c:pt idx="11">
                  <c:v>-2367867</c:v>
                </c:pt>
                <c:pt idx="12">
                  <c:v>-1550998</c:v>
                </c:pt>
                <c:pt idx="13">
                  <c:v>-911119</c:v>
                </c:pt>
                <c:pt idx="14">
                  <c:v>-471155</c:v>
                </c:pt>
                <c:pt idx="15">
                  <c:v>-241773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41-47EB-B514-CA987AEB6B23}"/>
            </c:ext>
          </c:extLst>
        </c:ser>
        <c:ser>
          <c:idx val="1"/>
          <c:order val="1"/>
          <c:tx>
            <c:v>Mulheres</c:v>
          </c:tx>
          <c:spPr>
            <a:solidFill>
              <a:srgbClr val="F97D7D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strRef>
              <c:f>'[AEPS 2024 - Tabelas para apresentação.xlsx]Dados Slide 27'!$A$9:$A$24</c:f>
              <c:strCache>
                <c:ptCount val="16"/>
                <c:pt idx="0">
                  <c:v>Até 19 anos</c:v>
                </c:pt>
                <c:pt idx="1">
                  <c:v>20 a 24 anos</c:v>
                </c:pt>
                <c:pt idx="2">
                  <c:v>25 a 29 anos</c:v>
                </c:pt>
                <c:pt idx="3">
                  <c:v>30 a 34 anos</c:v>
                </c:pt>
                <c:pt idx="4">
                  <c:v>35 a 39 anos</c:v>
                </c:pt>
                <c:pt idx="5">
                  <c:v>40 a 44 anos</c:v>
                </c:pt>
                <c:pt idx="6">
                  <c:v>45 a 49 anos</c:v>
                </c:pt>
                <c:pt idx="7">
                  <c:v>50 a 54 anos</c:v>
                </c:pt>
                <c:pt idx="8">
                  <c:v>55 a 59 anos</c:v>
                </c:pt>
                <c:pt idx="9">
                  <c:v>60 a 64 anos</c:v>
                </c:pt>
                <c:pt idx="10">
                  <c:v>65 a 69 anos</c:v>
                </c:pt>
                <c:pt idx="11">
                  <c:v>70 a 74 anos</c:v>
                </c:pt>
                <c:pt idx="12">
                  <c:v>75 a 79 anos</c:v>
                </c:pt>
                <c:pt idx="13">
                  <c:v>80 a 84 anos</c:v>
                </c:pt>
                <c:pt idx="14">
                  <c:v>85 a 89 anos</c:v>
                </c:pt>
                <c:pt idx="15">
                  <c:v>90 anos e mais</c:v>
                </c:pt>
              </c:strCache>
            </c:strRef>
          </c:cat>
          <c:val>
            <c:numRef>
              <c:f>'[AEPS 2024 - Tabelas para apresentação.xlsx]Dados Slide 27'!$E$9:$E$24</c:f>
              <c:numCache>
                <c:formatCode>##,###,###,##0</c:formatCode>
                <c:ptCount val="16"/>
                <c:pt idx="0">
                  <c:v>264902</c:v>
                </c:pt>
                <c:pt idx="1">
                  <c:v>56668</c:v>
                </c:pt>
                <c:pt idx="2">
                  <c:v>59921</c:v>
                </c:pt>
                <c:pt idx="3">
                  <c:v>99593</c:v>
                </c:pt>
                <c:pt idx="4">
                  <c:v>179976</c:v>
                </c:pt>
                <c:pt idx="5">
                  <c:v>289020</c:v>
                </c:pt>
                <c:pt idx="6">
                  <c:v>432793</c:v>
                </c:pt>
                <c:pt idx="7">
                  <c:v>715177</c:v>
                </c:pt>
                <c:pt idx="8">
                  <c:v>1824160</c:v>
                </c:pt>
                <c:pt idx="9">
                  <c:v>2904542</c:v>
                </c:pt>
                <c:pt idx="10">
                  <c:v>3151164</c:v>
                </c:pt>
                <c:pt idx="11">
                  <c:v>2541113</c:v>
                </c:pt>
                <c:pt idx="12">
                  <c:v>1820361</c:v>
                </c:pt>
                <c:pt idx="13">
                  <c:v>1233042</c:v>
                </c:pt>
                <c:pt idx="14">
                  <c:v>780791</c:v>
                </c:pt>
                <c:pt idx="15">
                  <c:v>504089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41-47EB-B514-CA987AEB6B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991568848"/>
        <c:axId val="991571728"/>
      </c:barChart>
      <c:catAx>
        <c:axId val="9915688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pt-BR"/>
          </a:p>
        </c:txPr>
        <c:crossAx val="991571728"/>
        <c:crosses val="autoZero"/>
        <c:auto val="1"/>
        <c:lblAlgn val="ctr"/>
        <c:lblOffset val="100"/>
        <c:noMultiLvlLbl val="0"/>
      </c:catAx>
      <c:valAx>
        <c:axId val="991571728"/>
        <c:scaling>
          <c:orientation val="minMax"/>
          <c:min val="-3000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;[Black]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pt-BR"/>
          </a:p>
        </c:txPr>
        <c:crossAx val="991568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ysClr val="window" lastClr="FFFFFF"/>
    </a:solidFill>
    <a:ln>
      <a:noFill/>
    </a:ln>
    <a:effectLst/>
  </c:spPr>
  <c:txPr>
    <a:bodyPr/>
    <a:lstStyle/>
    <a:p>
      <a:pPr>
        <a:defRPr sz="1200">
          <a:latin typeface="Calibri" panose="020F0502020204030204" pitchFamily="34" charset="0"/>
          <a:cs typeface="Calibri" panose="020F0502020204030204" pitchFamily="34" charset="0"/>
        </a:defRPr>
      </a:pPr>
      <a:endParaRPr lang="pt-BR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COMPARAÇÃO!$D$1</c:f>
              <c:strCache>
                <c:ptCount val="1"/>
                <c:pt idx="0">
                  <c:v>Selic Acumulada</c:v>
                </c:pt>
              </c:strCache>
            </c:strRef>
          </c:tx>
          <c:spPr>
            <a:ln w="5715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COMPARAÇÃO!$A$2:$A$27</c:f>
              <c:numCache>
                <c:formatCode>0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numCache>
            </c:numRef>
          </c:cat>
          <c:val>
            <c:numRef>
              <c:f>COMPARAÇÃO!$D$2:$D$27</c:f>
              <c:numCache>
                <c:formatCode>0.00%</c:formatCode>
                <c:ptCount val="26"/>
                <c:pt idx="0">
                  <c:v>0.17446378391309092</c:v>
                </c:pt>
                <c:pt idx="1">
                  <c:v>0.37785842456827701</c:v>
                </c:pt>
                <c:pt idx="2">
                  <c:v>0.64186598770340786</c:v>
                </c:pt>
                <c:pt idx="3">
                  <c:v>1.0249844353636441</c:v>
                </c:pt>
                <c:pt idx="4">
                  <c:v>1.3537495921859359</c:v>
                </c:pt>
                <c:pt idx="5">
                  <c:v>1.8019911192554794</c:v>
                </c:pt>
                <c:pt idx="6">
                  <c:v>2.2245504353459777</c:v>
                </c:pt>
                <c:pt idx="7">
                  <c:v>2.6065986307060567</c:v>
                </c:pt>
                <c:pt idx="8">
                  <c:v>3.0567376545375122</c:v>
                </c:pt>
                <c:pt idx="9">
                  <c:v>3.4593241579092799</c:v>
                </c:pt>
                <c:pt idx="10">
                  <c:v>3.8955556990870077</c:v>
                </c:pt>
                <c:pt idx="11">
                  <c:v>4.4642147061969535</c:v>
                </c:pt>
                <c:pt idx="12">
                  <c:v>4.927704202368588</c:v>
                </c:pt>
                <c:pt idx="13">
                  <c:v>5.4145676620567809</c:v>
                </c:pt>
                <c:pt idx="14">
                  <c:v>6.1144028998133031</c:v>
                </c:pt>
                <c:pt idx="15">
                  <c:v>7.0596070737555081</c:v>
                </c:pt>
                <c:pt idx="16">
                  <c:v>8.1902399954777696</c:v>
                </c:pt>
                <c:pt idx="17">
                  <c:v>9.1051874174548519</c:v>
                </c:pt>
                <c:pt idx="18">
                  <c:v>9.7540941697890595</c:v>
                </c:pt>
                <c:pt idx="19">
                  <c:v>10.393526195138776</c:v>
                </c:pt>
                <c:pt idx="20">
                  <c:v>10.707282917638828</c:v>
                </c:pt>
                <c:pt idx="21">
                  <c:v>11.226581432920096</c:v>
                </c:pt>
                <c:pt idx="22">
                  <c:v>12.74029171299914</c:v>
                </c:pt>
                <c:pt idx="23">
                  <c:v>14.530408645006558</c:v>
                </c:pt>
                <c:pt idx="24">
                  <c:v>16.221379174114432</c:v>
                </c:pt>
                <c:pt idx="25">
                  <c:v>18.689677498669621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865B-4745-A5F0-80728CBD3575}"/>
            </c:ext>
          </c:extLst>
        </c:ser>
        <c:ser>
          <c:idx val="1"/>
          <c:order val="1"/>
          <c:tx>
            <c:strRef>
              <c:f>COMPARAÇÃO!$E$1</c:f>
              <c:strCache>
                <c:ptCount val="1"/>
                <c:pt idx="0">
                  <c:v>Meta Atuarial Acumulada</c:v>
                </c:pt>
              </c:strCache>
            </c:strRef>
          </c:tx>
          <c:spPr>
            <a:ln w="57150" cap="rnd">
              <a:solidFill>
                <a:srgbClr val="E6AF00"/>
              </a:solidFill>
              <a:round/>
            </a:ln>
            <a:effectLst/>
          </c:spPr>
          <c:marker>
            <c:symbol val="none"/>
          </c:marker>
          <c:cat>
            <c:numRef>
              <c:f>COMPARAÇÃO!$A$2:$A$27</c:f>
              <c:numCache>
                <c:formatCode>0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numCache>
            </c:numRef>
          </c:cat>
          <c:val>
            <c:numRef>
              <c:f>COMPARAÇÃO!$E$2:$E$27</c:f>
              <c:numCache>
                <c:formatCode>0.00%</c:formatCode>
                <c:ptCount val="26"/>
                <c:pt idx="0">
                  <c:v>0.11974339393259958</c:v>
                </c:pt>
                <c:pt idx="1">
                  <c:v>0.27284885327979413</c:v>
                </c:pt>
                <c:pt idx="2">
                  <c:v>0.50871203630604533</c:v>
                </c:pt>
                <c:pt idx="3">
                  <c:v>0.73954421338494214</c:v>
                </c:pt>
                <c:pt idx="4">
                  <c:v>0.97613343147165077</c:v>
                </c:pt>
                <c:pt idx="5">
                  <c:v>1.2071381601690536</c:v>
                </c:pt>
                <c:pt idx="6">
                  <c:v>1.4089097640112831</c:v>
                </c:pt>
                <c:pt idx="7">
                  <c:v>1.6608174178724728</c:v>
                </c:pt>
                <c:pt idx="8">
                  <c:v>1.9775162464157638</c:v>
                </c:pt>
                <c:pt idx="9">
                  <c:v>2.2845585652672797</c:v>
                </c:pt>
                <c:pt idx="10">
                  <c:v>2.6757188897109474</c:v>
                </c:pt>
                <c:pt idx="11">
                  <c:v>3.1352980305184994</c:v>
                </c:pt>
                <c:pt idx="12">
                  <c:v>3.6248581411194465</c:v>
                </c:pt>
                <c:pt idx="13">
                  <c:v>4.1757165807668901</c:v>
                </c:pt>
                <c:pt idx="14">
                  <c:v>4.8178996502243354</c:v>
                </c:pt>
                <c:pt idx="15">
                  <c:v>5.7854229536491486</c:v>
                </c:pt>
                <c:pt idx="16">
                  <c:v>6.6160208740275239</c:v>
                </c:pt>
                <c:pt idx="17">
                  <c:v>7.2942167849867001</c:v>
                </c:pt>
                <c:pt idx="18">
                  <c:v>8.098528477570472</c:v>
                </c:pt>
                <c:pt idx="19">
                  <c:v>9.0313316113264097</c:v>
                </c:pt>
                <c:pt idx="20">
                  <c:v>10.06845466469243</c:v>
                </c:pt>
                <c:pt idx="21">
                  <c:v>11.781169985766732</c:v>
                </c:pt>
                <c:pt idx="22">
                  <c:v>13.149214962330632</c:v>
                </c:pt>
                <c:pt idx="23">
                  <c:v>14.492277357205346</c:v>
                </c:pt>
                <c:pt idx="24">
                  <c:v>16.004149597971946</c:v>
                </c:pt>
                <c:pt idx="25">
                  <c:v>17.59109396159085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865B-4745-A5F0-80728CBD35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32206992"/>
        <c:axId val="932205552"/>
      </c:lineChart>
      <c:catAx>
        <c:axId val="932206992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932205552"/>
        <c:crosses val="autoZero"/>
        <c:auto val="1"/>
        <c:lblAlgn val="ctr"/>
        <c:lblOffset val="100"/>
        <c:noMultiLvlLbl val="0"/>
      </c:catAx>
      <c:valAx>
        <c:axId val="932205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932206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9400451851897156E-2"/>
          <c:y val="0.10037722420520602"/>
          <c:w val="0.74476025335246321"/>
          <c:h val="4.85147896004020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ysClr val="window" lastClr="FFFFFF"/>
    </a:solidFill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670118951121738E-4"/>
          <c:y val="0"/>
          <c:w val="0.9547129063742017"/>
          <c:h val="0.820565250289659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'BASE DE DADOS DOS GRÁFICOS'!$CU$2</c:f>
              <c:strCache>
                <c:ptCount val="1"/>
                <c:pt idx="0">
                  <c:v>COBERTURA PREVIDENCIÁRIA DE BENEFÍCIOS CONCEDIDOS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1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B83-466B-B1CE-FC780603D54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FFC00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'BASE DE DADOS DOS GRÁFICOS'!$CT$3:$CT$14</c:f>
              <c:strCache>
                <c:ptCount val="12"/>
                <c:pt idx="0">
                  <c:v>0,0 - 0,1</c:v>
                </c:pt>
                <c:pt idx="1">
                  <c:v>0,1 - 0,2</c:v>
                </c:pt>
                <c:pt idx="2">
                  <c:v>0,2 - 0,3</c:v>
                </c:pt>
                <c:pt idx="3">
                  <c:v>0,3 - 0,4</c:v>
                </c:pt>
                <c:pt idx="4">
                  <c:v>0,4 - 0,5</c:v>
                </c:pt>
                <c:pt idx="5">
                  <c:v>0,5 - 0,6</c:v>
                </c:pt>
                <c:pt idx="6">
                  <c:v>0,6 - 0,7</c:v>
                </c:pt>
                <c:pt idx="7">
                  <c:v>0,7 - 0,8</c:v>
                </c:pt>
                <c:pt idx="8">
                  <c:v>0,8 - 0,9</c:v>
                </c:pt>
                <c:pt idx="9">
                  <c:v>0,9 - 1,0</c:v>
                </c:pt>
                <c:pt idx="10">
                  <c:v>MAIOR QUE 1,0</c:v>
                </c:pt>
                <c:pt idx="11">
                  <c:v>SEM AVALIAÇÃO</c:v>
                </c:pt>
              </c:strCache>
            </c:strRef>
          </c:cat>
          <c:val>
            <c:numRef>
              <c:f>'BASE DE DADOS DOS GRÁFICOS'!$CU$3:$CU$14</c:f>
              <c:numCache>
                <c:formatCode>#,##0</c:formatCode>
                <c:ptCount val="12"/>
                <c:pt idx="0">
                  <c:v>411</c:v>
                </c:pt>
                <c:pt idx="1">
                  <c:v>180</c:v>
                </c:pt>
                <c:pt idx="2">
                  <c:v>170</c:v>
                </c:pt>
                <c:pt idx="3">
                  <c:v>168</c:v>
                </c:pt>
                <c:pt idx="4">
                  <c:v>121</c:v>
                </c:pt>
                <c:pt idx="5">
                  <c:v>132</c:v>
                </c:pt>
                <c:pt idx="6">
                  <c:v>122</c:v>
                </c:pt>
                <c:pt idx="7">
                  <c:v>88</c:v>
                </c:pt>
                <c:pt idx="8">
                  <c:v>101</c:v>
                </c:pt>
                <c:pt idx="9">
                  <c:v>67</c:v>
                </c:pt>
                <c:pt idx="10">
                  <c:v>435</c:v>
                </c:pt>
                <c:pt idx="11">
                  <c:v>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83-466B-B1CE-FC780603D542}"/>
            </c:ext>
          </c:extLst>
        </c:ser>
        <c:ser>
          <c:idx val="1"/>
          <c:order val="1"/>
          <c:tx>
            <c:strRef>
              <c:f>'BASE DE DADOS DOS GRÁFICOS'!$CV$2</c:f>
              <c:strCache>
                <c:ptCount val="1"/>
                <c:pt idx="0">
                  <c:v>COBERTURA PREVIDENCIÁRIA DE BENEFÍCIOS CONCEDIDOS E A CONCEDER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11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CB83-466B-B1CE-FC780603D54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'BASE DE DADOS DOS GRÁFICOS'!$CT$3:$CT$14</c:f>
              <c:strCache>
                <c:ptCount val="12"/>
                <c:pt idx="0">
                  <c:v>0,0 - 0,1</c:v>
                </c:pt>
                <c:pt idx="1">
                  <c:v>0,1 - 0,2</c:v>
                </c:pt>
                <c:pt idx="2">
                  <c:v>0,2 - 0,3</c:v>
                </c:pt>
                <c:pt idx="3">
                  <c:v>0,3 - 0,4</c:v>
                </c:pt>
                <c:pt idx="4">
                  <c:v>0,4 - 0,5</c:v>
                </c:pt>
                <c:pt idx="5">
                  <c:v>0,5 - 0,6</c:v>
                </c:pt>
                <c:pt idx="6">
                  <c:v>0,6 - 0,7</c:v>
                </c:pt>
                <c:pt idx="7">
                  <c:v>0,7 - 0,8</c:v>
                </c:pt>
                <c:pt idx="8">
                  <c:v>0,8 - 0,9</c:v>
                </c:pt>
                <c:pt idx="9">
                  <c:v>0,9 - 1,0</c:v>
                </c:pt>
                <c:pt idx="10">
                  <c:v>MAIOR QUE 1,0</c:v>
                </c:pt>
                <c:pt idx="11">
                  <c:v>SEM AVALIAÇÃO</c:v>
                </c:pt>
              </c:strCache>
            </c:strRef>
          </c:cat>
          <c:val>
            <c:numRef>
              <c:f>'BASE DE DADOS DOS GRÁFICOS'!$CV$3:$CV$14</c:f>
              <c:numCache>
                <c:formatCode>#,##0</c:formatCode>
                <c:ptCount val="12"/>
                <c:pt idx="0">
                  <c:v>569</c:v>
                </c:pt>
                <c:pt idx="1">
                  <c:v>308</c:v>
                </c:pt>
                <c:pt idx="2">
                  <c:v>280</c:v>
                </c:pt>
                <c:pt idx="3">
                  <c:v>226</c:v>
                </c:pt>
                <c:pt idx="4">
                  <c:v>214</c:v>
                </c:pt>
                <c:pt idx="5">
                  <c:v>154</c:v>
                </c:pt>
                <c:pt idx="6">
                  <c:v>104</c:v>
                </c:pt>
                <c:pt idx="7">
                  <c:v>69</c:v>
                </c:pt>
                <c:pt idx="8">
                  <c:v>34</c:v>
                </c:pt>
                <c:pt idx="9">
                  <c:v>14</c:v>
                </c:pt>
                <c:pt idx="10">
                  <c:v>24</c:v>
                </c:pt>
                <c:pt idx="11">
                  <c:v>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B83-466B-B1CE-FC780603D54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222421808"/>
        <c:axId val="222426120"/>
      </c:barChart>
      <c:catAx>
        <c:axId val="2224218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22426120"/>
        <c:crosses val="autoZero"/>
        <c:auto val="1"/>
        <c:lblAlgn val="ctr"/>
        <c:lblOffset val="100"/>
        <c:noMultiLvlLbl val="0"/>
      </c:catAx>
      <c:valAx>
        <c:axId val="222426120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222421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</c:legendEntry>
      <c:layout>
        <c:manualLayout>
          <c:xMode val="edge"/>
          <c:yMode val="edge"/>
          <c:x val="0.11254071644422968"/>
          <c:y val="0.10321980837769371"/>
          <c:w val="0.66478318561947347"/>
          <c:h val="0.142998510321344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0.55451</cdr:x>
      <cdr:y>0.17731</cdr:y>
    </cdr:from>
    <cdr:to>
      <cdr:x>1</cdr:x>
      <cdr:y>0.34284</cdr:y>
    </cdr:to>
    <cdr:sp macro="" textlink="">
      <cdr:nvSpPr>
        <cdr:cNvPr id="2" name="CaixaDeTexto 4">
          <a:extLst xmlns:a="http://schemas.openxmlformats.org/drawingml/2006/main">
            <a:ext uri="{FF2B5EF4-FFF2-40B4-BE49-F238E27FC236}">
              <a16:creationId xmlns:a16="http://schemas.microsoft.com/office/drawing/2014/main" id="{8EFC7572-B67B-EE81-D739-AF03EC3A1054}"/>
            </a:ext>
          </a:extLst>
        </cdr:cNvPr>
        <cdr:cNvSpPr txBox="1"/>
      </cdr:nvSpPr>
      <cdr:spPr>
        <a:xfrm xmlns:a="http://schemas.openxmlformats.org/drawingml/2006/main">
          <a:off x="2061196" y="626392"/>
          <a:ext cx="1655949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pt-BR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1600" b="1" dirty="0">
              <a:solidFill>
                <a:schemeClr val="accent2">
                  <a:lumMod val="75000"/>
                </a:schemeClr>
              </a:solidFill>
            </a:rPr>
            <a:t>4,14 milhões com 80 anos ou +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427AB-5C0E-4BC3-B7CF-1CCDBD9D107D}" type="datetimeFigureOut">
              <a:rPr lang="pt-BR" smtClean="0"/>
              <a:t>27/08/2026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A3D6B2-0271-4921-B303-AC98BA2C4F8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1383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3D6B2-0271-4921-B303-AC98BA2C4F8D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3702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941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4400" y="411480"/>
            <a:ext cx="16459200" cy="1645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tmp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88686" y="1580627"/>
            <a:ext cx="9199880" cy="8706485"/>
            <a:chOff x="9088686" y="1580627"/>
            <a:chExt cx="9199880" cy="87064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78541" y="4377542"/>
              <a:ext cx="5909457" cy="590945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613137" y="1580627"/>
              <a:ext cx="6675120" cy="8706485"/>
            </a:xfrm>
            <a:custGeom>
              <a:avLst/>
              <a:gdLst/>
              <a:ahLst/>
              <a:cxnLst/>
              <a:rect l="l" t="t" r="r" b="b"/>
              <a:pathLst>
                <a:path w="6675119" h="8706485">
                  <a:moveTo>
                    <a:pt x="2687994" y="6018377"/>
                  </a:moveTo>
                  <a:lnTo>
                    <a:pt x="5374457" y="8706372"/>
                  </a:lnTo>
                  <a:lnTo>
                    <a:pt x="0" y="8706372"/>
                  </a:lnTo>
                  <a:lnTo>
                    <a:pt x="2687994" y="6018377"/>
                  </a:lnTo>
                  <a:close/>
                </a:path>
                <a:path w="6675119" h="8706485">
                  <a:moveTo>
                    <a:pt x="6674861" y="0"/>
                  </a:moveTo>
                  <a:lnTo>
                    <a:pt x="6674861" y="6470663"/>
                  </a:lnTo>
                  <a:lnTo>
                    <a:pt x="3438607" y="3236253"/>
                  </a:lnTo>
                  <a:lnTo>
                    <a:pt x="66748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088686" y="2286455"/>
              <a:ext cx="9199880" cy="8001000"/>
            </a:xfrm>
            <a:custGeom>
              <a:avLst/>
              <a:gdLst/>
              <a:ahLst/>
              <a:cxnLst/>
              <a:rect l="l" t="t" r="r" b="b"/>
              <a:pathLst>
                <a:path w="9199880" h="8001000">
                  <a:moveTo>
                    <a:pt x="2687994" y="5312550"/>
                  </a:moveTo>
                  <a:lnTo>
                    <a:pt x="5374457" y="8000544"/>
                  </a:lnTo>
                  <a:lnTo>
                    <a:pt x="0" y="8000544"/>
                  </a:lnTo>
                  <a:lnTo>
                    <a:pt x="2687994" y="5312550"/>
                  </a:lnTo>
                  <a:close/>
                </a:path>
                <a:path w="9199880" h="8001000">
                  <a:moveTo>
                    <a:pt x="9199312" y="0"/>
                  </a:moveTo>
                  <a:lnTo>
                    <a:pt x="9199312" y="160551"/>
                  </a:lnTo>
                  <a:lnTo>
                    <a:pt x="6831305" y="2528558"/>
                  </a:lnTo>
                  <a:lnTo>
                    <a:pt x="9199312" y="4896565"/>
                  </a:lnTo>
                  <a:lnTo>
                    <a:pt x="9199312" y="5060803"/>
                  </a:lnTo>
                  <a:lnTo>
                    <a:pt x="9198911" y="5060478"/>
                  </a:lnTo>
                  <a:lnTo>
                    <a:pt x="6709937" y="2571504"/>
                  </a:lnTo>
                  <a:lnTo>
                    <a:pt x="6697334" y="2552365"/>
                  </a:lnTo>
                  <a:lnTo>
                    <a:pt x="6693132" y="2530425"/>
                  </a:lnTo>
                  <a:lnTo>
                    <a:pt x="6697334" y="2508486"/>
                  </a:lnTo>
                  <a:lnTo>
                    <a:pt x="6709937" y="2489347"/>
                  </a:lnTo>
                  <a:lnTo>
                    <a:pt x="9198911" y="373"/>
                  </a:lnTo>
                  <a:lnTo>
                    <a:pt x="9199312" y="0"/>
                  </a:lnTo>
                  <a:close/>
                </a:path>
              </a:pathLst>
            </a:custGeom>
            <a:solidFill>
              <a:srgbClr val="B899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616053" y="6248621"/>
              <a:ext cx="7672070" cy="4038600"/>
            </a:xfrm>
            <a:custGeom>
              <a:avLst/>
              <a:gdLst/>
              <a:ahLst/>
              <a:cxnLst/>
              <a:rect l="l" t="t" r="r" b="b"/>
              <a:pathLst>
                <a:path w="7672069" h="4038600">
                  <a:moveTo>
                    <a:pt x="1160627" y="2902025"/>
                  </a:moveTo>
                  <a:lnTo>
                    <a:pt x="1182566" y="2906226"/>
                  </a:lnTo>
                  <a:lnTo>
                    <a:pt x="1201705" y="2918830"/>
                  </a:lnTo>
                  <a:lnTo>
                    <a:pt x="2321254" y="4038378"/>
                  </a:lnTo>
                  <a:lnTo>
                    <a:pt x="2158807" y="4038378"/>
                  </a:lnTo>
                  <a:lnTo>
                    <a:pt x="1160627" y="3040197"/>
                  </a:lnTo>
                  <a:lnTo>
                    <a:pt x="998181" y="3040197"/>
                  </a:lnTo>
                  <a:lnTo>
                    <a:pt x="1119548" y="2918830"/>
                  </a:lnTo>
                  <a:lnTo>
                    <a:pt x="1138687" y="2906226"/>
                  </a:lnTo>
                  <a:lnTo>
                    <a:pt x="1160627" y="2902025"/>
                  </a:lnTo>
                  <a:close/>
                </a:path>
                <a:path w="7672069" h="4038600">
                  <a:moveTo>
                    <a:pt x="998181" y="3040197"/>
                  </a:moveTo>
                  <a:lnTo>
                    <a:pt x="1160627" y="3040197"/>
                  </a:lnTo>
                  <a:lnTo>
                    <a:pt x="162446" y="4038378"/>
                  </a:lnTo>
                  <a:lnTo>
                    <a:pt x="0" y="4038378"/>
                  </a:lnTo>
                  <a:lnTo>
                    <a:pt x="998181" y="3040197"/>
                  </a:lnTo>
                  <a:close/>
                </a:path>
                <a:path w="7672069" h="4038600">
                  <a:moveTo>
                    <a:pt x="7671944" y="0"/>
                  </a:moveTo>
                  <a:lnTo>
                    <a:pt x="7671944" y="4038378"/>
                  </a:lnTo>
                  <a:lnTo>
                    <a:pt x="5238892" y="4038378"/>
                  </a:lnTo>
                  <a:lnTo>
                    <a:pt x="4435691" y="3236253"/>
                  </a:lnTo>
                  <a:lnTo>
                    <a:pt x="7671944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3791585" cy="3791585"/>
            <a:chOff x="0" y="0"/>
            <a:chExt cx="3791585" cy="379158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3791397" cy="379139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11"/>
              <a:ext cx="2891155" cy="2891155"/>
            </a:xfrm>
            <a:custGeom>
              <a:avLst/>
              <a:gdLst/>
              <a:ahLst/>
              <a:cxnLst/>
              <a:rect l="l" t="t" r="r" b="b"/>
              <a:pathLst>
                <a:path w="2891155" h="2891155">
                  <a:moveTo>
                    <a:pt x="2891002" y="0"/>
                  </a:moveTo>
                  <a:lnTo>
                    <a:pt x="1827745" y="0"/>
                  </a:lnTo>
                  <a:lnTo>
                    <a:pt x="585076" y="0"/>
                  </a:lnTo>
                  <a:lnTo>
                    <a:pt x="0" y="0"/>
                  </a:lnTo>
                  <a:lnTo>
                    <a:pt x="0" y="585076"/>
                  </a:lnTo>
                  <a:lnTo>
                    <a:pt x="0" y="1827745"/>
                  </a:lnTo>
                  <a:lnTo>
                    <a:pt x="0" y="2891002"/>
                  </a:lnTo>
                  <a:lnTo>
                    <a:pt x="2891002" y="0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0"/>
              <a:ext cx="2891155" cy="2891155"/>
            </a:xfrm>
            <a:custGeom>
              <a:avLst/>
              <a:gdLst/>
              <a:ahLst/>
              <a:cxnLst/>
              <a:rect l="l" t="t" r="r" b="b"/>
              <a:pathLst>
                <a:path w="2891155" h="2891155">
                  <a:moveTo>
                    <a:pt x="0" y="2891012"/>
                  </a:moveTo>
                  <a:lnTo>
                    <a:pt x="0" y="0"/>
                  </a:lnTo>
                  <a:lnTo>
                    <a:pt x="2891012" y="0"/>
                  </a:lnTo>
                  <a:lnTo>
                    <a:pt x="0" y="2891012"/>
                  </a:lnTo>
                  <a:close/>
                </a:path>
              </a:pathLst>
            </a:custGeom>
            <a:solidFill>
              <a:srgbClr val="B18F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0"/>
              <a:ext cx="1828164" cy="1828164"/>
            </a:xfrm>
            <a:custGeom>
              <a:avLst/>
              <a:gdLst/>
              <a:ahLst/>
              <a:cxnLst/>
              <a:rect l="l" t="t" r="r" b="b"/>
              <a:pathLst>
                <a:path w="1828164" h="1828164">
                  <a:moveTo>
                    <a:pt x="0" y="1827748"/>
                  </a:moveTo>
                  <a:lnTo>
                    <a:pt x="0" y="0"/>
                  </a:lnTo>
                  <a:lnTo>
                    <a:pt x="1827748" y="0"/>
                  </a:lnTo>
                  <a:lnTo>
                    <a:pt x="0" y="1827748"/>
                  </a:lnTo>
                  <a:close/>
                </a:path>
              </a:pathLst>
            </a:custGeom>
            <a:solidFill>
              <a:srgbClr val="B899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0"/>
              <a:ext cx="585470" cy="585470"/>
            </a:xfrm>
            <a:custGeom>
              <a:avLst/>
              <a:gdLst/>
              <a:ahLst/>
              <a:cxnLst/>
              <a:rect l="l" t="t" r="r" b="b"/>
              <a:pathLst>
                <a:path w="585470" h="585470">
                  <a:moveTo>
                    <a:pt x="0" y="585078"/>
                  </a:moveTo>
                  <a:lnTo>
                    <a:pt x="0" y="0"/>
                  </a:lnTo>
                  <a:lnTo>
                    <a:pt x="585078" y="0"/>
                  </a:lnTo>
                  <a:lnTo>
                    <a:pt x="0" y="585078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666590" y="0"/>
            <a:ext cx="3790949" cy="3433493"/>
          </a:xfrm>
          <a:prstGeom prst="rect">
            <a:avLst/>
          </a:prstGeom>
        </p:spPr>
      </p:pic>
      <p:sp>
        <p:nvSpPr>
          <p:cNvPr id="14" name="Título 13">
            <a:extLst>
              <a:ext uri="{FF2B5EF4-FFF2-40B4-BE49-F238E27FC236}">
                <a16:creationId xmlns:a16="http://schemas.microsoft.com/office/drawing/2014/main" id="{1F112D3C-644B-33D1-0C7B-3AEC93AB62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5576" y="2432953"/>
            <a:ext cx="13337224" cy="3229523"/>
          </a:xfrm>
        </p:spPr>
        <p:txBody>
          <a:bodyPr/>
          <a:lstStyle/>
          <a:p>
            <a:r>
              <a:rPr lang="pt-BR" sz="6600" b="1" i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Os Desafios dos RPPS: Déficit Atuarial, Insuficiência Financeira e Caminhos para o Equilíbrio</a:t>
            </a:r>
            <a:endParaRPr lang="pt-BR" sz="6600" dirty="0">
              <a:solidFill>
                <a:schemeClr val="bg1"/>
              </a:solidFill>
            </a:endParaRPr>
          </a:p>
        </p:txBody>
      </p:sp>
      <p:sp>
        <p:nvSpPr>
          <p:cNvPr id="15" name="Subtítulo 14">
            <a:extLst>
              <a:ext uri="{FF2B5EF4-FFF2-40B4-BE49-F238E27FC236}">
                <a16:creationId xmlns:a16="http://schemas.microsoft.com/office/drawing/2014/main" id="{5628E898-E97C-D4CE-7E5A-C2D93BCC5BAA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346236" y="5759676"/>
            <a:ext cx="12651423" cy="1846659"/>
          </a:xfrm>
        </p:spPr>
        <p:txBody>
          <a:bodyPr/>
          <a:lstStyle/>
          <a:p>
            <a:pPr algn="ctr"/>
            <a:r>
              <a:rPr lang="pt-BR" sz="4000" b="1">
                <a:solidFill>
                  <a:srgbClr val="FFC000"/>
                </a:solidFill>
              </a:rPr>
              <a:t>Reflexões e ações - Departamento dos RPPS/MPS</a:t>
            </a:r>
          </a:p>
          <a:p>
            <a:pPr algn="ctr"/>
            <a:r>
              <a:rPr lang="pt-BR" sz="4000" b="1">
                <a:solidFill>
                  <a:schemeClr val="accent6">
                    <a:lumMod val="40000"/>
                    <a:lumOff val="60000"/>
                  </a:schemeClr>
                </a:solidFill>
              </a:rPr>
              <a:t>Contador: você é um importante agente previdenciário no Município!</a:t>
            </a:r>
            <a:endParaRPr lang="pt-BR" sz="4000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37841"/>
            <a:ext cx="18288000" cy="9194165"/>
          </a:xfrm>
          <a:custGeom>
            <a:avLst/>
            <a:gdLst/>
            <a:ahLst/>
            <a:cxnLst/>
            <a:rect l="l" t="t" r="r" b="b"/>
            <a:pathLst>
              <a:path w="18288000" h="9194165">
                <a:moveTo>
                  <a:pt x="0" y="9194127"/>
                </a:moveTo>
                <a:lnTo>
                  <a:pt x="18287998" y="9194127"/>
                </a:lnTo>
                <a:lnTo>
                  <a:pt x="18287998" y="0"/>
                </a:lnTo>
                <a:lnTo>
                  <a:pt x="0" y="0"/>
                </a:lnTo>
                <a:lnTo>
                  <a:pt x="0" y="9194127"/>
                </a:lnTo>
                <a:close/>
              </a:path>
            </a:pathLst>
          </a:custGeom>
          <a:solidFill>
            <a:srgbClr val="0941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8288000" cy="537845"/>
          </a:xfrm>
          <a:custGeom>
            <a:avLst/>
            <a:gdLst/>
            <a:ahLst/>
            <a:cxnLst/>
            <a:rect l="l" t="t" r="r" b="b"/>
            <a:pathLst>
              <a:path w="18288000" h="537845">
                <a:moveTo>
                  <a:pt x="0" y="0"/>
                </a:moveTo>
                <a:lnTo>
                  <a:pt x="18288000" y="0"/>
                </a:lnTo>
                <a:lnTo>
                  <a:pt x="18288000" y="537841"/>
                </a:lnTo>
                <a:lnTo>
                  <a:pt x="0" y="537841"/>
                </a:lnTo>
                <a:lnTo>
                  <a:pt x="0" y="0"/>
                </a:lnTo>
                <a:close/>
              </a:path>
            </a:pathLst>
          </a:custGeom>
          <a:solidFill>
            <a:srgbClr val="B08F4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9265285"/>
            <a:ext cx="18288000" cy="1029335"/>
            <a:chOff x="0" y="9265285"/>
            <a:chExt cx="18288000" cy="1029335"/>
          </a:xfrm>
        </p:grpSpPr>
        <p:sp>
          <p:nvSpPr>
            <p:cNvPr id="5" name="object 5"/>
            <p:cNvSpPr/>
            <p:nvPr/>
          </p:nvSpPr>
          <p:spPr>
            <a:xfrm>
              <a:off x="0" y="9731969"/>
              <a:ext cx="18288000" cy="555625"/>
            </a:xfrm>
            <a:custGeom>
              <a:avLst/>
              <a:gdLst/>
              <a:ahLst/>
              <a:cxnLst/>
              <a:rect l="l" t="t" r="r" b="b"/>
              <a:pathLst>
                <a:path w="18288000" h="555625">
                  <a:moveTo>
                    <a:pt x="18287999" y="555030"/>
                  </a:moveTo>
                  <a:lnTo>
                    <a:pt x="0" y="555030"/>
                  </a:lnTo>
                  <a:lnTo>
                    <a:pt x="0" y="0"/>
                  </a:lnTo>
                  <a:lnTo>
                    <a:pt x="18287999" y="0"/>
                  </a:lnTo>
                  <a:lnTo>
                    <a:pt x="18287999" y="55503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 rot="10800000">
              <a:off x="0" y="9265285"/>
              <a:ext cx="4174490" cy="1029335"/>
            </a:xfrm>
            <a:custGeom>
              <a:avLst/>
              <a:gdLst/>
              <a:ahLst/>
              <a:cxnLst/>
              <a:rect l="l" t="t" r="r" b="b"/>
              <a:pathLst>
                <a:path w="4174490" h="1029334">
                  <a:moveTo>
                    <a:pt x="1215256" y="0"/>
                  </a:moveTo>
                  <a:lnTo>
                    <a:pt x="4174240" y="0"/>
                  </a:lnTo>
                  <a:lnTo>
                    <a:pt x="4174240" y="1028733"/>
                  </a:lnTo>
                  <a:lnTo>
                    <a:pt x="0" y="1028733"/>
                  </a:lnTo>
                  <a:lnTo>
                    <a:pt x="12152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 rot="10800000">
            <a:off x="13497560" y="-17749"/>
            <a:ext cx="4790440" cy="1275047"/>
          </a:xfrm>
          <a:custGeom>
            <a:avLst/>
            <a:gdLst/>
            <a:ahLst/>
            <a:cxnLst/>
            <a:rect l="l" t="t" r="r" b="b"/>
            <a:pathLst>
              <a:path w="3327400" h="1028700">
                <a:moveTo>
                  <a:pt x="2103685" y="1028700"/>
                </a:moveTo>
                <a:lnTo>
                  <a:pt x="0" y="1028700"/>
                </a:lnTo>
                <a:lnTo>
                  <a:pt x="0" y="0"/>
                </a:lnTo>
                <a:lnTo>
                  <a:pt x="3326952" y="0"/>
                </a:lnTo>
                <a:lnTo>
                  <a:pt x="2103685" y="1028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5" name="object 4">
            <a:extLst>
              <a:ext uri="{FF2B5EF4-FFF2-40B4-BE49-F238E27FC236}">
                <a16:creationId xmlns:a16="http://schemas.microsoft.com/office/drawing/2014/main" id="{E90EC3C2-066D-1960-705E-2C18DBF0EF2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54972" y="-437540"/>
            <a:ext cx="2665656" cy="238064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66529DA-A28D-0648-D9C9-03C22A127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0046" y="688296"/>
            <a:ext cx="5821377" cy="6379502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BF3D53A4-EAB7-494A-42C9-0185F8FFEF4E}"/>
              </a:ext>
            </a:extLst>
          </p:cNvPr>
          <p:cNvSpPr txBox="1"/>
          <p:nvPr/>
        </p:nvSpPr>
        <p:spPr>
          <a:xfrm>
            <a:off x="537612" y="2778718"/>
            <a:ext cx="2757487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defRPr sz="4000" b="1">
                <a:solidFill>
                  <a:srgbClr val="210999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5,1 mi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servidores ativos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União: 0,8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Estados: 1,7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Municípios: 2,6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E9F2C54-8750-EE75-A0F8-E601661BABA4}"/>
              </a:ext>
            </a:extLst>
          </p:cNvPr>
          <p:cNvSpPr txBox="1"/>
          <p:nvPr/>
        </p:nvSpPr>
        <p:spPr>
          <a:xfrm>
            <a:off x="294724" y="6554583"/>
            <a:ext cx="324326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defRPr sz="4400" b="1">
                <a:solidFill>
                  <a:srgbClr val="210999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4,2 mi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Beneficiários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União: 0,8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Estados: 2,1 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Municípios: 1,3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E6A6C810-B89C-6E22-3CEA-EA456091B064}"/>
              </a:ext>
            </a:extLst>
          </p:cNvPr>
          <p:cNvSpPr txBox="1"/>
          <p:nvPr/>
        </p:nvSpPr>
        <p:spPr>
          <a:xfrm>
            <a:off x="9459875" y="1610229"/>
            <a:ext cx="3369076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defRPr sz="4400" b="1">
                <a:solidFill>
                  <a:srgbClr val="210999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</a:t>
            </a:r>
            <a:r>
              <a:rPr kumimoji="0" lang="pt-BR" sz="4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$ 415 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em aplicações financeiras 01/2026</a:t>
            </a:r>
            <a:endParaRPr kumimoji="0" lang="pt-BR" sz="3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887CFE6-FAB1-9DE0-FCC0-F9E76A115BDB}"/>
              </a:ext>
            </a:extLst>
          </p:cNvPr>
          <p:cNvSpPr txBox="1"/>
          <p:nvPr/>
        </p:nvSpPr>
        <p:spPr>
          <a:xfrm>
            <a:off x="9383864" y="7043312"/>
            <a:ext cx="433126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defRPr sz="4400" b="1">
                <a:solidFill>
                  <a:srgbClr val="210999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R$ 5 tri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Déficit Atuarial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(1,6 União / </a:t>
            </a:r>
            <a:r>
              <a:rPr kumimoji="0" lang="pt-BR" sz="3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2,4 Estados* </a:t>
            </a: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 DF / 1,1 Municípios)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79854662-12EF-F051-9540-05554563F137}"/>
              </a:ext>
            </a:extLst>
          </p:cNvPr>
          <p:cNvSpPr txBox="1"/>
          <p:nvPr/>
        </p:nvSpPr>
        <p:spPr>
          <a:xfrm>
            <a:off x="9513066" y="3865106"/>
            <a:ext cx="3369077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defRPr sz="4000" b="1">
                <a:solidFill>
                  <a:srgbClr val="210999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>
                <a:solidFill>
                  <a:schemeClr val="bg1"/>
                </a:solidFill>
              </a:rPr>
              <a:t>400</a:t>
            </a: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kumimoji="0" lang="pt-BR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000" b="0">
                <a:solidFill>
                  <a:schemeClr val="bg1"/>
                </a:solidFill>
              </a:rPr>
              <a:t>com</a:t>
            </a:r>
            <a:r>
              <a:rPr kumimoji="0" lang="pt-BR" sz="3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benefícios anuais</a:t>
            </a:r>
            <a:endParaRPr kumimoji="0" lang="pt-BR" sz="3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União</a:t>
            </a:r>
            <a:r>
              <a:rPr kumimoji="0" lang="pt-BR" sz="3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: R$ 107</a:t>
            </a: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, Estados</a:t>
            </a:r>
            <a:r>
              <a:rPr kumimoji="0" lang="pt-BR" sz="3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: R$ 200 </a:t>
            </a: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 Mun</a:t>
            </a:r>
            <a:r>
              <a:rPr kumimoji="0" lang="pt-BR" sz="3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.: R$89</a:t>
            </a:r>
            <a:endParaRPr kumimoji="0" lang="pt-BR" sz="3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0B342D24-753E-68FA-6B1A-4208F0D280C7}"/>
              </a:ext>
            </a:extLst>
          </p:cNvPr>
          <p:cNvSpPr txBox="1"/>
          <p:nvPr/>
        </p:nvSpPr>
        <p:spPr>
          <a:xfrm>
            <a:off x="503274" y="794621"/>
            <a:ext cx="295761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defRPr sz="4400" b="1">
                <a:solidFill>
                  <a:srgbClr val="210999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2.131 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RPPS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000" b="0" dirty="0">
                <a:solidFill>
                  <a:schemeClr val="bg1"/>
                </a:solidFill>
              </a:rPr>
              <a:t>Em todos </a:t>
            </a:r>
            <a:r>
              <a:rPr lang="pt-BR" sz="3000" b="0">
                <a:solidFill>
                  <a:schemeClr val="bg1"/>
                </a:solidFill>
              </a:rPr>
              <a:t>os Estados</a:t>
            </a:r>
            <a:endParaRPr kumimoji="0" lang="pt-BR" sz="3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26" name="CaixaDeTexto 1">
            <a:extLst>
              <a:ext uri="{FF2B5EF4-FFF2-40B4-BE49-F238E27FC236}">
                <a16:creationId xmlns:a16="http://schemas.microsoft.com/office/drawing/2014/main" id="{AE0DC161-045D-B200-D6A6-DC01F05922EA}"/>
              </a:ext>
            </a:extLst>
          </p:cNvPr>
          <p:cNvSpPr txBox="1"/>
          <p:nvPr/>
        </p:nvSpPr>
        <p:spPr>
          <a:xfrm>
            <a:off x="12981297" y="2580361"/>
            <a:ext cx="508529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defRPr sz="4400" b="1">
                <a:solidFill>
                  <a:srgbClr val="210999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R$ </a:t>
            </a:r>
            <a:r>
              <a:rPr kumimoji="0" lang="pt-BR" sz="4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158 bi </a:t>
            </a:r>
            <a:r>
              <a:rPr kumimoji="0" lang="pt-BR" sz="2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(?)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Déficit Financeiro*</a:t>
            </a:r>
            <a:endParaRPr kumimoji="0" lang="pt-BR" sz="3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União: -R$ 64,4 bi +FCDF;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000" b="0">
                <a:solidFill>
                  <a:schemeClr val="bg1"/>
                </a:solidFill>
              </a:rPr>
              <a:t>Estados/DF:</a:t>
            </a:r>
            <a:r>
              <a:rPr kumimoji="0" lang="pt-BR" sz="3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pt-BR" sz="3000" b="0">
                <a:solidFill>
                  <a:schemeClr val="bg1"/>
                </a:solidFill>
              </a:rPr>
              <a:t>- </a:t>
            </a:r>
            <a:r>
              <a:rPr kumimoji="0" lang="pt-BR" sz="3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R$95 bi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Municípios: + </a:t>
            </a: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R$ </a:t>
            </a:r>
            <a:r>
              <a:rPr kumimoji="0" lang="pt-BR" sz="3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1,2 bi</a:t>
            </a:r>
            <a:endParaRPr kumimoji="0" lang="pt-BR" sz="3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2C850C03-6BA6-2DBA-4845-EBB24BBB81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5592" y="2328029"/>
            <a:ext cx="2181555" cy="8058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30" name="CaixaDeTexto 29">
            <a:extLst>
              <a:ext uri="{FF2B5EF4-FFF2-40B4-BE49-F238E27FC236}">
                <a16:creationId xmlns:a16="http://schemas.microsoft.com/office/drawing/2014/main" id="{B53C9326-289B-0652-C7A8-FD4074E244AD}"/>
              </a:ext>
            </a:extLst>
          </p:cNvPr>
          <p:cNvSpPr txBox="1"/>
          <p:nvPr/>
        </p:nvSpPr>
        <p:spPr>
          <a:xfrm>
            <a:off x="3460892" y="9364949"/>
            <a:ext cx="33690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defRPr sz="4400" b="1">
                <a:solidFill>
                  <a:srgbClr val="210999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Dados AEPS 2025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E39E2FB7-49F9-1AC3-A4FA-AD2B33806918}"/>
              </a:ext>
            </a:extLst>
          </p:cNvPr>
          <p:cNvSpPr txBox="1"/>
          <p:nvPr/>
        </p:nvSpPr>
        <p:spPr>
          <a:xfrm>
            <a:off x="13934128" y="5269018"/>
            <a:ext cx="4132462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000">
                <a:solidFill>
                  <a:schemeClr val="bg1"/>
                </a:solidFill>
              </a:rPr>
              <a:t>23 Estados e 685 Municípios (1/3 dos RPPS) apresentaram déficits financeiros, de </a:t>
            </a:r>
          </a:p>
          <a:p>
            <a:pPr algn="ctr"/>
            <a:r>
              <a:rPr lang="pt-BR" sz="3000">
                <a:solidFill>
                  <a:schemeClr val="bg1"/>
                </a:solidFill>
              </a:rPr>
              <a:t>- R$  97,5 bi e - R$ 11,2 bi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50D00FA-3C62-A1A0-D556-52565C13FE41}"/>
              </a:ext>
            </a:extLst>
          </p:cNvPr>
          <p:cNvSpPr txBox="1"/>
          <p:nvPr/>
        </p:nvSpPr>
        <p:spPr>
          <a:xfrm>
            <a:off x="13720573" y="8064956"/>
            <a:ext cx="413246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500">
                <a:solidFill>
                  <a:schemeClr val="bg1"/>
                </a:solidFill>
              </a:rPr>
              <a:t>* Siconfi. Sem considerar transferências de insuficiências financeiras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B599138-C86C-6CD6-C05C-F9C1DF4C1BFB}"/>
              </a:ext>
            </a:extLst>
          </p:cNvPr>
          <p:cNvSpPr txBox="1"/>
          <p:nvPr/>
        </p:nvSpPr>
        <p:spPr>
          <a:xfrm>
            <a:off x="3455449" y="7075928"/>
            <a:ext cx="6473452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defRPr sz="4400" b="1">
                <a:solidFill>
                  <a:srgbClr val="210999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ISP 2025</a:t>
            </a:r>
            <a:endParaRPr kumimoji="0" lang="pt-BR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32 (2%)com nota A,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000" b="0">
                <a:solidFill>
                  <a:schemeClr val="bg1"/>
                </a:solidFill>
              </a:rPr>
              <a:t>459 (22%) B, </a:t>
            </a:r>
            <a:r>
              <a:rPr kumimoji="0" lang="pt-BR" sz="3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756 (35%) C,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000" b="0">
                <a:solidFill>
                  <a:schemeClr val="bg1"/>
                </a:solidFill>
              </a:rPr>
              <a:t>886 (42%) D</a:t>
            </a:r>
            <a:endParaRPr kumimoji="0" lang="pt-BR" sz="3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BECE79F-0D23-6ED3-ED3D-57AB28817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4C061640-3E8F-C451-1094-19FF62BDCCB3}"/>
              </a:ext>
            </a:extLst>
          </p:cNvPr>
          <p:cNvSpPr/>
          <p:nvPr/>
        </p:nvSpPr>
        <p:spPr>
          <a:xfrm>
            <a:off x="0" y="537841"/>
            <a:ext cx="18288000" cy="9194165"/>
          </a:xfrm>
          <a:custGeom>
            <a:avLst/>
            <a:gdLst/>
            <a:ahLst/>
            <a:cxnLst/>
            <a:rect l="l" t="t" r="r" b="b"/>
            <a:pathLst>
              <a:path w="18288000" h="9194165">
                <a:moveTo>
                  <a:pt x="0" y="9194127"/>
                </a:moveTo>
                <a:lnTo>
                  <a:pt x="18287998" y="9194127"/>
                </a:lnTo>
                <a:lnTo>
                  <a:pt x="18287998" y="0"/>
                </a:lnTo>
                <a:lnTo>
                  <a:pt x="0" y="0"/>
                </a:lnTo>
                <a:lnTo>
                  <a:pt x="0" y="9194127"/>
                </a:lnTo>
                <a:close/>
              </a:path>
            </a:pathLst>
          </a:custGeom>
          <a:solidFill>
            <a:srgbClr val="0941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65BB2EDD-8B9E-1B61-1702-5950E3CDFED7}"/>
              </a:ext>
            </a:extLst>
          </p:cNvPr>
          <p:cNvSpPr/>
          <p:nvPr/>
        </p:nvSpPr>
        <p:spPr>
          <a:xfrm>
            <a:off x="0" y="0"/>
            <a:ext cx="18288000" cy="537845"/>
          </a:xfrm>
          <a:custGeom>
            <a:avLst/>
            <a:gdLst/>
            <a:ahLst/>
            <a:cxnLst/>
            <a:rect l="l" t="t" r="r" b="b"/>
            <a:pathLst>
              <a:path w="18288000" h="537845">
                <a:moveTo>
                  <a:pt x="0" y="0"/>
                </a:moveTo>
                <a:lnTo>
                  <a:pt x="18288000" y="0"/>
                </a:lnTo>
                <a:lnTo>
                  <a:pt x="18288000" y="537841"/>
                </a:lnTo>
                <a:lnTo>
                  <a:pt x="0" y="537841"/>
                </a:lnTo>
                <a:lnTo>
                  <a:pt x="0" y="0"/>
                </a:lnTo>
                <a:close/>
              </a:path>
            </a:pathLst>
          </a:custGeom>
          <a:solidFill>
            <a:srgbClr val="B08F4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2E6631F3-B741-EE9E-65BB-A0233178A004}"/>
              </a:ext>
            </a:extLst>
          </p:cNvPr>
          <p:cNvGrpSpPr/>
          <p:nvPr/>
        </p:nvGrpSpPr>
        <p:grpSpPr>
          <a:xfrm>
            <a:off x="0" y="9265285"/>
            <a:ext cx="18288000" cy="1029335"/>
            <a:chOff x="0" y="9265285"/>
            <a:chExt cx="18288000" cy="1029335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F4220C11-FCDB-93F6-DFFB-D46570879713}"/>
                </a:ext>
              </a:extLst>
            </p:cNvPr>
            <p:cNvSpPr/>
            <p:nvPr/>
          </p:nvSpPr>
          <p:spPr>
            <a:xfrm>
              <a:off x="0" y="9731969"/>
              <a:ext cx="18288000" cy="555625"/>
            </a:xfrm>
            <a:custGeom>
              <a:avLst/>
              <a:gdLst/>
              <a:ahLst/>
              <a:cxnLst/>
              <a:rect l="l" t="t" r="r" b="b"/>
              <a:pathLst>
                <a:path w="18288000" h="555625">
                  <a:moveTo>
                    <a:pt x="18287999" y="555030"/>
                  </a:moveTo>
                  <a:lnTo>
                    <a:pt x="0" y="555030"/>
                  </a:lnTo>
                  <a:lnTo>
                    <a:pt x="0" y="0"/>
                  </a:lnTo>
                  <a:lnTo>
                    <a:pt x="18287999" y="0"/>
                  </a:lnTo>
                  <a:lnTo>
                    <a:pt x="18287999" y="55503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149F4D0F-9962-AC32-1211-2BD9DCA8718E}"/>
                </a:ext>
              </a:extLst>
            </p:cNvPr>
            <p:cNvSpPr/>
            <p:nvPr/>
          </p:nvSpPr>
          <p:spPr>
            <a:xfrm rot="10800000">
              <a:off x="0" y="9265285"/>
              <a:ext cx="4174490" cy="1029335"/>
            </a:xfrm>
            <a:custGeom>
              <a:avLst/>
              <a:gdLst/>
              <a:ahLst/>
              <a:cxnLst/>
              <a:rect l="l" t="t" r="r" b="b"/>
              <a:pathLst>
                <a:path w="4174490" h="1029334">
                  <a:moveTo>
                    <a:pt x="1215256" y="0"/>
                  </a:moveTo>
                  <a:lnTo>
                    <a:pt x="4174240" y="0"/>
                  </a:lnTo>
                  <a:lnTo>
                    <a:pt x="4174240" y="1028733"/>
                  </a:lnTo>
                  <a:lnTo>
                    <a:pt x="0" y="1028733"/>
                  </a:lnTo>
                  <a:lnTo>
                    <a:pt x="12152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9E1FBF3F-CCBF-6649-FE6B-3FD4A6D78613}"/>
              </a:ext>
            </a:extLst>
          </p:cNvPr>
          <p:cNvSpPr/>
          <p:nvPr/>
        </p:nvSpPr>
        <p:spPr>
          <a:xfrm rot="10800000">
            <a:off x="13497560" y="-17749"/>
            <a:ext cx="4790440" cy="1275047"/>
          </a:xfrm>
          <a:custGeom>
            <a:avLst/>
            <a:gdLst/>
            <a:ahLst/>
            <a:cxnLst/>
            <a:rect l="l" t="t" r="r" b="b"/>
            <a:pathLst>
              <a:path w="3327400" h="1028700">
                <a:moveTo>
                  <a:pt x="2103685" y="1028700"/>
                </a:moveTo>
                <a:lnTo>
                  <a:pt x="0" y="1028700"/>
                </a:lnTo>
                <a:lnTo>
                  <a:pt x="0" y="0"/>
                </a:lnTo>
                <a:lnTo>
                  <a:pt x="3326952" y="0"/>
                </a:lnTo>
                <a:lnTo>
                  <a:pt x="2103685" y="1028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5" name="object 4">
            <a:extLst>
              <a:ext uri="{FF2B5EF4-FFF2-40B4-BE49-F238E27FC236}">
                <a16:creationId xmlns:a16="http://schemas.microsoft.com/office/drawing/2014/main" id="{CF0A82A6-71AC-59BE-C1B2-0AD09D118DE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54972" y="-437540"/>
            <a:ext cx="2665656" cy="238064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D6D8E6D-FD10-F4B3-9A67-04690C4A6384}"/>
              </a:ext>
            </a:extLst>
          </p:cNvPr>
          <p:cNvSpPr txBox="1"/>
          <p:nvPr/>
        </p:nvSpPr>
        <p:spPr>
          <a:xfrm flipH="1">
            <a:off x="462454" y="3251692"/>
            <a:ext cx="455203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Competências</a:t>
            </a:r>
            <a:endParaRPr lang="pt-BR" sz="44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pt-BR" sz="44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 atribuições</a:t>
            </a:r>
            <a:endParaRPr lang="pt-BR" sz="44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pt-BR" sz="44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 MPS relativas aos RPPS</a:t>
            </a:r>
            <a:endParaRPr lang="pt-BR" sz="44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C286FE1D-55BC-07E1-3A85-E9D8536C2391}"/>
              </a:ext>
            </a:extLst>
          </p:cNvPr>
          <p:cNvSpPr/>
          <p:nvPr/>
        </p:nvSpPr>
        <p:spPr>
          <a:xfrm flipH="1">
            <a:off x="5176455" y="2162609"/>
            <a:ext cx="5563201" cy="1241023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72000"/>
                </a:schemeClr>
              </a:gs>
              <a:gs pos="100000">
                <a:schemeClr val="bg1">
                  <a:alpha val="11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A7A9C9A-163D-EAAA-33EA-0B4EE2610684}"/>
              </a:ext>
            </a:extLst>
          </p:cNvPr>
          <p:cNvSpPr txBox="1"/>
          <p:nvPr/>
        </p:nvSpPr>
        <p:spPr>
          <a:xfrm>
            <a:off x="5318004" y="2337435"/>
            <a:ext cx="5421652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800" b="1" i="1">
                <a:solidFill>
                  <a:schemeClr val="accent6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Orientação</a:t>
            </a:r>
            <a:r>
              <a:rPr lang="pt-BR" sz="2800" b="1" i="1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acompanhamento, supervisão e fiscalização</a:t>
            </a:r>
            <a:endParaRPr lang="pt-BR" sz="2800" b="1" i="1" dirty="0">
              <a:solidFill>
                <a:srgbClr val="00206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17FE606-4587-0C50-78EB-DDC51F3BA98B}"/>
              </a:ext>
            </a:extLst>
          </p:cNvPr>
          <p:cNvSpPr/>
          <p:nvPr/>
        </p:nvSpPr>
        <p:spPr>
          <a:xfrm flipH="1">
            <a:off x="5176460" y="3589432"/>
            <a:ext cx="5563196" cy="124102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72000"/>
                </a:schemeClr>
              </a:gs>
              <a:gs pos="100000">
                <a:schemeClr val="bg1">
                  <a:alpha val="11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5C651740-1681-4B4E-7ACD-D06140C9908F}"/>
              </a:ext>
            </a:extLst>
          </p:cNvPr>
          <p:cNvSpPr txBox="1"/>
          <p:nvPr/>
        </p:nvSpPr>
        <p:spPr>
          <a:xfrm>
            <a:off x="5318009" y="3706427"/>
            <a:ext cx="5493804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800" b="1" i="1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Certificado de Regularidade Previdenciária - CRP</a:t>
            </a:r>
            <a:endParaRPr lang="pt-BR" sz="2800" b="1" i="1" dirty="0">
              <a:solidFill>
                <a:srgbClr val="00206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1FB656F4-4674-BB19-C558-C0B6B1858D83}"/>
              </a:ext>
            </a:extLst>
          </p:cNvPr>
          <p:cNvSpPr/>
          <p:nvPr/>
        </p:nvSpPr>
        <p:spPr>
          <a:xfrm flipH="1">
            <a:off x="5176455" y="5016256"/>
            <a:ext cx="5563201" cy="1241023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72000"/>
                </a:schemeClr>
              </a:gs>
              <a:gs pos="100000">
                <a:schemeClr val="bg1">
                  <a:alpha val="11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9D832A64-671A-C6D9-7A6A-A5B7A85A8923}"/>
              </a:ext>
            </a:extLst>
          </p:cNvPr>
          <p:cNvSpPr txBox="1"/>
          <p:nvPr/>
        </p:nvSpPr>
        <p:spPr>
          <a:xfrm>
            <a:off x="5316866" y="5180449"/>
            <a:ext cx="5357955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800" b="1" i="1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Edição de parâmetros normativos e diretrizes </a:t>
            </a:r>
            <a:r>
              <a:rPr lang="pt-BR" sz="2800" b="1" i="1">
                <a:solidFill>
                  <a:schemeClr val="accent6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gerais</a:t>
            </a:r>
            <a:endParaRPr lang="pt-BR" sz="2800" b="1" i="1" dirty="0">
              <a:solidFill>
                <a:schemeClr val="accent6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D7F51810-5F4B-33CD-FFA2-55ADD0C58DDC}"/>
              </a:ext>
            </a:extLst>
          </p:cNvPr>
          <p:cNvSpPr/>
          <p:nvPr/>
        </p:nvSpPr>
        <p:spPr>
          <a:xfrm flipH="1">
            <a:off x="5176455" y="6443037"/>
            <a:ext cx="5563201" cy="1241023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72000"/>
                </a:schemeClr>
              </a:gs>
              <a:gs pos="100000">
                <a:schemeClr val="bg1">
                  <a:alpha val="11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607E4E41-EE9C-0BD7-8870-B27CA322E679}"/>
              </a:ext>
            </a:extLst>
          </p:cNvPr>
          <p:cNvSpPr txBox="1"/>
          <p:nvPr/>
        </p:nvSpPr>
        <p:spPr>
          <a:xfrm>
            <a:off x="5318004" y="6561380"/>
            <a:ext cx="5357956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800" b="1" i="1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Recebimento e </a:t>
            </a:r>
            <a:r>
              <a:rPr lang="pt-BR" sz="2800" b="1" i="1">
                <a:solidFill>
                  <a:schemeClr val="accent6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divulgação</a:t>
            </a:r>
            <a:r>
              <a:rPr lang="pt-BR" sz="2800" b="1" i="1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informações</a:t>
            </a:r>
            <a:endParaRPr lang="pt-BR" sz="2800" b="1" i="1" dirty="0">
              <a:solidFill>
                <a:srgbClr val="00206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D47EE965-E875-9399-45C2-620837778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2214" y="2747607"/>
            <a:ext cx="2635385" cy="2648086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D005D735-1BE9-00B8-CCAC-A3CC32A25E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4400" y="5547046"/>
            <a:ext cx="4612353" cy="1175020"/>
          </a:xfrm>
          <a:prstGeom prst="rect">
            <a:avLst/>
          </a:prstGeom>
        </p:spPr>
      </p:pic>
      <p:sp>
        <p:nvSpPr>
          <p:cNvPr id="10" name="Sinal de Adição 9">
            <a:extLst>
              <a:ext uri="{FF2B5EF4-FFF2-40B4-BE49-F238E27FC236}">
                <a16:creationId xmlns:a16="http://schemas.microsoft.com/office/drawing/2014/main" id="{B6E7A75D-645F-BEFD-8143-53E03432D626}"/>
              </a:ext>
            </a:extLst>
          </p:cNvPr>
          <p:cNvSpPr/>
          <p:nvPr/>
        </p:nvSpPr>
        <p:spPr>
          <a:xfrm>
            <a:off x="14401800" y="6848137"/>
            <a:ext cx="609600" cy="645627"/>
          </a:xfrm>
          <a:prstGeom prst="mathPlus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D37B584-A9FC-DE56-051E-A547D1906C12}"/>
              </a:ext>
            </a:extLst>
          </p:cNvPr>
          <p:cNvSpPr/>
          <p:nvPr/>
        </p:nvSpPr>
        <p:spPr>
          <a:xfrm flipH="1">
            <a:off x="13797044" y="7593438"/>
            <a:ext cx="1819112" cy="1241023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3000">
                <a:schemeClr val="bg1">
                  <a:alpha val="72000"/>
                </a:schemeClr>
              </a:gs>
              <a:gs pos="100000">
                <a:schemeClr val="bg1">
                  <a:alpha val="11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i="1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Comissões temáticas</a:t>
            </a:r>
            <a:endParaRPr lang="pt-BR" b="1" i="1" dirty="0">
              <a:solidFill>
                <a:srgbClr val="00206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898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D642EBF-6233-4070-304F-ED6192F00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2313C31-6FE6-1A4A-841D-8E15E175C6E6}"/>
              </a:ext>
            </a:extLst>
          </p:cNvPr>
          <p:cNvSpPr/>
          <p:nvPr/>
        </p:nvSpPr>
        <p:spPr>
          <a:xfrm>
            <a:off x="0" y="537841"/>
            <a:ext cx="18288000" cy="9194165"/>
          </a:xfrm>
          <a:custGeom>
            <a:avLst/>
            <a:gdLst/>
            <a:ahLst/>
            <a:cxnLst/>
            <a:rect l="l" t="t" r="r" b="b"/>
            <a:pathLst>
              <a:path w="18288000" h="9194165">
                <a:moveTo>
                  <a:pt x="0" y="9194127"/>
                </a:moveTo>
                <a:lnTo>
                  <a:pt x="18287998" y="9194127"/>
                </a:lnTo>
                <a:lnTo>
                  <a:pt x="18287998" y="0"/>
                </a:lnTo>
                <a:lnTo>
                  <a:pt x="0" y="0"/>
                </a:lnTo>
                <a:lnTo>
                  <a:pt x="0" y="9194127"/>
                </a:lnTo>
                <a:close/>
              </a:path>
            </a:pathLst>
          </a:custGeom>
          <a:solidFill>
            <a:srgbClr val="0941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75B8055C-6020-0108-ED72-2CF5933D29AA}"/>
              </a:ext>
            </a:extLst>
          </p:cNvPr>
          <p:cNvSpPr/>
          <p:nvPr/>
        </p:nvSpPr>
        <p:spPr>
          <a:xfrm>
            <a:off x="0" y="0"/>
            <a:ext cx="18288000" cy="537845"/>
          </a:xfrm>
          <a:custGeom>
            <a:avLst/>
            <a:gdLst/>
            <a:ahLst/>
            <a:cxnLst/>
            <a:rect l="l" t="t" r="r" b="b"/>
            <a:pathLst>
              <a:path w="18288000" h="537845">
                <a:moveTo>
                  <a:pt x="0" y="0"/>
                </a:moveTo>
                <a:lnTo>
                  <a:pt x="18288000" y="0"/>
                </a:lnTo>
                <a:lnTo>
                  <a:pt x="18288000" y="537841"/>
                </a:lnTo>
                <a:lnTo>
                  <a:pt x="0" y="537841"/>
                </a:lnTo>
                <a:lnTo>
                  <a:pt x="0" y="0"/>
                </a:lnTo>
                <a:close/>
              </a:path>
            </a:pathLst>
          </a:custGeom>
          <a:solidFill>
            <a:srgbClr val="B08F4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F5B553BA-1A0B-DFDD-46A8-4FEDE01CEA5C}"/>
              </a:ext>
            </a:extLst>
          </p:cNvPr>
          <p:cNvGrpSpPr/>
          <p:nvPr/>
        </p:nvGrpSpPr>
        <p:grpSpPr>
          <a:xfrm>
            <a:off x="0" y="9265285"/>
            <a:ext cx="18288000" cy="1029335"/>
            <a:chOff x="0" y="9265285"/>
            <a:chExt cx="18288000" cy="1029335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1A33EBBD-65C3-C65B-96A3-F428D816D5D7}"/>
                </a:ext>
              </a:extLst>
            </p:cNvPr>
            <p:cNvSpPr/>
            <p:nvPr/>
          </p:nvSpPr>
          <p:spPr>
            <a:xfrm>
              <a:off x="0" y="9731969"/>
              <a:ext cx="18288000" cy="555625"/>
            </a:xfrm>
            <a:custGeom>
              <a:avLst/>
              <a:gdLst/>
              <a:ahLst/>
              <a:cxnLst/>
              <a:rect l="l" t="t" r="r" b="b"/>
              <a:pathLst>
                <a:path w="18288000" h="555625">
                  <a:moveTo>
                    <a:pt x="18287999" y="555030"/>
                  </a:moveTo>
                  <a:lnTo>
                    <a:pt x="0" y="555030"/>
                  </a:lnTo>
                  <a:lnTo>
                    <a:pt x="0" y="0"/>
                  </a:lnTo>
                  <a:lnTo>
                    <a:pt x="18287999" y="0"/>
                  </a:lnTo>
                  <a:lnTo>
                    <a:pt x="18287999" y="55503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C9E48C41-43A4-08E3-09A9-C3C1DAF04449}"/>
                </a:ext>
              </a:extLst>
            </p:cNvPr>
            <p:cNvSpPr/>
            <p:nvPr/>
          </p:nvSpPr>
          <p:spPr>
            <a:xfrm rot="10800000">
              <a:off x="0" y="9265285"/>
              <a:ext cx="4174490" cy="1029335"/>
            </a:xfrm>
            <a:custGeom>
              <a:avLst/>
              <a:gdLst/>
              <a:ahLst/>
              <a:cxnLst/>
              <a:rect l="l" t="t" r="r" b="b"/>
              <a:pathLst>
                <a:path w="4174490" h="1029334">
                  <a:moveTo>
                    <a:pt x="1215256" y="0"/>
                  </a:moveTo>
                  <a:lnTo>
                    <a:pt x="4174240" y="0"/>
                  </a:lnTo>
                  <a:lnTo>
                    <a:pt x="4174240" y="1028733"/>
                  </a:lnTo>
                  <a:lnTo>
                    <a:pt x="0" y="1028733"/>
                  </a:lnTo>
                  <a:lnTo>
                    <a:pt x="12152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000B3344-7A06-A893-1B86-2DD5A22D9095}"/>
              </a:ext>
            </a:extLst>
          </p:cNvPr>
          <p:cNvSpPr/>
          <p:nvPr/>
        </p:nvSpPr>
        <p:spPr>
          <a:xfrm rot="10800000">
            <a:off x="13497560" y="-17749"/>
            <a:ext cx="4790440" cy="1275047"/>
          </a:xfrm>
          <a:custGeom>
            <a:avLst/>
            <a:gdLst/>
            <a:ahLst/>
            <a:cxnLst/>
            <a:rect l="l" t="t" r="r" b="b"/>
            <a:pathLst>
              <a:path w="3327400" h="1028700">
                <a:moveTo>
                  <a:pt x="2103685" y="1028700"/>
                </a:moveTo>
                <a:lnTo>
                  <a:pt x="0" y="1028700"/>
                </a:lnTo>
                <a:lnTo>
                  <a:pt x="0" y="0"/>
                </a:lnTo>
                <a:lnTo>
                  <a:pt x="3326952" y="0"/>
                </a:lnTo>
                <a:lnTo>
                  <a:pt x="2103685" y="1028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Título 12">
            <a:extLst>
              <a:ext uri="{FF2B5EF4-FFF2-40B4-BE49-F238E27FC236}">
                <a16:creationId xmlns:a16="http://schemas.microsoft.com/office/drawing/2014/main" id="{24502288-94F9-FFA0-4BDA-EBF5B0EEE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09" y="685088"/>
            <a:ext cx="13199291" cy="769441"/>
          </a:xfrm>
        </p:spPr>
        <p:txBody>
          <a:bodyPr/>
          <a:lstStyle/>
          <a:p>
            <a:r>
              <a:rPr lang="pt-BR" sz="5000" b="1">
                <a:solidFill>
                  <a:schemeClr val="bg1"/>
                </a:solidFill>
              </a:rPr>
              <a:t>Riscos...</a:t>
            </a:r>
            <a:endParaRPr lang="pt-BR" sz="5000" b="1" dirty="0">
              <a:solidFill>
                <a:schemeClr val="bg1"/>
              </a:solidFill>
            </a:endParaRPr>
          </a:p>
        </p:txBody>
      </p:sp>
      <p:pic>
        <p:nvPicPr>
          <p:cNvPr id="15" name="object 4">
            <a:extLst>
              <a:ext uri="{FF2B5EF4-FFF2-40B4-BE49-F238E27FC236}">
                <a16:creationId xmlns:a16="http://schemas.microsoft.com/office/drawing/2014/main" id="{D955F4EF-3B2A-D017-CCC2-E3712BC4BE6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54972" y="-437540"/>
            <a:ext cx="2665656" cy="238064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AC829E13-2A8E-9ABF-1EAA-033F717BAC7C}"/>
              </a:ext>
            </a:extLst>
          </p:cNvPr>
          <p:cNvSpPr txBox="1"/>
          <p:nvPr/>
        </p:nvSpPr>
        <p:spPr>
          <a:xfrm rot="16200000">
            <a:off x="-2348205" y="4262249"/>
            <a:ext cx="678369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4000" b="1" i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Transição Demográfica?</a:t>
            </a:r>
            <a:endParaRPr lang="pt-BR" sz="4000" b="1" i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Imagem 10" descr="Gráfico, Gráfico de funil&#10;&#10;Descrição gerada automaticamente">
            <a:extLst>
              <a:ext uri="{FF2B5EF4-FFF2-40B4-BE49-F238E27FC236}">
                <a16:creationId xmlns:a16="http://schemas.microsoft.com/office/drawing/2014/main" id="{569C0A9C-1270-09D2-F12A-8917CD5E3A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461" y="1568257"/>
            <a:ext cx="5135750" cy="3932922"/>
          </a:xfrm>
          <a:prstGeom prst="rect">
            <a:avLst/>
          </a:prstGeom>
        </p:spPr>
      </p:pic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454C0C91-3E0C-1426-E67C-601B933ED8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8815778"/>
              </p:ext>
            </p:extLst>
          </p:nvPr>
        </p:nvGraphicFramePr>
        <p:xfrm>
          <a:off x="2323532" y="5685319"/>
          <a:ext cx="4342921" cy="3932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CaixaDeTexto 19">
            <a:extLst>
              <a:ext uri="{FF2B5EF4-FFF2-40B4-BE49-F238E27FC236}">
                <a16:creationId xmlns:a16="http://schemas.microsoft.com/office/drawing/2014/main" id="{0DB7A02E-1629-3A9D-93F3-D71B0375DB35}"/>
              </a:ext>
            </a:extLst>
          </p:cNvPr>
          <p:cNvSpPr txBox="1"/>
          <p:nvPr/>
        </p:nvSpPr>
        <p:spPr>
          <a:xfrm>
            <a:off x="7231267" y="7298025"/>
            <a:ext cx="3401776" cy="2200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pt-BR" sz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*Considerando os RPPS que haviam encaminhado o DRAA.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pt-BR" sz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**Conforme Portarias 464/2018 e MTP nº 1.467/2022, a taxa de desconto (...) deve ser equivalente à taxa de juros parâmetro cujo ponto da Estrutura a Termo de Taxa de Juros Média - ETTJ seja o mais próximo à duração do passivo do RPPS. A ETTJ é igual a média de 5 anos das Estruturas a Termo de Taxa de Juros diárias baseadas nos títulos públicos federais indexados ao IPCA...”. </a:t>
            </a:r>
            <a:endParaRPr lang="pt-BR" sz="14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97C6D20F-1BA0-0A12-E056-98EFFDEED7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743913"/>
              </p:ext>
            </p:extLst>
          </p:nvPr>
        </p:nvGraphicFramePr>
        <p:xfrm>
          <a:off x="10633043" y="4917022"/>
          <a:ext cx="5729033" cy="4712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8" name="Imagem 17">
            <a:extLst>
              <a:ext uri="{FF2B5EF4-FFF2-40B4-BE49-F238E27FC236}">
                <a16:creationId xmlns:a16="http://schemas.microsoft.com/office/drawing/2014/main" id="{C624667E-F951-A425-4542-7F969CED44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65325" y="1557371"/>
            <a:ext cx="7827275" cy="3765832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02071A08-F62C-3830-F04E-8F1BE91B1690}"/>
              </a:ext>
            </a:extLst>
          </p:cNvPr>
          <p:cNvSpPr txBox="1"/>
          <p:nvPr/>
        </p:nvSpPr>
        <p:spPr>
          <a:xfrm rot="16200000">
            <a:off x="5290572" y="3180775"/>
            <a:ext cx="678369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4000" b="1" i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Meta Atuarial?</a:t>
            </a:r>
            <a:endParaRPr lang="pt-BR" sz="4000" b="1" i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822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3938E9D-A363-467F-8B1C-CCE8000D4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FABADD74-B4F2-28D4-F4C8-5781EFAFD19E}"/>
              </a:ext>
            </a:extLst>
          </p:cNvPr>
          <p:cNvSpPr/>
          <p:nvPr/>
        </p:nvSpPr>
        <p:spPr>
          <a:xfrm>
            <a:off x="0" y="537841"/>
            <a:ext cx="18288000" cy="9194165"/>
          </a:xfrm>
          <a:custGeom>
            <a:avLst/>
            <a:gdLst/>
            <a:ahLst/>
            <a:cxnLst/>
            <a:rect l="l" t="t" r="r" b="b"/>
            <a:pathLst>
              <a:path w="18288000" h="9194165">
                <a:moveTo>
                  <a:pt x="0" y="9194127"/>
                </a:moveTo>
                <a:lnTo>
                  <a:pt x="18287998" y="9194127"/>
                </a:lnTo>
                <a:lnTo>
                  <a:pt x="18287998" y="0"/>
                </a:lnTo>
                <a:lnTo>
                  <a:pt x="0" y="0"/>
                </a:lnTo>
                <a:lnTo>
                  <a:pt x="0" y="9194127"/>
                </a:lnTo>
                <a:close/>
              </a:path>
            </a:pathLst>
          </a:custGeom>
          <a:solidFill>
            <a:srgbClr val="0941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32E992F0-5F3A-A901-0673-E398B17DED61}"/>
              </a:ext>
            </a:extLst>
          </p:cNvPr>
          <p:cNvSpPr/>
          <p:nvPr/>
        </p:nvSpPr>
        <p:spPr>
          <a:xfrm>
            <a:off x="0" y="0"/>
            <a:ext cx="18288000" cy="537845"/>
          </a:xfrm>
          <a:custGeom>
            <a:avLst/>
            <a:gdLst/>
            <a:ahLst/>
            <a:cxnLst/>
            <a:rect l="l" t="t" r="r" b="b"/>
            <a:pathLst>
              <a:path w="18288000" h="537845">
                <a:moveTo>
                  <a:pt x="0" y="0"/>
                </a:moveTo>
                <a:lnTo>
                  <a:pt x="18288000" y="0"/>
                </a:lnTo>
                <a:lnTo>
                  <a:pt x="18288000" y="537841"/>
                </a:lnTo>
                <a:lnTo>
                  <a:pt x="0" y="537841"/>
                </a:lnTo>
                <a:lnTo>
                  <a:pt x="0" y="0"/>
                </a:lnTo>
                <a:close/>
              </a:path>
            </a:pathLst>
          </a:custGeom>
          <a:solidFill>
            <a:srgbClr val="B08F4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352BB23D-746F-D78F-A320-516452B25175}"/>
              </a:ext>
            </a:extLst>
          </p:cNvPr>
          <p:cNvGrpSpPr/>
          <p:nvPr/>
        </p:nvGrpSpPr>
        <p:grpSpPr>
          <a:xfrm>
            <a:off x="0" y="9265285"/>
            <a:ext cx="18288000" cy="1029335"/>
            <a:chOff x="0" y="9265285"/>
            <a:chExt cx="18288000" cy="1029335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3E5046E0-BAD7-97B1-F495-C7C73E60CAA6}"/>
                </a:ext>
              </a:extLst>
            </p:cNvPr>
            <p:cNvSpPr/>
            <p:nvPr/>
          </p:nvSpPr>
          <p:spPr>
            <a:xfrm>
              <a:off x="0" y="9731969"/>
              <a:ext cx="18288000" cy="555625"/>
            </a:xfrm>
            <a:custGeom>
              <a:avLst/>
              <a:gdLst/>
              <a:ahLst/>
              <a:cxnLst/>
              <a:rect l="l" t="t" r="r" b="b"/>
              <a:pathLst>
                <a:path w="18288000" h="555625">
                  <a:moveTo>
                    <a:pt x="18287999" y="555030"/>
                  </a:moveTo>
                  <a:lnTo>
                    <a:pt x="0" y="555030"/>
                  </a:lnTo>
                  <a:lnTo>
                    <a:pt x="0" y="0"/>
                  </a:lnTo>
                  <a:lnTo>
                    <a:pt x="18287999" y="0"/>
                  </a:lnTo>
                  <a:lnTo>
                    <a:pt x="18287999" y="55503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20C96553-BAC1-D06C-2CA5-B88F7C1C6426}"/>
                </a:ext>
              </a:extLst>
            </p:cNvPr>
            <p:cNvSpPr/>
            <p:nvPr/>
          </p:nvSpPr>
          <p:spPr>
            <a:xfrm rot="10800000">
              <a:off x="0" y="9265285"/>
              <a:ext cx="4174490" cy="1029335"/>
            </a:xfrm>
            <a:custGeom>
              <a:avLst/>
              <a:gdLst/>
              <a:ahLst/>
              <a:cxnLst/>
              <a:rect l="l" t="t" r="r" b="b"/>
              <a:pathLst>
                <a:path w="4174490" h="1029334">
                  <a:moveTo>
                    <a:pt x="1215256" y="0"/>
                  </a:moveTo>
                  <a:lnTo>
                    <a:pt x="4174240" y="0"/>
                  </a:lnTo>
                  <a:lnTo>
                    <a:pt x="4174240" y="1028733"/>
                  </a:lnTo>
                  <a:lnTo>
                    <a:pt x="0" y="1028733"/>
                  </a:lnTo>
                  <a:lnTo>
                    <a:pt x="12152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BA3BFCFD-23CE-5AD0-1CD4-BE65D63C09E5}"/>
              </a:ext>
            </a:extLst>
          </p:cNvPr>
          <p:cNvSpPr/>
          <p:nvPr/>
        </p:nvSpPr>
        <p:spPr>
          <a:xfrm rot="10800000">
            <a:off x="13497560" y="-17749"/>
            <a:ext cx="4790440" cy="1275047"/>
          </a:xfrm>
          <a:custGeom>
            <a:avLst/>
            <a:gdLst/>
            <a:ahLst/>
            <a:cxnLst/>
            <a:rect l="l" t="t" r="r" b="b"/>
            <a:pathLst>
              <a:path w="3327400" h="1028700">
                <a:moveTo>
                  <a:pt x="2103685" y="1028700"/>
                </a:moveTo>
                <a:lnTo>
                  <a:pt x="0" y="1028700"/>
                </a:lnTo>
                <a:lnTo>
                  <a:pt x="0" y="0"/>
                </a:lnTo>
                <a:lnTo>
                  <a:pt x="3326952" y="0"/>
                </a:lnTo>
                <a:lnTo>
                  <a:pt x="2103685" y="1028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Título 12">
            <a:extLst>
              <a:ext uri="{FF2B5EF4-FFF2-40B4-BE49-F238E27FC236}">
                <a16:creationId xmlns:a16="http://schemas.microsoft.com/office/drawing/2014/main" id="{872DC4C9-F0BD-9776-05F5-D935A5CA2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10" y="685088"/>
            <a:ext cx="3473220" cy="769441"/>
          </a:xfrm>
        </p:spPr>
        <p:txBody>
          <a:bodyPr/>
          <a:lstStyle/>
          <a:p>
            <a:r>
              <a:rPr lang="pt-BR" sz="5000" b="1">
                <a:solidFill>
                  <a:schemeClr val="bg1"/>
                </a:solidFill>
              </a:rPr>
              <a:t>Riscos...</a:t>
            </a:r>
            <a:endParaRPr lang="pt-BR" sz="5000" b="1" dirty="0">
              <a:solidFill>
                <a:schemeClr val="bg1"/>
              </a:solidFill>
            </a:endParaRPr>
          </a:p>
        </p:txBody>
      </p:sp>
      <p:pic>
        <p:nvPicPr>
          <p:cNvPr id="15" name="object 4">
            <a:extLst>
              <a:ext uri="{FF2B5EF4-FFF2-40B4-BE49-F238E27FC236}">
                <a16:creationId xmlns:a16="http://schemas.microsoft.com/office/drawing/2014/main" id="{2E3CED19-7410-0B97-AE71-1AD1AD2972B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54972" y="-437540"/>
            <a:ext cx="2665656" cy="238064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B0AC581E-7B45-5B27-4BB4-CE20948361A0}"/>
              </a:ext>
            </a:extLst>
          </p:cNvPr>
          <p:cNvSpPr txBox="1"/>
          <p:nvPr/>
        </p:nvSpPr>
        <p:spPr>
          <a:xfrm rot="16200000">
            <a:off x="-2713423" y="2410066"/>
            <a:ext cx="678369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4000" b="1" i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Reposição</a:t>
            </a:r>
            <a:r>
              <a:rPr lang="pt-BR" sz="2000" b="1" i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*</a:t>
            </a:r>
            <a:r>
              <a:rPr lang="pt-BR" sz="4000" b="1" i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?</a:t>
            </a:r>
            <a:endParaRPr lang="pt-BR" sz="4000" b="1" i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FE9E822-4A44-D025-D95C-CC931D86D896}"/>
              </a:ext>
            </a:extLst>
          </p:cNvPr>
          <p:cNvSpPr txBox="1"/>
          <p:nvPr/>
        </p:nvSpPr>
        <p:spPr>
          <a:xfrm>
            <a:off x="386356" y="8777185"/>
            <a:ext cx="34017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pt-BR" sz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* Atlas do Estado Brasileiro - IPEA</a:t>
            </a:r>
            <a:endParaRPr lang="pt-BR" sz="14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45F99BB0-1539-EB58-0E04-09B168B240C3}"/>
              </a:ext>
            </a:extLst>
          </p:cNvPr>
          <p:cNvSpPr txBox="1"/>
          <p:nvPr/>
        </p:nvSpPr>
        <p:spPr>
          <a:xfrm rot="16200000">
            <a:off x="5360634" y="4355279"/>
            <a:ext cx="678369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4000" b="1" i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 a cobertura dos recursos?</a:t>
            </a:r>
            <a:endParaRPr lang="pt-BR" sz="4000" b="1" i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5B2917F2-FDDB-6656-DC90-503193B12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305" y="1606435"/>
            <a:ext cx="7436232" cy="3473629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7D2563D0-3373-1FB5-C6FB-24075A417B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9852" y="5429887"/>
            <a:ext cx="4959605" cy="3340272"/>
          </a:xfrm>
          <a:prstGeom prst="rect">
            <a:avLst/>
          </a:prstGeom>
        </p:spPr>
      </p:pic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id="{08E2A21A-6459-4CF2-DA17-CE86E97516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695273"/>
              </p:ext>
            </p:extLst>
          </p:nvPr>
        </p:nvGraphicFramePr>
        <p:xfrm>
          <a:off x="8977580" y="4310441"/>
          <a:ext cx="9685890" cy="5491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CaixaDeTexto 22">
            <a:extLst>
              <a:ext uri="{FF2B5EF4-FFF2-40B4-BE49-F238E27FC236}">
                <a16:creationId xmlns:a16="http://schemas.microsoft.com/office/drawing/2014/main" id="{11254253-8623-0271-BD18-0E38998181D1}"/>
              </a:ext>
            </a:extLst>
          </p:cNvPr>
          <p:cNvSpPr txBox="1"/>
          <p:nvPr/>
        </p:nvSpPr>
        <p:spPr>
          <a:xfrm>
            <a:off x="10591800" y="2135471"/>
            <a:ext cx="6553200" cy="7694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pt-BR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4000"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pPr marL="285750" indent="-285750">
              <a:buFontTx/>
              <a:buChar char="-"/>
            </a:pPr>
            <a:r>
              <a:rPr lang="pt-BR" sz="2000" b="1" dirty="0">
                <a:solidFill>
                  <a:schemeClr val="bg1"/>
                </a:solidFill>
              </a:rPr>
              <a:t>386 (18%) RPPS: cobertura das provisões </a:t>
            </a:r>
            <a:r>
              <a:rPr lang="pt-BR" sz="2000" b="1">
                <a:solidFill>
                  <a:schemeClr val="bg1"/>
                </a:solidFill>
              </a:rPr>
              <a:t>de benefícios </a:t>
            </a:r>
            <a:r>
              <a:rPr lang="pt-BR" sz="2000" b="1" dirty="0">
                <a:solidFill>
                  <a:schemeClr val="bg1"/>
                </a:solidFill>
              </a:rPr>
              <a:t>a conceder acima de 50%. </a:t>
            </a:r>
          </a:p>
        </p:txBody>
      </p:sp>
      <p:sp>
        <p:nvSpPr>
          <p:cNvPr id="26" name="Título 1">
            <a:extLst>
              <a:ext uri="{FF2B5EF4-FFF2-40B4-BE49-F238E27FC236}">
                <a16:creationId xmlns:a16="http://schemas.microsoft.com/office/drawing/2014/main" id="{29CEE06B-5AF2-91AB-EA6F-83B14135AB32}"/>
              </a:ext>
            </a:extLst>
          </p:cNvPr>
          <p:cNvSpPr txBox="1">
            <a:spLocks/>
          </p:cNvSpPr>
          <p:nvPr/>
        </p:nvSpPr>
        <p:spPr>
          <a:xfrm>
            <a:off x="10591800" y="3371595"/>
            <a:ext cx="6400800" cy="7413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120000"/>
              </a:lnSpc>
              <a:buFontTx/>
              <a:buChar char="-"/>
            </a:pPr>
            <a:r>
              <a:rPr lang="pt-BR" sz="2000" b="1" dirty="0">
                <a:solidFill>
                  <a:schemeClr val="bg1"/>
                </a:solidFill>
                <a:latin typeface="Montserrat" panose="00000500000000000000" pitchFamily="2" charset="0"/>
              </a:rPr>
              <a:t>826 RPPS (39%): cobertura das provisões </a:t>
            </a:r>
            <a:r>
              <a:rPr lang="pt-BR" sz="2000" b="1">
                <a:solidFill>
                  <a:schemeClr val="bg1"/>
                </a:solidFill>
                <a:latin typeface="Montserrat" panose="00000500000000000000" pitchFamily="2" charset="0"/>
              </a:rPr>
              <a:t>de benefícios </a:t>
            </a:r>
            <a:r>
              <a:rPr lang="pt-BR" sz="2000" b="1" dirty="0">
                <a:solidFill>
                  <a:schemeClr val="bg1"/>
                </a:solidFill>
                <a:latin typeface="Montserrat" panose="00000500000000000000" pitchFamily="2" charset="0"/>
              </a:rPr>
              <a:t>concedidos acima de 50%. 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794E5CA1-BB3B-13C2-5D47-AB2400EAE8AE}"/>
              </a:ext>
            </a:extLst>
          </p:cNvPr>
          <p:cNvSpPr/>
          <p:nvPr/>
        </p:nvSpPr>
        <p:spPr>
          <a:xfrm>
            <a:off x="8936427" y="4337860"/>
            <a:ext cx="4959604" cy="4754210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61"/>
          </a:p>
        </p:txBody>
      </p:sp>
    </p:spTree>
    <p:extLst>
      <p:ext uri="{BB962C8B-B14F-4D97-AF65-F5344CB8AC3E}">
        <p14:creationId xmlns:p14="http://schemas.microsoft.com/office/powerpoint/2010/main" val="3320552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B19F235-BC4E-4E04-B850-322D00DC1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88264F7A-E85F-90A0-5395-B2CA00FDCC8A}"/>
              </a:ext>
            </a:extLst>
          </p:cNvPr>
          <p:cNvSpPr/>
          <p:nvPr/>
        </p:nvSpPr>
        <p:spPr>
          <a:xfrm>
            <a:off x="0" y="534428"/>
            <a:ext cx="18288000" cy="9194165"/>
          </a:xfrm>
          <a:custGeom>
            <a:avLst/>
            <a:gdLst/>
            <a:ahLst/>
            <a:cxnLst/>
            <a:rect l="l" t="t" r="r" b="b"/>
            <a:pathLst>
              <a:path w="18288000" h="9194165">
                <a:moveTo>
                  <a:pt x="0" y="9194127"/>
                </a:moveTo>
                <a:lnTo>
                  <a:pt x="18287998" y="9194127"/>
                </a:lnTo>
                <a:lnTo>
                  <a:pt x="18287998" y="0"/>
                </a:lnTo>
                <a:lnTo>
                  <a:pt x="0" y="0"/>
                </a:lnTo>
                <a:lnTo>
                  <a:pt x="0" y="9194127"/>
                </a:lnTo>
                <a:close/>
              </a:path>
            </a:pathLst>
          </a:custGeom>
          <a:solidFill>
            <a:srgbClr val="0941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16703290-EC79-2C9F-93CA-EB87BF1D14BC}"/>
              </a:ext>
            </a:extLst>
          </p:cNvPr>
          <p:cNvSpPr/>
          <p:nvPr/>
        </p:nvSpPr>
        <p:spPr>
          <a:xfrm>
            <a:off x="0" y="0"/>
            <a:ext cx="18288000" cy="537845"/>
          </a:xfrm>
          <a:custGeom>
            <a:avLst/>
            <a:gdLst/>
            <a:ahLst/>
            <a:cxnLst/>
            <a:rect l="l" t="t" r="r" b="b"/>
            <a:pathLst>
              <a:path w="18288000" h="537845">
                <a:moveTo>
                  <a:pt x="0" y="0"/>
                </a:moveTo>
                <a:lnTo>
                  <a:pt x="18288000" y="0"/>
                </a:lnTo>
                <a:lnTo>
                  <a:pt x="18288000" y="537841"/>
                </a:lnTo>
                <a:lnTo>
                  <a:pt x="0" y="537841"/>
                </a:lnTo>
                <a:lnTo>
                  <a:pt x="0" y="0"/>
                </a:lnTo>
                <a:close/>
              </a:path>
            </a:pathLst>
          </a:custGeom>
          <a:solidFill>
            <a:srgbClr val="B08F4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D1E7369E-2347-9DAB-C911-38C2F0492577}"/>
              </a:ext>
            </a:extLst>
          </p:cNvPr>
          <p:cNvGrpSpPr/>
          <p:nvPr/>
        </p:nvGrpSpPr>
        <p:grpSpPr>
          <a:xfrm>
            <a:off x="0" y="9265285"/>
            <a:ext cx="18288000" cy="1029335"/>
            <a:chOff x="0" y="9265285"/>
            <a:chExt cx="18288000" cy="1029335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BD5633D0-0A64-6E79-1569-1D5938066703}"/>
                </a:ext>
              </a:extLst>
            </p:cNvPr>
            <p:cNvSpPr/>
            <p:nvPr/>
          </p:nvSpPr>
          <p:spPr>
            <a:xfrm>
              <a:off x="0" y="9731969"/>
              <a:ext cx="18288000" cy="555625"/>
            </a:xfrm>
            <a:custGeom>
              <a:avLst/>
              <a:gdLst/>
              <a:ahLst/>
              <a:cxnLst/>
              <a:rect l="l" t="t" r="r" b="b"/>
              <a:pathLst>
                <a:path w="18288000" h="555625">
                  <a:moveTo>
                    <a:pt x="18287999" y="555030"/>
                  </a:moveTo>
                  <a:lnTo>
                    <a:pt x="0" y="555030"/>
                  </a:lnTo>
                  <a:lnTo>
                    <a:pt x="0" y="0"/>
                  </a:lnTo>
                  <a:lnTo>
                    <a:pt x="18287999" y="0"/>
                  </a:lnTo>
                  <a:lnTo>
                    <a:pt x="18287999" y="55503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A35873B8-0A93-CEB9-83D3-F43AB9E13D88}"/>
                </a:ext>
              </a:extLst>
            </p:cNvPr>
            <p:cNvSpPr/>
            <p:nvPr/>
          </p:nvSpPr>
          <p:spPr>
            <a:xfrm rot="10800000">
              <a:off x="0" y="9265285"/>
              <a:ext cx="4174490" cy="1029335"/>
            </a:xfrm>
            <a:custGeom>
              <a:avLst/>
              <a:gdLst/>
              <a:ahLst/>
              <a:cxnLst/>
              <a:rect l="l" t="t" r="r" b="b"/>
              <a:pathLst>
                <a:path w="4174490" h="1029334">
                  <a:moveTo>
                    <a:pt x="1215256" y="0"/>
                  </a:moveTo>
                  <a:lnTo>
                    <a:pt x="4174240" y="0"/>
                  </a:lnTo>
                  <a:lnTo>
                    <a:pt x="4174240" y="1028733"/>
                  </a:lnTo>
                  <a:lnTo>
                    <a:pt x="0" y="1028733"/>
                  </a:lnTo>
                  <a:lnTo>
                    <a:pt x="12152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79394207-9CB7-AF0D-DDD9-619DA6BE696A}"/>
              </a:ext>
            </a:extLst>
          </p:cNvPr>
          <p:cNvSpPr/>
          <p:nvPr/>
        </p:nvSpPr>
        <p:spPr>
          <a:xfrm rot="10800000">
            <a:off x="13497560" y="-17749"/>
            <a:ext cx="4790440" cy="1275047"/>
          </a:xfrm>
          <a:custGeom>
            <a:avLst/>
            <a:gdLst/>
            <a:ahLst/>
            <a:cxnLst/>
            <a:rect l="l" t="t" r="r" b="b"/>
            <a:pathLst>
              <a:path w="3327400" h="1028700">
                <a:moveTo>
                  <a:pt x="2103685" y="1028700"/>
                </a:moveTo>
                <a:lnTo>
                  <a:pt x="0" y="1028700"/>
                </a:lnTo>
                <a:lnTo>
                  <a:pt x="0" y="0"/>
                </a:lnTo>
                <a:lnTo>
                  <a:pt x="3326952" y="0"/>
                </a:lnTo>
                <a:lnTo>
                  <a:pt x="2103685" y="1028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5" name="object 4">
            <a:extLst>
              <a:ext uri="{FF2B5EF4-FFF2-40B4-BE49-F238E27FC236}">
                <a16:creationId xmlns:a16="http://schemas.microsoft.com/office/drawing/2014/main" id="{EF976264-4A19-482A-5275-5110EFFB693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54972" y="-437540"/>
            <a:ext cx="2665656" cy="2380640"/>
          </a:xfrm>
          <a:prstGeom prst="rect">
            <a:avLst/>
          </a:prstGeom>
        </p:spPr>
      </p:pic>
      <p:sp>
        <p:nvSpPr>
          <p:cNvPr id="16" name="Elipse 15">
            <a:extLst>
              <a:ext uri="{FF2B5EF4-FFF2-40B4-BE49-F238E27FC236}">
                <a16:creationId xmlns:a16="http://schemas.microsoft.com/office/drawing/2014/main" id="{5568BBEE-D98E-0344-160A-31577F4F6128}"/>
              </a:ext>
            </a:extLst>
          </p:cNvPr>
          <p:cNvSpPr/>
          <p:nvPr/>
        </p:nvSpPr>
        <p:spPr>
          <a:xfrm>
            <a:off x="607899" y="2172639"/>
            <a:ext cx="5695122" cy="47608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pt-BR" sz="2000" b="1"/>
              <a:t>ENTE FEDERATIVO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1D623B54-7C96-6921-268A-AB614A7FD5A1}"/>
              </a:ext>
            </a:extLst>
          </p:cNvPr>
          <p:cNvSpPr/>
          <p:nvPr/>
        </p:nvSpPr>
        <p:spPr>
          <a:xfrm>
            <a:off x="3517970" y="4830326"/>
            <a:ext cx="2230393" cy="180496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BR" sz="2000" b="1">
                <a:solidFill>
                  <a:schemeClr val="accent5">
                    <a:lumMod val="50000"/>
                  </a:schemeClr>
                </a:solidFill>
              </a:rPr>
              <a:t>Servidores</a:t>
            </a:r>
          </a:p>
          <a:p>
            <a:pPr algn="r"/>
            <a:r>
              <a:rPr lang="pt-BR" sz="2000" b="1">
                <a:solidFill>
                  <a:schemeClr val="accent5">
                    <a:lumMod val="50000"/>
                  </a:schemeClr>
                </a:solidFill>
              </a:rPr>
              <a:t>Aposentados</a:t>
            </a:r>
          </a:p>
          <a:p>
            <a:pPr algn="r"/>
            <a:r>
              <a:rPr lang="pt-BR" sz="2000" b="1">
                <a:solidFill>
                  <a:schemeClr val="accent5">
                    <a:lumMod val="50000"/>
                  </a:schemeClr>
                </a:solidFill>
              </a:rPr>
              <a:t>Pensionsitas </a:t>
            </a:r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43CC220D-E459-C658-F911-486649DA2910}"/>
              </a:ext>
            </a:extLst>
          </p:cNvPr>
          <p:cNvSpPr/>
          <p:nvPr/>
        </p:nvSpPr>
        <p:spPr>
          <a:xfrm>
            <a:off x="5381110" y="7394462"/>
            <a:ext cx="2359105" cy="204608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>
                <a:solidFill>
                  <a:schemeClr val="tx1"/>
                </a:solidFill>
              </a:rPr>
              <a:t>Financeiros</a:t>
            </a:r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B964C5D6-799B-782F-3B94-B54DBF0E4035}"/>
              </a:ext>
            </a:extLst>
          </p:cNvPr>
          <p:cNvSpPr/>
          <p:nvPr/>
        </p:nvSpPr>
        <p:spPr>
          <a:xfrm>
            <a:off x="2271014" y="3202684"/>
            <a:ext cx="2090272" cy="1548515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/>
              <a:t>Poderes, entidades e órgãos</a:t>
            </a:r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A46083E9-1D51-CDFD-B25A-7141C1A909D5}"/>
              </a:ext>
            </a:extLst>
          </p:cNvPr>
          <p:cNvSpPr/>
          <p:nvPr/>
        </p:nvSpPr>
        <p:spPr>
          <a:xfrm>
            <a:off x="4607984" y="439867"/>
            <a:ext cx="2744106" cy="246039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>
                <a:solidFill>
                  <a:schemeClr val="tx1"/>
                </a:solidFill>
              </a:rPr>
              <a:t>Demográficos</a:t>
            </a:r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25B309F3-642A-4F06-5EDC-3D241B983E3C}"/>
              </a:ext>
            </a:extLst>
          </p:cNvPr>
          <p:cNvSpPr/>
          <p:nvPr/>
        </p:nvSpPr>
        <p:spPr>
          <a:xfrm>
            <a:off x="6422608" y="4482798"/>
            <a:ext cx="1970434" cy="19215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>
                <a:solidFill>
                  <a:schemeClr val="tx1"/>
                </a:solidFill>
              </a:rPr>
              <a:t>Políticos</a:t>
            </a: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02AA8C8E-3CE1-C5E5-AAE4-55A8E1635602}"/>
              </a:ext>
            </a:extLst>
          </p:cNvPr>
          <p:cNvSpPr/>
          <p:nvPr/>
        </p:nvSpPr>
        <p:spPr>
          <a:xfrm>
            <a:off x="-38069" y="6491892"/>
            <a:ext cx="2664011" cy="219726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>
                <a:solidFill>
                  <a:schemeClr val="tx1"/>
                </a:solidFill>
              </a:rPr>
              <a:t>Operacionais</a:t>
            </a:r>
          </a:p>
        </p:txBody>
      </p:sp>
      <p:sp>
        <p:nvSpPr>
          <p:cNvPr id="36" name="Elipse 35">
            <a:extLst>
              <a:ext uri="{FF2B5EF4-FFF2-40B4-BE49-F238E27FC236}">
                <a16:creationId xmlns:a16="http://schemas.microsoft.com/office/drawing/2014/main" id="{BA592294-4A83-FE52-8F31-ED5B53771D8E}"/>
              </a:ext>
            </a:extLst>
          </p:cNvPr>
          <p:cNvSpPr/>
          <p:nvPr/>
        </p:nvSpPr>
        <p:spPr>
          <a:xfrm>
            <a:off x="6446621" y="6475092"/>
            <a:ext cx="2103784" cy="183873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>
                <a:solidFill>
                  <a:schemeClr val="tx1"/>
                </a:solidFill>
              </a:rPr>
              <a:t>Jurídicos</a:t>
            </a:r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38351D9C-E30F-6FCD-088E-F6125238ACDE}"/>
              </a:ext>
            </a:extLst>
          </p:cNvPr>
          <p:cNvSpPr/>
          <p:nvPr/>
        </p:nvSpPr>
        <p:spPr>
          <a:xfrm>
            <a:off x="5577202" y="5622985"/>
            <a:ext cx="1970433" cy="183873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>
                <a:solidFill>
                  <a:schemeClr val="tx1"/>
                </a:solidFill>
              </a:rPr>
              <a:t>Legais</a:t>
            </a:r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34A87A32-6141-6028-7057-B99DA70A37AA}"/>
              </a:ext>
            </a:extLst>
          </p:cNvPr>
          <p:cNvSpPr/>
          <p:nvPr/>
        </p:nvSpPr>
        <p:spPr>
          <a:xfrm>
            <a:off x="3960304" y="3919827"/>
            <a:ext cx="1903162" cy="1331843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>
                <a:solidFill>
                  <a:schemeClr val="tx1"/>
                </a:solidFill>
              </a:rPr>
              <a:t>Prestadores de serviço</a:t>
            </a:r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8591DE61-4097-7902-733F-A1B3C3768C0B}"/>
              </a:ext>
            </a:extLst>
          </p:cNvPr>
          <p:cNvSpPr/>
          <p:nvPr/>
        </p:nvSpPr>
        <p:spPr>
          <a:xfrm>
            <a:off x="1951121" y="7165516"/>
            <a:ext cx="2229566" cy="182753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>
                <a:solidFill>
                  <a:schemeClr val="tx1"/>
                </a:solidFill>
              </a:rPr>
              <a:t>Gerenciais</a:t>
            </a:r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68C69AE5-EBE3-38D7-1B3F-DFA07981EAE8}"/>
              </a:ext>
            </a:extLst>
          </p:cNvPr>
          <p:cNvSpPr/>
          <p:nvPr/>
        </p:nvSpPr>
        <p:spPr>
          <a:xfrm>
            <a:off x="5795697" y="1777365"/>
            <a:ext cx="2486899" cy="216013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>
                <a:solidFill>
                  <a:schemeClr val="tx1"/>
                </a:solidFill>
              </a:rPr>
              <a:t>Biométricos</a:t>
            </a:r>
          </a:p>
        </p:txBody>
      </p:sp>
      <p:sp>
        <p:nvSpPr>
          <p:cNvPr id="46" name="Elipse 45">
            <a:extLst>
              <a:ext uri="{FF2B5EF4-FFF2-40B4-BE49-F238E27FC236}">
                <a16:creationId xmlns:a16="http://schemas.microsoft.com/office/drawing/2014/main" id="{F3D7615A-3A12-145C-DF57-F534ECBCE835}"/>
              </a:ext>
            </a:extLst>
          </p:cNvPr>
          <p:cNvSpPr/>
          <p:nvPr/>
        </p:nvSpPr>
        <p:spPr>
          <a:xfrm>
            <a:off x="3756063" y="6738049"/>
            <a:ext cx="2378485" cy="18788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>
                <a:solidFill>
                  <a:schemeClr val="tx1"/>
                </a:solidFill>
              </a:rPr>
              <a:t>Econômicos</a:t>
            </a:r>
          </a:p>
        </p:txBody>
      </p:sp>
      <p:sp>
        <p:nvSpPr>
          <p:cNvPr id="82" name="Text 6">
            <a:extLst>
              <a:ext uri="{FF2B5EF4-FFF2-40B4-BE49-F238E27FC236}">
                <a16:creationId xmlns:a16="http://schemas.microsoft.com/office/drawing/2014/main" id="{3EF3086F-D73A-091A-0BDE-6DB7E90AE5BF}"/>
              </a:ext>
            </a:extLst>
          </p:cNvPr>
          <p:cNvSpPr/>
          <p:nvPr/>
        </p:nvSpPr>
        <p:spPr>
          <a:xfrm>
            <a:off x="9597090" y="3553528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bg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ENTE PÚBLICO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86" name="Text 9">
            <a:extLst>
              <a:ext uri="{FF2B5EF4-FFF2-40B4-BE49-F238E27FC236}">
                <a16:creationId xmlns:a16="http://schemas.microsoft.com/office/drawing/2014/main" id="{2A647158-6CBB-7108-EF54-BD7BAA9B476E}"/>
              </a:ext>
            </a:extLst>
          </p:cNvPr>
          <p:cNvSpPr/>
          <p:nvPr/>
        </p:nvSpPr>
        <p:spPr>
          <a:xfrm>
            <a:off x="9370840" y="4358138"/>
            <a:ext cx="433425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00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Anual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90" name="Text 11">
            <a:extLst>
              <a:ext uri="{FF2B5EF4-FFF2-40B4-BE49-F238E27FC236}">
                <a16:creationId xmlns:a16="http://schemas.microsoft.com/office/drawing/2014/main" id="{97AEC962-20FD-5091-5E5D-8AC2E5588141}"/>
              </a:ext>
            </a:extLst>
          </p:cNvPr>
          <p:cNvSpPr/>
          <p:nvPr/>
        </p:nvSpPr>
        <p:spPr>
          <a:xfrm>
            <a:off x="9370840" y="5483162"/>
            <a:ext cx="433425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00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Sobras?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94" name="Text 13">
            <a:extLst>
              <a:ext uri="{FF2B5EF4-FFF2-40B4-BE49-F238E27FC236}">
                <a16:creationId xmlns:a16="http://schemas.microsoft.com/office/drawing/2014/main" id="{E15FF770-5B39-D2CF-6581-9D0EA076EAEF}"/>
              </a:ext>
            </a:extLst>
          </p:cNvPr>
          <p:cNvSpPr/>
          <p:nvPr/>
        </p:nvSpPr>
        <p:spPr>
          <a:xfrm>
            <a:off x="9312726" y="7048978"/>
            <a:ext cx="433425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000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Sucesso: orçamento equilibrado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96" name="Text 7">
            <a:extLst>
              <a:ext uri="{FF2B5EF4-FFF2-40B4-BE49-F238E27FC236}">
                <a16:creationId xmlns:a16="http://schemas.microsoft.com/office/drawing/2014/main" id="{997F5E41-CAC7-EE01-FD40-3B8E3EAB59FF}"/>
              </a:ext>
            </a:extLst>
          </p:cNvPr>
          <p:cNvSpPr/>
          <p:nvPr/>
        </p:nvSpPr>
        <p:spPr>
          <a:xfrm>
            <a:off x="13148803" y="3560554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chemeClr val="bg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RPPS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98" name="Text 15">
            <a:extLst>
              <a:ext uri="{FF2B5EF4-FFF2-40B4-BE49-F238E27FC236}">
                <a16:creationId xmlns:a16="http://schemas.microsoft.com/office/drawing/2014/main" id="{021694EE-7448-2AB8-A71D-6C137B92B45C}"/>
              </a:ext>
            </a:extLst>
          </p:cNvPr>
          <p:cNvSpPr/>
          <p:nvPr/>
        </p:nvSpPr>
        <p:spPr>
          <a:xfrm>
            <a:off x="13463555" y="4558913"/>
            <a:ext cx="4866848" cy="4257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00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75 anos </a:t>
            </a:r>
            <a:r>
              <a:rPr lang="en-US" sz="3000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/ projeções atuariais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100" name="Text 17">
            <a:extLst>
              <a:ext uri="{FF2B5EF4-FFF2-40B4-BE49-F238E27FC236}">
                <a16:creationId xmlns:a16="http://schemas.microsoft.com/office/drawing/2014/main" id="{D9BF278F-960A-929A-AC29-3C1B98F3B1EC}"/>
              </a:ext>
            </a:extLst>
          </p:cNvPr>
          <p:cNvSpPr/>
          <p:nvPr/>
        </p:nvSpPr>
        <p:spPr>
          <a:xfrm>
            <a:off x="13518191" y="5662326"/>
            <a:ext cx="4692677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000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Reservas devem ser guardadas e aplicadas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102" name="Text 19">
            <a:extLst>
              <a:ext uri="{FF2B5EF4-FFF2-40B4-BE49-F238E27FC236}">
                <a16:creationId xmlns:a16="http://schemas.microsoft.com/office/drawing/2014/main" id="{3A57BDF1-53CB-BA5F-33E1-4ADD12129A6B}"/>
              </a:ext>
            </a:extLst>
          </p:cNvPr>
          <p:cNvSpPr/>
          <p:nvPr/>
        </p:nvSpPr>
        <p:spPr>
          <a:xfrm>
            <a:off x="13539963" y="7785937"/>
            <a:ext cx="4692676" cy="410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00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Ter reservas e contribuições a receber suficientes para as obrigações presentes e futuras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104" name="Text 4">
            <a:extLst>
              <a:ext uri="{FF2B5EF4-FFF2-40B4-BE49-F238E27FC236}">
                <a16:creationId xmlns:a16="http://schemas.microsoft.com/office/drawing/2014/main" id="{EBBBFA7E-462E-6F06-4172-CA30D3FC12C4}"/>
              </a:ext>
            </a:extLst>
          </p:cNvPr>
          <p:cNvSpPr/>
          <p:nvPr/>
        </p:nvSpPr>
        <p:spPr>
          <a:xfrm>
            <a:off x="9924261" y="1660776"/>
            <a:ext cx="716279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Ciclos financeiros: duas lógicas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06" name="Text 5">
            <a:extLst>
              <a:ext uri="{FF2B5EF4-FFF2-40B4-BE49-F238E27FC236}">
                <a16:creationId xmlns:a16="http://schemas.microsoft.com/office/drawing/2014/main" id="{E69AE3EC-5B24-3BE3-AACD-AE8677967C16}"/>
              </a:ext>
            </a:extLst>
          </p:cNvPr>
          <p:cNvSpPr/>
          <p:nvPr/>
        </p:nvSpPr>
        <p:spPr>
          <a:xfrm>
            <a:off x="8695392" y="2362890"/>
            <a:ext cx="9752667" cy="89546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3000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 público e RPPS têm horizontes e critérios diferentes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C8F93DF8-DB93-FA11-F592-F55AE8C9B933}"/>
              </a:ext>
            </a:extLst>
          </p:cNvPr>
          <p:cNvSpPr/>
          <p:nvPr/>
        </p:nvSpPr>
        <p:spPr>
          <a:xfrm>
            <a:off x="6394438" y="3066366"/>
            <a:ext cx="1970434" cy="19215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>
                <a:solidFill>
                  <a:schemeClr val="tx1"/>
                </a:solidFill>
              </a:rPr>
              <a:t>Sociais e culturais</a:t>
            </a:r>
          </a:p>
        </p:txBody>
      </p:sp>
      <p:sp>
        <p:nvSpPr>
          <p:cNvPr id="108" name="Shape 20">
            <a:extLst>
              <a:ext uri="{FF2B5EF4-FFF2-40B4-BE49-F238E27FC236}">
                <a16:creationId xmlns:a16="http://schemas.microsoft.com/office/drawing/2014/main" id="{301BC84D-343F-5FA8-14A0-7B1640E92AB6}"/>
              </a:ext>
            </a:extLst>
          </p:cNvPr>
          <p:cNvSpPr/>
          <p:nvPr/>
        </p:nvSpPr>
        <p:spPr>
          <a:xfrm>
            <a:off x="13303495" y="4123687"/>
            <a:ext cx="1" cy="3566160"/>
          </a:xfrm>
          <a:prstGeom prst="line">
            <a:avLst/>
          </a:prstGeom>
          <a:noFill/>
          <a:ln w="76200">
            <a:solidFill>
              <a:srgbClr val="89A5C8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pt-BR">
              <a:solidFill>
                <a:schemeClr val="bg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5DA3EA5-B39C-DFFC-0AF8-C9AD9023DFBA}"/>
              </a:ext>
            </a:extLst>
          </p:cNvPr>
          <p:cNvSpPr/>
          <p:nvPr/>
        </p:nvSpPr>
        <p:spPr>
          <a:xfrm>
            <a:off x="8579039" y="1913601"/>
            <a:ext cx="87719" cy="74974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12">
            <a:extLst>
              <a:ext uri="{FF2B5EF4-FFF2-40B4-BE49-F238E27FC236}">
                <a16:creationId xmlns:a16="http://schemas.microsoft.com/office/drawing/2014/main" id="{BFEF70E3-A291-1A3C-DE89-868CF6BB7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10" y="685088"/>
            <a:ext cx="3473220" cy="769441"/>
          </a:xfrm>
        </p:spPr>
        <p:txBody>
          <a:bodyPr/>
          <a:lstStyle/>
          <a:p>
            <a:r>
              <a:rPr lang="pt-BR" sz="5000" b="1">
                <a:solidFill>
                  <a:schemeClr val="bg1"/>
                </a:solidFill>
              </a:rPr>
              <a:t>Riscos...</a:t>
            </a:r>
            <a:endParaRPr lang="pt-BR" sz="5000" b="1" dirty="0">
              <a:solidFill>
                <a:schemeClr val="bg1"/>
              </a:solidFill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5C993961-9C00-6E2D-6078-5BC0EC854A3B}"/>
              </a:ext>
            </a:extLst>
          </p:cNvPr>
          <p:cNvSpPr/>
          <p:nvPr/>
        </p:nvSpPr>
        <p:spPr>
          <a:xfrm>
            <a:off x="1559798" y="4978883"/>
            <a:ext cx="2066283" cy="179355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>
                <a:solidFill>
                  <a:schemeClr val="bg1"/>
                </a:solidFill>
              </a:rPr>
              <a:t>Conselhos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00202859-8413-92B1-85CA-E043653C45C4}"/>
              </a:ext>
            </a:extLst>
          </p:cNvPr>
          <p:cNvSpPr/>
          <p:nvPr/>
        </p:nvSpPr>
        <p:spPr>
          <a:xfrm>
            <a:off x="2679497" y="4502871"/>
            <a:ext cx="1567070" cy="13318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>
                <a:solidFill>
                  <a:schemeClr val="accent5">
                    <a:lumMod val="50000"/>
                  </a:schemeClr>
                </a:solidFill>
              </a:rPr>
              <a:t>RPPS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D98E9CFC-B57D-F9B9-52AB-76A572F2127C}"/>
              </a:ext>
            </a:extLst>
          </p:cNvPr>
          <p:cNvSpPr/>
          <p:nvPr/>
        </p:nvSpPr>
        <p:spPr>
          <a:xfrm>
            <a:off x="795653" y="4053007"/>
            <a:ext cx="2090272" cy="166861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>
                <a:solidFill>
                  <a:schemeClr val="tx1"/>
                </a:solidFill>
              </a:rPr>
              <a:t>Dirigentes </a:t>
            </a:r>
          </a:p>
        </p:txBody>
      </p:sp>
    </p:spTree>
    <p:extLst>
      <p:ext uri="{BB962C8B-B14F-4D97-AF65-F5344CB8AC3E}">
        <p14:creationId xmlns:p14="http://schemas.microsoft.com/office/powerpoint/2010/main" val="4084840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898E02A-815C-6152-3FBB-AB44F1B6C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805267F-B840-14FE-B6F6-D2FFC36EE5E5}"/>
              </a:ext>
            </a:extLst>
          </p:cNvPr>
          <p:cNvSpPr/>
          <p:nvPr/>
        </p:nvSpPr>
        <p:spPr>
          <a:xfrm>
            <a:off x="0" y="555595"/>
            <a:ext cx="18288000" cy="9194165"/>
          </a:xfrm>
          <a:custGeom>
            <a:avLst/>
            <a:gdLst/>
            <a:ahLst/>
            <a:cxnLst/>
            <a:rect l="l" t="t" r="r" b="b"/>
            <a:pathLst>
              <a:path w="18288000" h="9194165">
                <a:moveTo>
                  <a:pt x="0" y="9194127"/>
                </a:moveTo>
                <a:lnTo>
                  <a:pt x="18287998" y="9194127"/>
                </a:lnTo>
                <a:lnTo>
                  <a:pt x="18287998" y="0"/>
                </a:lnTo>
                <a:lnTo>
                  <a:pt x="0" y="0"/>
                </a:lnTo>
                <a:lnTo>
                  <a:pt x="0" y="9194127"/>
                </a:lnTo>
                <a:close/>
              </a:path>
            </a:pathLst>
          </a:custGeom>
          <a:solidFill>
            <a:srgbClr val="0941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9AC3FB1D-D438-E9F9-8B21-E457D4538295}"/>
              </a:ext>
            </a:extLst>
          </p:cNvPr>
          <p:cNvSpPr/>
          <p:nvPr/>
        </p:nvSpPr>
        <p:spPr>
          <a:xfrm>
            <a:off x="0" y="0"/>
            <a:ext cx="18288000" cy="537845"/>
          </a:xfrm>
          <a:custGeom>
            <a:avLst/>
            <a:gdLst/>
            <a:ahLst/>
            <a:cxnLst/>
            <a:rect l="l" t="t" r="r" b="b"/>
            <a:pathLst>
              <a:path w="18288000" h="537845">
                <a:moveTo>
                  <a:pt x="0" y="0"/>
                </a:moveTo>
                <a:lnTo>
                  <a:pt x="18288000" y="0"/>
                </a:lnTo>
                <a:lnTo>
                  <a:pt x="18288000" y="537841"/>
                </a:lnTo>
                <a:lnTo>
                  <a:pt x="0" y="537841"/>
                </a:lnTo>
                <a:lnTo>
                  <a:pt x="0" y="0"/>
                </a:lnTo>
                <a:close/>
              </a:path>
            </a:pathLst>
          </a:custGeom>
          <a:solidFill>
            <a:srgbClr val="B08F4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7ABAE4A7-221F-09A4-E39A-9763EEF2AE72}"/>
              </a:ext>
            </a:extLst>
          </p:cNvPr>
          <p:cNvGrpSpPr/>
          <p:nvPr/>
        </p:nvGrpSpPr>
        <p:grpSpPr>
          <a:xfrm>
            <a:off x="0" y="9265285"/>
            <a:ext cx="18288000" cy="1029335"/>
            <a:chOff x="0" y="9265285"/>
            <a:chExt cx="18288000" cy="1029335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7B41EE0E-CED2-3F66-0D3F-3D0170C33CE8}"/>
                </a:ext>
              </a:extLst>
            </p:cNvPr>
            <p:cNvSpPr/>
            <p:nvPr/>
          </p:nvSpPr>
          <p:spPr>
            <a:xfrm>
              <a:off x="0" y="9731969"/>
              <a:ext cx="18288000" cy="555625"/>
            </a:xfrm>
            <a:custGeom>
              <a:avLst/>
              <a:gdLst/>
              <a:ahLst/>
              <a:cxnLst/>
              <a:rect l="l" t="t" r="r" b="b"/>
              <a:pathLst>
                <a:path w="18288000" h="555625">
                  <a:moveTo>
                    <a:pt x="18287999" y="555030"/>
                  </a:moveTo>
                  <a:lnTo>
                    <a:pt x="0" y="555030"/>
                  </a:lnTo>
                  <a:lnTo>
                    <a:pt x="0" y="0"/>
                  </a:lnTo>
                  <a:lnTo>
                    <a:pt x="18287999" y="0"/>
                  </a:lnTo>
                  <a:lnTo>
                    <a:pt x="18287999" y="55503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D490025E-4ED0-A0A1-9BB5-B86AE5984F49}"/>
                </a:ext>
              </a:extLst>
            </p:cNvPr>
            <p:cNvSpPr/>
            <p:nvPr/>
          </p:nvSpPr>
          <p:spPr>
            <a:xfrm rot="10800000">
              <a:off x="0" y="9265285"/>
              <a:ext cx="4174490" cy="1029335"/>
            </a:xfrm>
            <a:custGeom>
              <a:avLst/>
              <a:gdLst/>
              <a:ahLst/>
              <a:cxnLst/>
              <a:rect l="l" t="t" r="r" b="b"/>
              <a:pathLst>
                <a:path w="4174490" h="1029334">
                  <a:moveTo>
                    <a:pt x="1215256" y="0"/>
                  </a:moveTo>
                  <a:lnTo>
                    <a:pt x="4174240" y="0"/>
                  </a:lnTo>
                  <a:lnTo>
                    <a:pt x="4174240" y="1028733"/>
                  </a:lnTo>
                  <a:lnTo>
                    <a:pt x="0" y="1028733"/>
                  </a:lnTo>
                  <a:lnTo>
                    <a:pt x="12152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35C0C47B-9EC8-7D78-6F17-66F2FAD709F2}"/>
              </a:ext>
            </a:extLst>
          </p:cNvPr>
          <p:cNvSpPr/>
          <p:nvPr/>
        </p:nvSpPr>
        <p:spPr>
          <a:xfrm rot="10800000">
            <a:off x="13497560" y="-17749"/>
            <a:ext cx="4790440" cy="1275047"/>
          </a:xfrm>
          <a:custGeom>
            <a:avLst/>
            <a:gdLst/>
            <a:ahLst/>
            <a:cxnLst/>
            <a:rect l="l" t="t" r="r" b="b"/>
            <a:pathLst>
              <a:path w="3327400" h="1028700">
                <a:moveTo>
                  <a:pt x="2103685" y="1028700"/>
                </a:moveTo>
                <a:lnTo>
                  <a:pt x="0" y="1028700"/>
                </a:lnTo>
                <a:lnTo>
                  <a:pt x="0" y="0"/>
                </a:lnTo>
                <a:lnTo>
                  <a:pt x="3326952" y="0"/>
                </a:lnTo>
                <a:lnTo>
                  <a:pt x="2103685" y="1028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5" name="object 4">
            <a:extLst>
              <a:ext uri="{FF2B5EF4-FFF2-40B4-BE49-F238E27FC236}">
                <a16:creationId xmlns:a16="http://schemas.microsoft.com/office/drawing/2014/main" id="{B75F4DF7-B799-8E24-BBC2-0B36722F2EB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354972" y="-437540"/>
            <a:ext cx="2665656" cy="2380640"/>
          </a:xfrm>
          <a:prstGeom prst="rect">
            <a:avLst/>
          </a:prstGeom>
        </p:spPr>
      </p:pic>
      <p:sp>
        <p:nvSpPr>
          <p:cNvPr id="9" name="Text 4">
            <a:extLst>
              <a:ext uri="{FF2B5EF4-FFF2-40B4-BE49-F238E27FC236}">
                <a16:creationId xmlns:a16="http://schemas.microsoft.com/office/drawing/2014/main" id="{A33ED9C4-E265-907C-3632-78B0A8DD2991}"/>
              </a:ext>
            </a:extLst>
          </p:cNvPr>
          <p:cNvSpPr/>
          <p:nvPr/>
        </p:nvSpPr>
        <p:spPr>
          <a:xfrm>
            <a:off x="3505200" y="619774"/>
            <a:ext cx="8707119" cy="72005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5000" b="1">
                <a:solidFill>
                  <a:schemeClr val="bg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Planejamento x Execução - Ente</a:t>
            </a:r>
            <a:endParaRPr lang="en-US" sz="5000" dirty="0">
              <a:solidFill>
                <a:schemeClr val="bg1"/>
              </a:solidFill>
            </a:endParaRPr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F640A2E4-5741-E9E3-E089-58DF54516716}"/>
              </a:ext>
            </a:extLst>
          </p:cNvPr>
          <p:cNvSpPr/>
          <p:nvPr/>
        </p:nvSpPr>
        <p:spPr>
          <a:xfrm>
            <a:off x="571047" y="2544427"/>
            <a:ext cx="11243988" cy="16171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3000" b="1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Lei de Diretrizes Orçamentárias - LDO: prioridades. </a:t>
            </a:r>
          </a:p>
          <a:p>
            <a:pPr marL="0" indent="0">
              <a:buNone/>
            </a:pPr>
            <a:r>
              <a:rPr lang="en-US" sz="200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Envio PLDO até 15/abr e aprovação até 17/jul, c/ Anexo de Metas Fiscais p/ exerc. e os dois seguintes. Deve conter também a avaliação da </a:t>
            </a:r>
            <a:r>
              <a:rPr lang="en-US" sz="2000">
                <a:solidFill>
                  <a:srgbClr val="FFC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situação financeira e atuarial do RPPS</a:t>
            </a:r>
            <a:r>
              <a:rPr lang="en-US" sz="200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 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8E8B5DEE-4EA5-60F2-CFD3-0452A1FE88C5}"/>
              </a:ext>
            </a:extLst>
          </p:cNvPr>
          <p:cNvSpPr/>
          <p:nvPr/>
        </p:nvSpPr>
        <p:spPr>
          <a:xfrm>
            <a:off x="1687767" y="1579425"/>
            <a:ext cx="11354637" cy="102933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3000" b="1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Plano Plurianual: </a:t>
            </a:r>
            <a:r>
              <a:rPr lang="pt-BR" sz="3000" b="1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diretrizes, objetivos e metas p/ </a:t>
            </a:r>
            <a:r>
              <a:rPr lang="pt-BR" sz="3000" b="1">
                <a:solidFill>
                  <a:srgbClr val="FFC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anos</a:t>
            </a:r>
            <a:r>
              <a:rPr lang="pt-BR" sz="3000" b="1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pPr marL="0" indent="0">
              <a:buNone/>
            </a:pPr>
            <a:r>
              <a:rPr lang="pt-BR" sz="3000" b="1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pt-BR" sz="200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Envio projeto até 31/ago do 1º ano do mandato, vigência 2º ano ao 1º do outro mandato</a:t>
            </a:r>
            <a:r>
              <a:rPr lang="pt-BR" sz="300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r>
              <a:rPr lang="en-US" sz="300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26" name="Text 11">
            <a:extLst>
              <a:ext uri="{FF2B5EF4-FFF2-40B4-BE49-F238E27FC236}">
                <a16:creationId xmlns:a16="http://schemas.microsoft.com/office/drawing/2014/main" id="{774E5B52-3AC3-74A2-B50E-85883A832602}"/>
              </a:ext>
            </a:extLst>
          </p:cNvPr>
          <p:cNvSpPr/>
          <p:nvPr/>
        </p:nvSpPr>
        <p:spPr>
          <a:xfrm>
            <a:off x="1703103" y="4069972"/>
            <a:ext cx="11243988" cy="93396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3000" b="1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Lei Orçamantária Anual - LOA: estima receitas/fixa despesas.  </a:t>
            </a:r>
            <a:r>
              <a:rPr lang="en-US" sz="2000">
                <a:solidFill>
                  <a:schemeClr val="bg1"/>
                </a:solidFill>
                <a:latin typeface="Aptos" pitchFamily="34" charset="0"/>
              </a:rPr>
              <a:t>Envio</a:t>
            </a:r>
            <a:r>
              <a:rPr lang="en-US" sz="3000" b="1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00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PLOA até 31/ago ano x-1, c/ Demonstrativo da compatibilidade Metas Fiscais do PLDO.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8" name="Text 11">
            <a:extLst>
              <a:ext uri="{FF2B5EF4-FFF2-40B4-BE49-F238E27FC236}">
                <a16:creationId xmlns:a16="http://schemas.microsoft.com/office/drawing/2014/main" id="{507FF1CD-3103-34B0-A268-27E00A1E191B}"/>
              </a:ext>
            </a:extLst>
          </p:cNvPr>
          <p:cNvSpPr/>
          <p:nvPr/>
        </p:nvSpPr>
        <p:spPr>
          <a:xfrm>
            <a:off x="1744493" y="6001002"/>
            <a:ext cx="10252864" cy="64444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3000" b="1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Até 30 dias após cada bimestre: publicação do RREO.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32" name="Text 11">
            <a:extLst>
              <a:ext uri="{FF2B5EF4-FFF2-40B4-BE49-F238E27FC236}">
                <a16:creationId xmlns:a16="http://schemas.microsoft.com/office/drawing/2014/main" id="{E1CAD945-3DEC-2591-E7B4-FB6624E3B158}"/>
              </a:ext>
            </a:extLst>
          </p:cNvPr>
          <p:cNvSpPr/>
          <p:nvPr/>
        </p:nvSpPr>
        <p:spPr>
          <a:xfrm>
            <a:off x="585399" y="6846861"/>
            <a:ext cx="10754562" cy="125610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3000" b="1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Ao final do bimestre, se não atendidas as metas fiscais: </a:t>
            </a:r>
            <a:r>
              <a:rPr lang="en-US" sz="2000" b="1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limitação do empenho e da movimentação financeira no mês subsequente (exceto obrigações constituições e legais).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4" name="Text 11">
            <a:extLst>
              <a:ext uri="{FF2B5EF4-FFF2-40B4-BE49-F238E27FC236}">
                <a16:creationId xmlns:a16="http://schemas.microsoft.com/office/drawing/2014/main" id="{AA858DE8-C84F-E741-238B-B23AFFF8EBDB}"/>
              </a:ext>
            </a:extLst>
          </p:cNvPr>
          <p:cNvSpPr/>
          <p:nvPr/>
        </p:nvSpPr>
        <p:spPr>
          <a:xfrm>
            <a:off x="1630385" y="8304378"/>
            <a:ext cx="10363560" cy="87501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3000" b="1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Ao final de cada quadrimestre: </a:t>
            </a:r>
            <a:r>
              <a:rPr lang="en-US" sz="2000" b="1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responsável pelas finanças deve participar de audiência na Assembleia/Câmara de avaliação do cumprimento das metas.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6" name="Text 11">
            <a:extLst>
              <a:ext uri="{FF2B5EF4-FFF2-40B4-BE49-F238E27FC236}">
                <a16:creationId xmlns:a16="http://schemas.microsoft.com/office/drawing/2014/main" id="{F1305308-8166-68BC-57D3-8CDBC95BF890}"/>
              </a:ext>
            </a:extLst>
          </p:cNvPr>
          <p:cNvSpPr/>
          <p:nvPr/>
        </p:nvSpPr>
        <p:spPr>
          <a:xfrm>
            <a:off x="621322" y="5212812"/>
            <a:ext cx="11243988" cy="59221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3000" b="1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dias após LOA: </a:t>
            </a:r>
            <a:r>
              <a:rPr lang="en-US" sz="200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programação financeira e cronograma de execução mensal da despesa.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8" name="Seta: Entalhada para a Direita 47">
            <a:extLst>
              <a:ext uri="{FF2B5EF4-FFF2-40B4-BE49-F238E27FC236}">
                <a16:creationId xmlns:a16="http://schemas.microsoft.com/office/drawing/2014/main" id="{0AD4DA0F-353E-5113-4982-7A41316A7E81}"/>
              </a:ext>
            </a:extLst>
          </p:cNvPr>
          <p:cNvSpPr/>
          <p:nvPr/>
        </p:nvSpPr>
        <p:spPr>
          <a:xfrm>
            <a:off x="13826759" y="1704877"/>
            <a:ext cx="4299604" cy="4258343"/>
          </a:xfrm>
          <a:prstGeom prst="notched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>
                <a:solidFill>
                  <a:schemeClr val="accent1">
                    <a:lumMod val="75000"/>
                  </a:schemeClr>
                </a:solidFill>
              </a:rPr>
              <a:t>E mudanças na agenda política ou econômica</a:t>
            </a:r>
          </a:p>
        </p:txBody>
      </p:sp>
      <p:sp>
        <p:nvSpPr>
          <p:cNvPr id="54" name="Seta: Entalhada para a Direita 53">
            <a:extLst>
              <a:ext uri="{FF2B5EF4-FFF2-40B4-BE49-F238E27FC236}">
                <a16:creationId xmlns:a16="http://schemas.microsoft.com/office/drawing/2014/main" id="{27BF361A-4306-19B7-75EA-8A377BE7A0D0}"/>
              </a:ext>
            </a:extLst>
          </p:cNvPr>
          <p:cNvSpPr/>
          <p:nvPr/>
        </p:nvSpPr>
        <p:spPr>
          <a:xfrm>
            <a:off x="14140329" y="5687260"/>
            <a:ext cx="4149129" cy="3692585"/>
          </a:xfrm>
          <a:prstGeom prst="notched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>
                <a:solidFill>
                  <a:schemeClr val="accent1">
                    <a:lumMod val="75000"/>
                  </a:schemeClr>
                </a:solidFill>
              </a:rPr>
              <a:t>E mudanças regulatórias ou globais</a:t>
            </a:r>
          </a:p>
        </p:txBody>
      </p:sp>
      <p:sp>
        <p:nvSpPr>
          <p:cNvPr id="44" name="Seta: para Cima 43">
            <a:extLst>
              <a:ext uri="{FF2B5EF4-FFF2-40B4-BE49-F238E27FC236}">
                <a16:creationId xmlns:a16="http://schemas.microsoft.com/office/drawing/2014/main" id="{BE695B60-FD71-4CC8-C9E3-E3766AD542E2}"/>
              </a:ext>
            </a:extLst>
          </p:cNvPr>
          <p:cNvSpPr/>
          <p:nvPr/>
        </p:nvSpPr>
        <p:spPr>
          <a:xfrm>
            <a:off x="11997905" y="1323306"/>
            <a:ext cx="3795786" cy="2466870"/>
          </a:xfrm>
          <a:prstGeom prst="up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>
                <a:solidFill>
                  <a:schemeClr val="accent1">
                    <a:lumMod val="75000"/>
                  </a:schemeClr>
                </a:solidFill>
              </a:rPr>
              <a:t>Receitas acima do esperado?</a:t>
            </a:r>
          </a:p>
        </p:txBody>
      </p:sp>
      <p:sp>
        <p:nvSpPr>
          <p:cNvPr id="46" name="Seta: para Baixo 45">
            <a:extLst>
              <a:ext uri="{FF2B5EF4-FFF2-40B4-BE49-F238E27FC236}">
                <a16:creationId xmlns:a16="http://schemas.microsoft.com/office/drawing/2014/main" id="{4331DE53-EB0D-1FD3-19A1-D81EEBDC1462}"/>
              </a:ext>
            </a:extLst>
          </p:cNvPr>
          <p:cNvSpPr/>
          <p:nvPr/>
        </p:nvSpPr>
        <p:spPr>
          <a:xfrm>
            <a:off x="11997905" y="3877921"/>
            <a:ext cx="3788753" cy="219674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>
                <a:solidFill>
                  <a:schemeClr val="accent1">
                    <a:lumMod val="75000"/>
                  </a:schemeClr>
                </a:solidFill>
              </a:rPr>
              <a:t>Despesas acima do esperado?</a:t>
            </a:r>
          </a:p>
        </p:txBody>
      </p:sp>
      <p:sp>
        <p:nvSpPr>
          <p:cNvPr id="50" name="Seta: para Cima 49">
            <a:extLst>
              <a:ext uri="{FF2B5EF4-FFF2-40B4-BE49-F238E27FC236}">
                <a16:creationId xmlns:a16="http://schemas.microsoft.com/office/drawing/2014/main" id="{4CB269A2-5C1E-7E67-0442-98EF2DAA7BB4}"/>
              </a:ext>
            </a:extLst>
          </p:cNvPr>
          <p:cNvSpPr/>
          <p:nvPr/>
        </p:nvSpPr>
        <p:spPr>
          <a:xfrm>
            <a:off x="11868226" y="5521413"/>
            <a:ext cx="4162436" cy="1954653"/>
          </a:xfrm>
          <a:prstGeom prst="up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>
                <a:solidFill>
                  <a:schemeClr val="accent1">
                    <a:lumMod val="75000"/>
                  </a:schemeClr>
                </a:solidFill>
              </a:rPr>
              <a:t>Despesas abaixo do esperado?</a:t>
            </a:r>
          </a:p>
        </p:txBody>
      </p:sp>
      <p:sp>
        <p:nvSpPr>
          <p:cNvPr id="52" name="Seta: para Baixo 51">
            <a:extLst>
              <a:ext uri="{FF2B5EF4-FFF2-40B4-BE49-F238E27FC236}">
                <a16:creationId xmlns:a16="http://schemas.microsoft.com/office/drawing/2014/main" id="{8CC495D8-98FA-1BAD-1BE9-1CA73DD8949D}"/>
              </a:ext>
            </a:extLst>
          </p:cNvPr>
          <p:cNvSpPr/>
          <p:nvPr/>
        </p:nvSpPr>
        <p:spPr>
          <a:xfrm>
            <a:off x="11874127" y="7591039"/>
            <a:ext cx="4150634" cy="1736411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>
                <a:solidFill>
                  <a:schemeClr val="accent1">
                    <a:lumMod val="75000"/>
                  </a:schemeClr>
                </a:solidFill>
              </a:rPr>
              <a:t>Receitas abaixo do esperado?</a:t>
            </a:r>
          </a:p>
        </p:txBody>
      </p:sp>
      <p:sp>
        <p:nvSpPr>
          <p:cNvPr id="57" name="Elipse 56">
            <a:extLst>
              <a:ext uri="{FF2B5EF4-FFF2-40B4-BE49-F238E27FC236}">
                <a16:creationId xmlns:a16="http://schemas.microsoft.com/office/drawing/2014/main" id="{B129E534-324C-AB5C-743F-0DA998AF50BE}"/>
              </a:ext>
            </a:extLst>
          </p:cNvPr>
          <p:cNvSpPr/>
          <p:nvPr/>
        </p:nvSpPr>
        <p:spPr>
          <a:xfrm>
            <a:off x="1219200" y="1708322"/>
            <a:ext cx="263743" cy="2982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/>
          </a:p>
        </p:txBody>
      </p:sp>
      <p:sp>
        <p:nvSpPr>
          <p:cNvPr id="59" name="Elipse 58">
            <a:extLst>
              <a:ext uri="{FF2B5EF4-FFF2-40B4-BE49-F238E27FC236}">
                <a16:creationId xmlns:a16="http://schemas.microsoft.com/office/drawing/2014/main" id="{4B3FDAB2-997A-6686-8B84-507D754D4F55}"/>
              </a:ext>
            </a:extLst>
          </p:cNvPr>
          <p:cNvSpPr/>
          <p:nvPr/>
        </p:nvSpPr>
        <p:spPr>
          <a:xfrm>
            <a:off x="1310014" y="4293275"/>
            <a:ext cx="263743" cy="2982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/>
          </a:p>
        </p:txBody>
      </p:sp>
      <p:sp>
        <p:nvSpPr>
          <p:cNvPr id="61" name="Elipse 60">
            <a:extLst>
              <a:ext uri="{FF2B5EF4-FFF2-40B4-BE49-F238E27FC236}">
                <a16:creationId xmlns:a16="http://schemas.microsoft.com/office/drawing/2014/main" id="{451FAF4F-CBA6-E3FB-5DA9-C730B8876EA5}"/>
              </a:ext>
            </a:extLst>
          </p:cNvPr>
          <p:cNvSpPr/>
          <p:nvPr/>
        </p:nvSpPr>
        <p:spPr>
          <a:xfrm>
            <a:off x="1310013" y="6156564"/>
            <a:ext cx="263743" cy="2982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/>
          </a:p>
        </p:txBody>
      </p:sp>
      <p:sp>
        <p:nvSpPr>
          <p:cNvPr id="63" name="Elipse 62">
            <a:extLst>
              <a:ext uri="{FF2B5EF4-FFF2-40B4-BE49-F238E27FC236}">
                <a16:creationId xmlns:a16="http://schemas.microsoft.com/office/drawing/2014/main" id="{76A16A38-F900-FDF8-4324-162D408F2C45}"/>
              </a:ext>
            </a:extLst>
          </p:cNvPr>
          <p:cNvSpPr/>
          <p:nvPr/>
        </p:nvSpPr>
        <p:spPr>
          <a:xfrm>
            <a:off x="1248360" y="8469597"/>
            <a:ext cx="263743" cy="2982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/>
          </a:p>
        </p:txBody>
      </p:sp>
      <p:sp>
        <p:nvSpPr>
          <p:cNvPr id="65" name="Elipse 64">
            <a:extLst>
              <a:ext uri="{FF2B5EF4-FFF2-40B4-BE49-F238E27FC236}">
                <a16:creationId xmlns:a16="http://schemas.microsoft.com/office/drawing/2014/main" id="{3B9A3184-D695-5E07-9FDD-12B79496B4E8}"/>
              </a:ext>
            </a:extLst>
          </p:cNvPr>
          <p:cNvSpPr/>
          <p:nvPr/>
        </p:nvSpPr>
        <p:spPr>
          <a:xfrm>
            <a:off x="175432" y="2933700"/>
            <a:ext cx="263743" cy="2982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/>
          </a:p>
        </p:txBody>
      </p:sp>
      <p:sp>
        <p:nvSpPr>
          <p:cNvPr id="67" name="Elipse 66">
            <a:extLst>
              <a:ext uri="{FF2B5EF4-FFF2-40B4-BE49-F238E27FC236}">
                <a16:creationId xmlns:a16="http://schemas.microsoft.com/office/drawing/2014/main" id="{2F1327DB-7B55-4094-5D8F-02861E8B48FF}"/>
              </a:ext>
            </a:extLst>
          </p:cNvPr>
          <p:cNvSpPr/>
          <p:nvPr/>
        </p:nvSpPr>
        <p:spPr>
          <a:xfrm>
            <a:off x="126145" y="5343376"/>
            <a:ext cx="263743" cy="2982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/>
          </a:p>
        </p:txBody>
      </p:sp>
      <p:sp>
        <p:nvSpPr>
          <p:cNvPr id="69" name="Elipse 68">
            <a:extLst>
              <a:ext uri="{FF2B5EF4-FFF2-40B4-BE49-F238E27FC236}">
                <a16:creationId xmlns:a16="http://schemas.microsoft.com/office/drawing/2014/main" id="{2659AE0B-B379-101A-A850-B276EF31B6C1}"/>
              </a:ext>
            </a:extLst>
          </p:cNvPr>
          <p:cNvSpPr/>
          <p:nvPr/>
        </p:nvSpPr>
        <p:spPr>
          <a:xfrm>
            <a:off x="127282" y="7033284"/>
            <a:ext cx="263743" cy="2982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097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6CC9804-4F36-19DF-1A11-909E6C149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44FA1F3-C638-BC74-1054-240A08B59B79}"/>
              </a:ext>
            </a:extLst>
          </p:cNvPr>
          <p:cNvSpPr/>
          <p:nvPr/>
        </p:nvSpPr>
        <p:spPr>
          <a:xfrm>
            <a:off x="-31268" y="513097"/>
            <a:ext cx="18288000" cy="9194165"/>
          </a:xfrm>
          <a:custGeom>
            <a:avLst/>
            <a:gdLst/>
            <a:ahLst/>
            <a:cxnLst/>
            <a:rect l="l" t="t" r="r" b="b"/>
            <a:pathLst>
              <a:path w="18288000" h="9194165">
                <a:moveTo>
                  <a:pt x="0" y="9194127"/>
                </a:moveTo>
                <a:lnTo>
                  <a:pt x="18287998" y="9194127"/>
                </a:lnTo>
                <a:lnTo>
                  <a:pt x="18287998" y="0"/>
                </a:lnTo>
                <a:lnTo>
                  <a:pt x="0" y="0"/>
                </a:lnTo>
                <a:lnTo>
                  <a:pt x="0" y="9194127"/>
                </a:lnTo>
                <a:close/>
              </a:path>
            </a:pathLst>
          </a:custGeom>
          <a:solidFill>
            <a:srgbClr val="09417D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065860D4-99AE-10E2-4A12-4482C542BA93}"/>
              </a:ext>
            </a:extLst>
          </p:cNvPr>
          <p:cNvSpPr/>
          <p:nvPr/>
        </p:nvSpPr>
        <p:spPr>
          <a:xfrm>
            <a:off x="0" y="0"/>
            <a:ext cx="18288000" cy="537845"/>
          </a:xfrm>
          <a:custGeom>
            <a:avLst/>
            <a:gdLst/>
            <a:ahLst/>
            <a:cxnLst/>
            <a:rect l="l" t="t" r="r" b="b"/>
            <a:pathLst>
              <a:path w="18288000" h="537845">
                <a:moveTo>
                  <a:pt x="0" y="0"/>
                </a:moveTo>
                <a:lnTo>
                  <a:pt x="18288000" y="0"/>
                </a:lnTo>
                <a:lnTo>
                  <a:pt x="18288000" y="537841"/>
                </a:lnTo>
                <a:lnTo>
                  <a:pt x="0" y="537841"/>
                </a:lnTo>
                <a:lnTo>
                  <a:pt x="0" y="0"/>
                </a:lnTo>
                <a:close/>
              </a:path>
            </a:pathLst>
          </a:custGeom>
          <a:solidFill>
            <a:srgbClr val="B08F4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43305996-D53C-BEAD-3E19-E2A17C2506E3}"/>
              </a:ext>
            </a:extLst>
          </p:cNvPr>
          <p:cNvGrpSpPr/>
          <p:nvPr/>
        </p:nvGrpSpPr>
        <p:grpSpPr>
          <a:xfrm>
            <a:off x="0" y="9265285"/>
            <a:ext cx="18288000" cy="1029335"/>
            <a:chOff x="0" y="9265285"/>
            <a:chExt cx="18288000" cy="1029335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B549D636-811E-1A85-6C12-A0FF6E79D988}"/>
                </a:ext>
              </a:extLst>
            </p:cNvPr>
            <p:cNvSpPr/>
            <p:nvPr/>
          </p:nvSpPr>
          <p:spPr>
            <a:xfrm>
              <a:off x="0" y="9731969"/>
              <a:ext cx="18288000" cy="555625"/>
            </a:xfrm>
            <a:custGeom>
              <a:avLst/>
              <a:gdLst/>
              <a:ahLst/>
              <a:cxnLst/>
              <a:rect l="l" t="t" r="r" b="b"/>
              <a:pathLst>
                <a:path w="18288000" h="555625">
                  <a:moveTo>
                    <a:pt x="18287999" y="555030"/>
                  </a:moveTo>
                  <a:lnTo>
                    <a:pt x="0" y="555030"/>
                  </a:lnTo>
                  <a:lnTo>
                    <a:pt x="0" y="0"/>
                  </a:lnTo>
                  <a:lnTo>
                    <a:pt x="18287999" y="0"/>
                  </a:lnTo>
                  <a:lnTo>
                    <a:pt x="18287999" y="55503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 wrap="square" lIns="0" tIns="0" rIns="0" bIns="0" rtlCol="0"/>
            <a:lstStyle/>
            <a:p>
              <a:endParaRPr b="1"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F9E3E70D-644C-764A-9662-34920B68D5C6}"/>
                </a:ext>
              </a:extLst>
            </p:cNvPr>
            <p:cNvSpPr/>
            <p:nvPr/>
          </p:nvSpPr>
          <p:spPr>
            <a:xfrm rot="10800000">
              <a:off x="0" y="9265285"/>
              <a:ext cx="4174490" cy="1029335"/>
            </a:xfrm>
            <a:custGeom>
              <a:avLst/>
              <a:gdLst/>
              <a:ahLst/>
              <a:cxnLst/>
              <a:rect l="l" t="t" r="r" b="b"/>
              <a:pathLst>
                <a:path w="4174490" h="1029334">
                  <a:moveTo>
                    <a:pt x="1215256" y="0"/>
                  </a:moveTo>
                  <a:lnTo>
                    <a:pt x="4174240" y="0"/>
                  </a:lnTo>
                  <a:lnTo>
                    <a:pt x="4174240" y="1028733"/>
                  </a:lnTo>
                  <a:lnTo>
                    <a:pt x="0" y="1028733"/>
                  </a:lnTo>
                  <a:lnTo>
                    <a:pt x="12152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b="1"/>
            </a:p>
          </p:txBody>
        </p:sp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278E13F0-0C29-1F10-1E3B-010E257A682D}"/>
              </a:ext>
            </a:extLst>
          </p:cNvPr>
          <p:cNvSpPr/>
          <p:nvPr/>
        </p:nvSpPr>
        <p:spPr>
          <a:xfrm rot="10800000">
            <a:off x="13497560" y="-17749"/>
            <a:ext cx="4790440" cy="1275047"/>
          </a:xfrm>
          <a:custGeom>
            <a:avLst/>
            <a:gdLst/>
            <a:ahLst/>
            <a:cxnLst/>
            <a:rect l="l" t="t" r="r" b="b"/>
            <a:pathLst>
              <a:path w="3327400" h="1028700">
                <a:moveTo>
                  <a:pt x="2103685" y="1028700"/>
                </a:moveTo>
                <a:lnTo>
                  <a:pt x="0" y="1028700"/>
                </a:lnTo>
                <a:lnTo>
                  <a:pt x="0" y="0"/>
                </a:lnTo>
                <a:lnTo>
                  <a:pt x="3326952" y="0"/>
                </a:lnTo>
                <a:lnTo>
                  <a:pt x="2103685" y="1028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5" name="object 4">
            <a:extLst>
              <a:ext uri="{FF2B5EF4-FFF2-40B4-BE49-F238E27FC236}">
                <a16:creationId xmlns:a16="http://schemas.microsoft.com/office/drawing/2014/main" id="{A83432E4-30CC-0358-4184-F5A790D6CF1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54972" y="-437540"/>
            <a:ext cx="2665656" cy="2380640"/>
          </a:xfrm>
          <a:prstGeom prst="rect">
            <a:avLst/>
          </a:prstGeom>
        </p:spPr>
      </p:pic>
      <p:sp>
        <p:nvSpPr>
          <p:cNvPr id="9" name="Text 4">
            <a:extLst>
              <a:ext uri="{FF2B5EF4-FFF2-40B4-BE49-F238E27FC236}">
                <a16:creationId xmlns:a16="http://schemas.microsoft.com/office/drawing/2014/main" id="{C601AE82-8956-4A67-B3F2-760EED234166}"/>
              </a:ext>
            </a:extLst>
          </p:cNvPr>
          <p:cNvSpPr/>
          <p:nvPr/>
        </p:nvSpPr>
        <p:spPr>
          <a:xfrm>
            <a:off x="61748" y="364819"/>
            <a:ext cx="6967221" cy="9648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4000" b="1">
                <a:solidFill>
                  <a:schemeClr val="bg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Planejamento x Execução RPPS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3F4D960F-EFB6-D0C9-68A5-4C734843E210}"/>
              </a:ext>
            </a:extLst>
          </p:cNvPr>
          <p:cNvSpPr/>
          <p:nvPr/>
        </p:nvSpPr>
        <p:spPr>
          <a:xfrm>
            <a:off x="44381" y="1811686"/>
            <a:ext cx="2317664" cy="729627"/>
          </a:xfrm>
          <a:prstGeom prst="rect">
            <a:avLst/>
          </a:prstGeom>
          <a:solidFill>
            <a:srgbClr val="0099CC"/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pt-BR" sz="3000" b="1">
                <a:solidFill>
                  <a:schemeClr val="bg1"/>
                </a:solidFill>
              </a:rPr>
              <a:t>Nota Técnica Atuarial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80269074-2C67-C585-887D-F4369B60B326}"/>
              </a:ext>
            </a:extLst>
          </p:cNvPr>
          <p:cNvSpPr/>
          <p:nvPr/>
        </p:nvSpPr>
        <p:spPr>
          <a:xfrm>
            <a:off x="2362045" y="2631035"/>
            <a:ext cx="3483119" cy="1315488"/>
          </a:xfrm>
          <a:prstGeom prst="rect">
            <a:avLst/>
          </a:prstGeom>
          <a:solidFill>
            <a:srgbClr val="0099CC"/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pt-BR" sz="3000" b="1">
                <a:solidFill>
                  <a:schemeClr val="bg1"/>
                </a:solidFill>
              </a:rPr>
              <a:t>Coletar e analisar bases entre jul/dez e definir hipóteses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5A984EFC-5756-A0B4-4D89-787569500EB6}"/>
              </a:ext>
            </a:extLst>
          </p:cNvPr>
          <p:cNvSpPr/>
          <p:nvPr/>
        </p:nvSpPr>
        <p:spPr>
          <a:xfrm>
            <a:off x="5930299" y="4300290"/>
            <a:ext cx="2841572" cy="2798287"/>
          </a:xfrm>
          <a:prstGeom prst="rect">
            <a:avLst/>
          </a:prstGeom>
          <a:solidFill>
            <a:srgbClr val="0099CC"/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pt-BR" sz="3000" b="1">
                <a:solidFill>
                  <a:schemeClr val="bg1"/>
                </a:solidFill>
              </a:rPr>
              <a:t>Fluxos Atuariais: ano x+1 + 74 anos 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F4A88CC4-8BD4-57FB-F63B-090BFB0AB6C8}"/>
              </a:ext>
            </a:extLst>
          </p:cNvPr>
          <p:cNvSpPr/>
          <p:nvPr/>
        </p:nvSpPr>
        <p:spPr>
          <a:xfrm>
            <a:off x="5930299" y="1828518"/>
            <a:ext cx="2861870" cy="2427985"/>
          </a:xfrm>
          <a:prstGeom prst="rect">
            <a:avLst/>
          </a:prstGeom>
          <a:solidFill>
            <a:srgbClr val="0099CC"/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pt-BR" sz="3000" b="1">
                <a:solidFill>
                  <a:schemeClr val="bg1"/>
                </a:solidFill>
              </a:rPr>
              <a:t>Avaliação Atuarial data focal 31/12/X (prazo 31/3/x+1)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3D9F604E-B321-FDD2-C54E-F4D878256CED}"/>
              </a:ext>
            </a:extLst>
          </p:cNvPr>
          <p:cNvSpPr/>
          <p:nvPr/>
        </p:nvSpPr>
        <p:spPr>
          <a:xfrm>
            <a:off x="10937056" y="2875319"/>
            <a:ext cx="3540074" cy="905181"/>
          </a:xfrm>
          <a:prstGeom prst="rect">
            <a:avLst/>
          </a:prstGeom>
          <a:solidFill>
            <a:srgbClr val="0099CC"/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pt-BR" sz="3000" b="1">
                <a:solidFill>
                  <a:schemeClr val="bg1"/>
                </a:solidFill>
              </a:rPr>
              <a:t>Implementar novo custeio até 31/dez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3194D107-8FE7-B31C-17D9-F7407B51BA92}"/>
              </a:ext>
            </a:extLst>
          </p:cNvPr>
          <p:cNvSpPr/>
          <p:nvPr/>
        </p:nvSpPr>
        <p:spPr>
          <a:xfrm>
            <a:off x="8844166" y="6199816"/>
            <a:ext cx="3603404" cy="912117"/>
          </a:xfrm>
          <a:prstGeom prst="rect">
            <a:avLst/>
          </a:prstGeom>
          <a:solidFill>
            <a:schemeClr val="bg1"/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pt-BR" sz="3000" b="1">
                <a:solidFill>
                  <a:schemeClr val="accent1"/>
                </a:solidFill>
              </a:rPr>
              <a:t>Buscar meta atuarial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27BFA9AD-7439-D9C0-9638-0283B8321451}"/>
              </a:ext>
            </a:extLst>
          </p:cNvPr>
          <p:cNvSpPr/>
          <p:nvPr/>
        </p:nvSpPr>
        <p:spPr>
          <a:xfrm>
            <a:off x="8844167" y="3836964"/>
            <a:ext cx="3600004" cy="944487"/>
          </a:xfrm>
          <a:prstGeom prst="rect">
            <a:avLst/>
          </a:prstGeom>
          <a:solidFill>
            <a:srgbClr val="0099CC"/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pt-BR" sz="3000" b="1">
                <a:solidFill>
                  <a:schemeClr val="bg1"/>
                </a:solidFill>
              </a:rPr>
              <a:t>Executar planos de custeio/benefícios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391B0EA7-73F5-7D7B-DFD3-64517D38710B}"/>
              </a:ext>
            </a:extLst>
          </p:cNvPr>
          <p:cNvSpPr/>
          <p:nvPr/>
        </p:nvSpPr>
        <p:spPr>
          <a:xfrm>
            <a:off x="10937056" y="1826840"/>
            <a:ext cx="3540074" cy="999254"/>
          </a:xfrm>
          <a:prstGeom prst="rect">
            <a:avLst/>
          </a:prstGeom>
          <a:solidFill>
            <a:srgbClr val="0099CC"/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pt-BR" sz="3000" b="1">
                <a:solidFill>
                  <a:schemeClr val="bg1"/>
                </a:solidFill>
              </a:rPr>
              <a:t>Demonst. viabilidade custeio</a:t>
            </a:r>
          </a:p>
        </p:txBody>
      </p:sp>
      <p:sp>
        <p:nvSpPr>
          <p:cNvPr id="32" name="Onda 31">
            <a:extLst>
              <a:ext uri="{FF2B5EF4-FFF2-40B4-BE49-F238E27FC236}">
                <a16:creationId xmlns:a16="http://schemas.microsoft.com/office/drawing/2014/main" id="{B511A765-7CD2-C223-514B-66862986D9A1}"/>
              </a:ext>
            </a:extLst>
          </p:cNvPr>
          <p:cNvSpPr/>
          <p:nvPr/>
        </p:nvSpPr>
        <p:spPr>
          <a:xfrm>
            <a:off x="1676400" y="1164211"/>
            <a:ext cx="4168919" cy="663874"/>
          </a:xfrm>
          <a:prstGeom prst="wave">
            <a:avLst/>
          </a:prstGeom>
          <a:solidFill>
            <a:schemeClr val="bg1"/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pt-BR" sz="3000" b="1">
                <a:solidFill>
                  <a:sysClr val="windowText" lastClr="000000"/>
                </a:solidFill>
              </a:rPr>
              <a:t>Ano X</a:t>
            </a:r>
          </a:p>
        </p:txBody>
      </p:sp>
      <p:sp>
        <p:nvSpPr>
          <p:cNvPr id="34" name="Onda 33">
            <a:extLst>
              <a:ext uri="{FF2B5EF4-FFF2-40B4-BE49-F238E27FC236}">
                <a16:creationId xmlns:a16="http://schemas.microsoft.com/office/drawing/2014/main" id="{82B3FC34-B3C4-F109-B1D0-A15B27267728}"/>
              </a:ext>
            </a:extLst>
          </p:cNvPr>
          <p:cNvSpPr/>
          <p:nvPr/>
        </p:nvSpPr>
        <p:spPr>
          <a:xfrm>
            <a:off x="5960505" y="1148982"/>
            <a:ext cx="12228871" cy="729627"/>
          </a:xfrm>
          <a:prstGeom prst="wave">
            <a:avLst/>
          </a:prstGeom>
          <a:solidFill>
            <a:schemeClr val="bg1"/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pt-BR" sz="3000" b="1">
                <a:solidFill>
                  <a:sysClr val="windowText" lastClr="000000"/>
                </a:solidFill>
              </a:rPr>
              <a:t>Ano x+1 ...</a:t>
            </a: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6A358E13-A3F7-D9DE-171C-F63A4047D1AC}"/>
              </a:ext>
            </a:extLst>
          </p:cNvPr>
          <p:cNvSpPr/>
          <p:nvPr/>
        </p:nvSpPr>
        <p:spPr>
          <a:xfrm>
            <a:off x="3389275" y="4016785"/>
            <a:ext cx="2455889" cy="2074460"/>
          </a:xfrm>
          <a:prstGeom prst="rect">
            <a:avLst/>
          </a:prstGeom>
          <a:solidFill>
            <a:schemeClr val="bg1"/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pt-BR" sz="3000" b="1">
                <a:solidFill>
                  <a:schemeClr val="accent1"/>
                </a:solidFill>
              </a:rPr>
              <a:t>Política Anual  Investimentos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C1150847-16C9-EB13-73C3-075743AB13AE}"/>
              </a:ext>
            </a:extLst>
          </p:cNvPr>
          <p:cNvSpPr/>
          <p:nvPr/>
        </p:nvSpPr>
        <p:spPr>
          <a:xfrm>
            <a:off x="8844166" y="4828849"/>
            <a:ext cx="3603403" cy="1297134"/>
          </a:xfrm>
          <a:prstGeom prst="rect">
            <a:avLst/>
          </a:prstGeom>
          <a:solidFill>
            <a:schemeClr val="bg1"/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pt-BR" sz="3000" b="1">
                <a:solidFill>
                  <a:schemeClr val="accent1"/>
                </a:solidFill>
              </a:rPr>
              <a:t>Credenciar instituições, analisar e escolher produtos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34AF40D1-8C26-4C83-C844-576B19D3FA30}"/>
              </a:ext>
            </a:extLst>
          </p:cNvPr>
          <p:cNvSpPr/>
          <p:nvPr/>
        </p:nvSpPr>
        <p:spPr>
          <a:xfrm>
            <a:off x="14526216" y="1886391"/>
            <a:ext cx="3663160" cy="939704"/>
          </a:xfrm>
          <a:prstGeom prst="rect">
            <a:avLst/>
          </a:prstGeom>
          <a:solidFill>
            <a:srgbClr val="0099CC"/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pt-BR" sz="3000" b="1">
                <a:solidFill>
                  <a:schemeClr val="bg1"/>
                </a:solidFill>
              </a:rPr>
              <a:t>Acompanhar aderência hipóteses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D2DC5A92-0926-B4BC-DDA3-A2FA26185965}"/>
              </a:ext>
            </a:extLst>
          </p:cNvPr>
          <p:cNvSpPr/>
          <p:nvPr/>
        </p:nvSpPr>
        <p:spPr>
          <a:xfrm>
            <a:off x="2131370" y="8718273"/>
            <a:ext cx="14025259" cy="527554"/>
          </a:xfrm>
          <a:prstGeom prst="rect">
            <a:avLst/>
          </a:prstGeom>
          <a:solidFill>
            <a:schemeClr val="bg1"/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pt-BR" sz="3000" b="1">
                <a:solidFill>
                  <a:sysClr val="windowText" lastClr="000000"/>
                </a:solidFill>
              </a:rPr>
              <a:t>Acompanhar ganhos e perdas atuariais....</a:t>
            </a:r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D602933B-321D-5588-49A2-54A3E213A9B6}"/>
              </a:ext>
            </a:extLst>
          </p:cNvPr>
          <p:cNvSpPr/>
          <p:nvPr/>
        </p:nvSpPr>
        <p:spPr>
          <a:xfrm>
            <a:off x="2131370" y="8213697"/>
            <a:ext cx="14052722" cy="457178"/>
          </a:xfrm>
          <a:prstGeom prst="rect">
            <a:avLst/>
          </a:prstGeom>
          <a:solidFill>
            <a:schemeClr val="bg1"/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pt-BR" sz="3000" b="1">
                <a:solidFill>
                  <a:sysClr val="windowText" lastClr="000000"/>
                </a:solidFill>
              </a:rPr>
              <a:t>Estabelecer e cumprir plano de identificação, controle e tratamento dos riscos atuariais</a:t>
            </a:r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8E3B45A6-8B61-4E41-0C19-8B8BA6A165D7}"/>
              </a:ext>
            </a:extLst>
          </p:cNvPr>
          <p:cNvSpPr/>
          <p:nvPr/>
        </p:nvSpPr>
        <p:spPr>
          <a:xfrm>
            <a:off x="14832897" y="4841272"/>
            <a:ext cx="3356479" cy="1304725"/>
          </a:xfrm>
          <a:prstGeom prst="rect">
            <a:avLst/>
          </a:prstGeom>
          <a:solidFill>
            <a:schemeClr val="bg1"/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pt-BR" sz="3000" b="1">
                <a:solidFill>
                  <a:schemeClr val="accent1"/>
                </a:solidFill>
              </a:rPr>
              <a:t>Acompanhar e diligenciar instituições e ativos </a:t>
            </a: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E5E84C01-6A28-4153-2A36-D2CA05D06CB9}"/>
              </a:ext>
            </a:extLst>
          </p:cNvPr>
          <p:cNvSpPr/>
          <p:nvPr/>
        </p:nvSpPr>
        <p:spPr>
          <a:xfrm>
            <a:off x="12468533" y="7196377"/>
            <a:ext cx="5720843" cy="944935"/>
          </a:xfrm>
          <a:prstGeom prst="rect">
            <a:avLst/>
          </a:prstGeom>
          <a:solidFill>
            <a:schemeClr val="bg2">
              <a:lumMod val="50000"/>
            </a:schemeClr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pt-BR" sz="3000" b="1">
                <a:solidFill>
                  <a:schemeClr val="bg1"/>
                </a:solidFill>
              </a:rPr>
              <a:t>Acompanhar e avaliar prestadores de serviço</a:t>
            </a:r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4F322977-A36F-E474-DC36-FEDF966DD84A}"/>
              </a:ext>
            </a:extLst>
          </p:cNvPr>
          <p:cNvSpPr/>
          <p:nvPr/>
        </p:nvSpPr>
        <p:spPr>
          <a:xfrm>
            <a:off x="12489517" y="4828847"/>
            <a:ext cx="2312112" cy="1317150"/>
          </a:xfrm>
          <a:prstGeom prst="rect">
            <a:avLst/>
          </a:prstGeom>
          <a:solidFill>
            <a:schemeClr val="bg1"/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pt-BR" sz="3000" b="1">
                <a:solidFill>
                  <a:schemeClr val="accent1"/>
                </a:solidFill>
              </a:rPr>
              <a:t>Acompanhar Mercado</a:t>
            </a:r>
          </a:p>
        </p:txBody>
      </p:sp>
      <p:sp>
        <p:nvSpPr>
          <p:cNvPr id="52" name="Retângulo 51">
            <a:extLst>
              <a:ext uri="{FF2B5EF4-FFF2-40B4-BE49-F238E27FC236}">
                <a16:creationId xmlns:a16="http://schemas.microsoft.com/office/drawing/2014/main" id="{866F2DF4-F00B-57EA-4111-DFC0BF879EC6}"/>
              </a:ext>
            </a:extLst>
          </p:cNvPr>
          <p:cNvSpPr/>
          <p:nvPr/>
        </p:nvSpPr>
        <p:spPr>
          <a:xfrm>
            <a:off x="12483776" y="6193396"/>
            <a:ext cx="5705600" cy="905181"/>
          </a:xfrm>
          <a:prstGeom prst="rect">
            <a:avLst/>
          </a:prstGeom>
          <a:solidFill>
            <a:schemeClr val="bg1"/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pt-BR" sz="3000" b="1">
                <a:solidFill>
                  <a:schemeClr val="accent1"/>
                </a:solidFill>
              </a:rPr>
              <a:t>Relatórios trimestrais s/ rentabilidade e riscos</a:t>
            </a: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131D2802-AB99-D874-75FD-F3E15234208A}"/>
              </a:ext>
            </a:extLst>
          </p:cNvPr>
          <p:cNvSpPr/>
          <p:nvPr/>
        </p:nvSpPr>
        <p:spPr>
          <a:xfrm>
            <a:off x="8846061" y="1828086"/>
            <a:ext cx="2041909" cy="1952414"/>
          </a:xfrm>
          <a:prstGeom prst="rect">
            <a:avLst/>
          </a:prstGeom>
          <a:solidFill>
            <a:srgbClr val="0099CC"/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pt-BR" sz="3000" b="1">
                <a:solidFill>
                  <a:schemeClr val="bg1"/>
                </a:solidFill>
              </a:rPr>
              <a:t>Plano custeio insuficiente</a:t>
            </a:r>
          </a:p>
        </p:txBody>
      </p:sp>
      <p:sp>
        <p:nvSpPr>
          <p:cNvPr id="56" name="Retângulo 55">
            <a:extLst>
              <a:ext uri="{FF2B5EF4-FFF2-40B4-BE49-F238E27FC236}">
                <a16:creationId xmlns:a16="http://schemas.microsoft.com/office/drawing/2014/main" id="{D49F3660-A057-57FC-5172-271979750CDF}"/>
              </a:ext>
            </a:extLst>
          </p:cNvPr>
          <p:cNvSpPr/>
          <p:nvPr/>
        </p:nvSpPr>
        <p:spPr>
          <a:xfrm>
            <a:off x="32851" y="4006175"/>
            <a:ext cx="3284128" cy="2085070"/>
          </a:xfrm>
          <a:prstGeom prst="rect">
            <a:avLst/>
          </a:prstGeom>
          <a:solidFill>
            <a:schemeClr val="bg1"/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pt-BR" sz="3000" b="1">
                <a:solidFill>
                  <a:schemeClr val="accent1"/>
                </a:solidFill>
              </a:rPr>
              <a:t>Cenários econômico regulatório, atuarial e governança interna</a:t>
            </a:r>
          </a:p>
        </p:txBody>
      </p:sp>
      <p:sp>
        <p:nvSpPr>
          <p:cNvPr id="60" name="Retângulo 59">
            <a:extLst>
              <a:ext uri="{FF2B5EF4-FFF2-40B4-BE49-F238E27FC236}">
                <a16:creationId xmlns:a16="http://schemas.microsoft.com/office/drawing/2014/main" id="{79F5567A-8698-71D2-2BB2-F3D66582AFF4}"/>
              </a:ext>
            </a:extLst>
          </p:cNvPr>
          <p:cNvSpPr/>
          <p:nvPr/>
        </p:nvSpPr>
        <p:spPr>
          <a:xfrm>
            <a:off x="12489516" y="3847113"/>
            <a:ext cx="5705600" cy="944934"/>
          </a:xfrm>
          <a:prstGeom prst="rect">
            <a:avLst/>
          </a:prstGeom>
          <a:solidFill>
            <a:srgbClr val="0099CC"/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pt-BR" sz="3000" b="1">
                <a:solidFill>
                  <a:schemeClr val="bg1"/>
                </a:solidFill>
              </a:rPr>
              <a:t>Acompanhar, controlar e aperfeiçoar processos</a:t>
            </a:r>
          </a:p>
        </p:txBody>
      </p:sp>
      <p:sp>
        <p:nvSpPr>
          <p:cNvPr id="62" name="Retângulo 61">
            <a:extLst>
              <a:ext uri="{FF2B5EF4-FFF2-40B4-BE49-F238E27FC236}">
                <a16:creationId xmlns:a16="http://schemas.microsoft.com/office/drawing/2014/main" id="{7079C65F-E739-322F-83A8-55A00F6781BC}"/>
              </a:ext>
            </a:extLst>
          </p:cNvPr>
          <p:cNvSpPr/>
          <p:nvPr/>
        </p:nvSpPr>
        <p:spPr>
          <a:xfrm>
            <a:off x="44381" y="7194777"/>
            <a:ext cx="3275641" cy="931347"/>
          </a:xfrm>
          <a:prstGeom prst="rect">
            <a:avLst/>
          </a:prstGeom>
          <a:solidFill>
            <a:schemeClr val="bg2">
              <a:lumMod val="50000"/>
            </a:schemeClr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pt-BR" sz="3000" b="1">
                <a:solidFill>
                  <a:schemeClr val="bg1"/>
                </a:solidFill>
              </a:rPr>
              <a:t>Definir limite tx adm</a:t>
            </a: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A40A8857-1D63-413A-B417-1759EAF224EF}"/>
              </a:ext>
            </a:extLst>
          </p:cNvPr>
          <p:cNvSpPr/>
          <p:nvPr/>
        </p:nvSpPr>
        <p:spPr>
          <a:xfrm>
            <a:off x="14526216" y="2878091"/>
            <a:ext cx="3663162" cy="908316"/>
          </a:xfrm>
          <a:prstGeom prst="rect">
            <a:avLst/>
          </a:prstGeom>
          <a:solidFill>
            <a:srgbClr val="0099CC"/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pt-BR" sz="3000" b="1">
                <a:solidFill>
                  <a:schemeClr val="bg1"/>
                </a:solidFill>
              </a:rPr>
              <a:t>e/ou ajustar regras benefícios</a:t>
            </a:r>
          </a:p>
        </p:txBody>
      </p:sp>
      <p:sp>
        <p:nvSpPr>
          <p:cNvPr id="66" name="Retângulo 65">
            <a:extLst>
              <a:ext uri="{FF2B5EF4-FFF2-40B4-BE49-F238E27FC236}">
                <a16:creationId xmlns:a16="http://schemas.microsoft.com/office/drawing/2014/main" id="{5CD918DF-2784-E28A-6203-EE9DA0750E95}"/>
              </a:ext>
            </a:extLst>
          </p:cNvPr>
          <p:cNvSpPr/>
          <p:nvPr/>
        </p:nvSpPr>
        <p:spPr>
          <a:xfrm>
            <a:off x="5984889" y="7194777"/>
            <a:ext cx="2777380" cy="958214"/>
          </a:xfrm>
          <a:prstGeom prst="rect">
            <a:avLst/>
          </a:prstGeom>
          <a:solidFill>
            <a:schemeClr val="bg2">
              <a:lumMod val="50000"/>
            </a:schemeClr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pt-BR" sz="3000" b="1">
                <a:solidFill>
                  <a:schemeClr val="bg1"/>
                </a:solidFill>
              </a:rPr>
              <a:t>Gerir contratos/ insumos</a:t>
            </a:r>
          </a:p>
        </p:txBody>
      </p:sp>
      <p:sp>
        <p:nvSpPr>
          <p:cNvPr id="70" name="Retângulo 69">
            <a:extLst>
              <a:ext uri="{FF2B5EF4-FFF2-40B4-BE49-F238E27FC236}">
                <a16:creationId xmlns:a16="http://schemas.microsoft.com/office/drawing/2014/main" id="{E16451B8-FA68-51EE-8501-442D8A5C5269}"/>
              </a:ext>
            </a:extLst>
          </p:cNvPr>
          <p:cNvSpPr/>
          <p:nvPr/>
        </p:nvSpPr>
        <p:spPr>
          <a:xfrm>
            <a:off x="8808076" y="7185052"/>
            <a:ext cx="3639494" cy="958214"/>
          </a:xfrm>
          <a:prstGeom prst="rect">
            <a:avLst/>
          </a:prstGeom>
          <a:solidFill>
            <a:schemeClr val="bg2">
              <a:lumMod val="50000"/>
            </a:schemeClr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pt-BR" sz="3000" b="1">
                <a:solidFill>
                  <a:schemeClr val="bg1"/>
                </a:solidFill>
              </a:rPr>
              <a:t>Acompanhar processos e recursos</a:t>
            </a:r>
          </a:p>
        </p:txBody>
      </p:sp>
      <p:sp>
        <p:nvSpPr>
          <p:cNvPr id="72" name="Retângulo 71">
            <a:extLst>
              <a:ext uri="{FF2B5EF4-FFF2-40B4-BE49-F238E27FC236}">
                <a16:creationId xmlns:a16="http://schemas.microsoft.com/office/drawing/2014/main" id="{8E00A0F9-4360-7395-99CD-62729267DAC9}"/>
              </a:ext>
            </a:extLst>
          </p:cNvPr>
          <p:cNvSpPr/>
          <p:nvPr/>
        </p:nvSpPr>
        <p:spPr>
          <a:xfrm>
            <a:off x="3360691" y="7200447"/>
            <a:ext cx="2556842" cy="931347"/>
          </a:xfrm>
          <a:prstGeom prst="rect">
            <a:avLst/>
          </a:prstGeom>
          <a:solidFill>
            <a:schemeClr val="bg2">
              <a:lumMod val="50000"/>
            </a:schemeClr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pt-BR" sz="3000" b="1">
                <a:solidFill>
                  <a:schemeClr val="bg1"/>
                </a:solidFill>
              </a:rPr>
              <a:t>+ previsão orçamentária</a:t>
            </a:r>
          </a:p>
        </p:txBody>
      </p:sp>
    </p:spTree>
    <p:extLst>
      <p:ext uri="{BB962C8B-B14F-4D97-AF65-F5344CB8AC3E}">
        <p14:creationId xmlns:p14="http://schemas.microsoft.com/office/powerpoint/2010/main" val="1131794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2486B2C-D43F-5445-FDFE-0DDC00EF3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82ED01C-9392-7357-E1D0-705265EA085E}"/>
              </a:ext>
            </a:extLst>
          </p:cNvPr>
          <p:cNvSpPr/>
          <p:nvPr/>
        </p:nvSpPr>
        <p:spPr>
          <a:xfrm>
            <a:off x="0" y="546417"/>
            <a:ext cx="18288000" cy="9194165"/>
          </a:xfrm>
          <a:custGeom>
            <a:avLst/>
            <a:gdLst/>
            <a:ahLst/>
            <a:cxnLst/>
            <a:rect l="l" t="t" r="r" b="b"/>
            <a:pathLst>
              <a:path w="18288000" h="9194165">
                <a:moveTo>
                  <a:pt x="0" y="9194127"/>
                </a:moveTo>
                <a:lnTo>
                  <a:pt x="18287998" y="9194127"/>
                </a:lnTo>
                <a:lnTo>
                  <a:pt x="18287998" y="0"/>
                </a:lnTo>
                <a:lnTo>
                  <a:pt x="0" y="0"/>
                </a:lnTo>
                <a:lnTo>
                  <a:pt x="0" y="9194127"/>
                </a:lnTo>
                <a:close/>
              </a:path>
            </a:pathLst>
          </a:custGeom>
          <a:solidFill>
            <a:srgbClr val="0941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CDB26B13-605E-3E00-9A9E-C258EF1B5735}"/>
              </a:ext>
            </a:extLst>
          </p:cNvPr>
          <p:cNvSpPr/>
          <p:nvPr/>
        </p:nvSpPr>
        <p:spPr>
          <a:xfrm>
            <a:off x="0" y="0"/>
            <a:ext cx="18288000" cy="537845"/>
          </a:xfrm>
          <a:custGeom>
            <a:avLst/>
            <a:gdLst/>
            <a:ahLst/>
            <a:cxnLst/>
            <a:rect l="l" t="t" r="r" b="b"/>
            <a:pathLst>
              <a:path w="18288000" h="537845">
                <a:moveTo>
                  <a:pt x="0" y="0"/>
                </a:moveTo>
                <a:lnTo>
                  <a:pt x="18288000" y="0"/>
                </a:lnTo>
                <a:lnTo>
                  <a:pt x="18288000" y="537841"/>
                </a:lnTo>
                <a:lnTo>
                  <a:pt x="0" y="537841"/>
                </a:lnTo>
                <a:lnTo>
                  <a:pt x="0" y="0"/>
                </a:lnTo>
                <a:close/>
              </a:path>
            </a:pathLst>
          </a:custGeom>
          <a:solidFill>
            <a:srgbClr val="B08F4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9BAC0B19-6FF8-1470-671A-52CD00604704}"/>
              </a:ext>
            </a:extLst>
          </p:cNvPr>
          <p:cNvGrpSpPr/>
          <p:nvPr/>
        </p:nvGrpSpPr>
        <p:grpSpPr>
          <a:xfrm>
            <a:off x="0" y="9265285"/>
            <a:ext cx="18288000" cy="1029335"/>
            <a:chOff x="0" y="9265285"/>
            <a:chExt cx="18288000" cy="1029335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F580F9F4-9A56-3D7B-01C5-6AD3A274C18F}"/>
                </a:ext>
              </a:extLst>
            </p:cNvPr>
            <p:cNvSpPr/>
            <p:nvPr/>
          </p:nvSpPr>
          <p:spPr>
            <a:xfrm>
              <a:off x="0" y="9731969"/>
              <a:ext cx="18288000" cy="555625"/>
            </a:xfrm>
            <a:custGeom>
              <a:avLst/>
              <a:gdLst/>
              <a:ahLst/>
              <a:cxnLst/>
              <a:rect l="l" t="t" r="r" b="b"/>
              <a:pathLst>
                <a:path w="18288000" h="555625">
                  <a:moveTo>
                    <a:pt x="18287999" y="555030"/>
                  </a:moveTo>
                  <a:lnTo>
                    <a:pt x="0" y="555030"/>
                  </a:lnTo>
                  <a:lnTo>
                    <a:pt x="0" y="0"/>
                  </a:lnTo>
                  <a:lnTo>
                    <a:pt x="18287999" y="0"/>
                  </a:lnTo>
                  <a:lnTo>
                    <a:pt x="18287999" y="55503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5BAEBD5E-9BF4-C405-3FD0-37C30DE142D8}"/>
                </a:ext>
              </a:extLst>
            </p:cNvPr>
            <p:cNvSpPr/>
            <p:nvPr/>
          </p:nvSpPr>
          <p:spPr>
            <a:xfrm rot="10800000">
              <a:off x="0" y="9265285"/>
              <a:ext cx="4174490" cy="1029335"/>
            </a:xfrm>
            <a:custGeom>
              <a:avLst/>
              <a:gdLst/>
              <a:ahLst/>
              <a:cxnLst/>
              <a:rect l="l" t="t" r="r" b="b"/>
              <a:pathLst>
                <a:path w="4174490" h="1029334">
                  <a:moveTo>
                    <a:pt x="1215256" y="0"/>
                  </a:moveTo>
                  <a:lnTo>
                    <a:pt x="4174240" y="0"/>
                  </a:lnTo>
                  <a:lnTo>
                    <a:pt x="4174240" y="1028733"/>
                  </a:lnTo>
                  <a:lnTo>
                    <a:pt x="0" y="1028733"/>
                  </a:lnTo>
                  <a:lnTo>
                    <a:pt x="12152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A9A9A54E-46CB-AF97-3507-DF6957A0D584}"/>
              </a:ext>
            </a:extLst>
          </p:cNvPr>
          <p:cNvSpPr/>
          <p:nvPr/>
        </p:nvSpPr>
        <p:spPr>
          <a:xfrm rot="10800000">
            <a:off x="13497560" y="-17749"/>
            <a:ext cx="4790440" cy="1275047"/>
          </a:xfrm>
          <a:custGeom>
            <a:avLst/>
            <a:gdLst/>
            <a:ahLst/>
            <a:cxnLst/>
            <a:rect l="l" t="t" r="r" b="b"/>
            <a:pathLst>
              <a:path w="3327400" h="1028700">
                <a:moveTo>
                  <a:pt x="2103685" y="1028700"/>
                </a:moveTo>
                <a:lnTo>
                  <a:pt x="0" y="1028700"/>
                </a:lnTo>
                <a:lnTo>
                  <a:pt x="0" y="0"/>
                </a:lnTo>
                <a:lnTo>
                  <a:pt x="3326952" y="0"/>
                </a:lnTo>
                <a:lnTo>
                  <a:pt x="2103685" y="1028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5" name="object 4">
            <a:extLst>
              <a:ext uri="{FF2B5EF4-FFF2-40B4-BE49-F238E27FC236}">
                <a16:creationId xmlns:a16="http://schemas.microsoft.com/office/drawing/2014/main" id="{1C28A3E1-55DE-9CDD-F2D1-40F0B6647DA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54972" y="-437540"/>
            <a:ext cx="2665656" cy="2380640"/>
          </a:xfrm>
          <a:prstGeom prst="rect">
            <a:avLst/>
          </a:prstGeom>
        </p:spPr>
      </p:pic>
      <p:sp>
        <p:nvSpPr>
          <p:cNvPr id="9" name="Text 4">
            <a:extLst>
              <a:ext uri="{FF2B5EF4-FFF2-40B4-BE49-F238E27FC236}">
                <a16:creationId xmlns:a16="http://schemas.microsoft.com/office/drawing/2014/main" id="{EC3C3AF8-13A3-F9AE-EEC1-0675F0C83E72}"/>
              </a:ext>
            </a:extLst>
          </p:cNvPr>
          <p:cNvSpPr/>
          <p:nvPr/>
        </p:nvSpPr>
        <p:spPr>
          <a:xfrm>
            <a:off x="364236" y="774222"/>
            <a:ext cx="8852409" cy="661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just">
              <a:buNone/>
            </a:pPr>
            <a:r>
              <a:rPr lang="en-US" sz="5000" b="1">
                <a:solidFill>
                  <a:schemeClr val="bg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LRF:</a:t>
            </a:r>
            <a:endParaRPr lang="en-US" sz="5000" dirty="0">
              <a:solidFill>
                <a:schemeClr val="bg1"/>
              </a:solidFill>
            </a:endParaRPr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93CC62FC-0946-B4D1-9037-2FF9839D9D09}"/>
              </a:ext>
            </a:extLst>
          </p:cNvPr>
          <p:cNvSpPr/>
          <p:nvPr/>
        </p:nvSpPr>
        <p:spPr>
          <a:xfrm>
            <a:off x="348186" y="1512287"/>
            <a:ext cx="9098582" cy="366646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182563">
              <a:spcAft>
                <a:spcPts val="600"/>
              </a:spcAft>
              <a:buNone/>
            </a:pPr>
            <a:r>
              <a:rPr lang="pt-BR" sz="3000" b="1">
                <a:solidFill>
                  <a:schemeClr val="bg1"/>
                </a:solidFill>
                <a:ea typeface="Aptos" pitchFamily="34" charset="-122"/>
                <a:cs typeface="Aptos" pitchFamily="34" charset="-120"/>
              </a:rPr>
              <a:t>Art. 16. Criação/expansão/aperfeiçoamento de ação que aumente despesas:    </a:t>
            </a:r>
          </a:p>
          <a:p>
            <a:pPr marL="182563">
              <a:spcAft>
                <a:spcPts val="600"/>
              </a:spcAft>
              <a:buNone/>
            </a:pPr>
            <a:r>
              <a:rPr lang="pt-BR" sz="3000" b="1">
                <a:solidFill>
                  <a:schemeClr val="bg1"/>
                </a:solidFill>
                <a:ea typeface="Aptos" pitchFamily="34" charset="-122"/>
                <a:cs typeface="Aptos" pitchFamily="34" charset="-120"/>
              </a:rPr>
              <a:t>I - </a:t>
            </a:r>
            <a:r>
              <a:rPr lang="pt-BR" sz="3000" b="1">
                <a:solidFill>
                  <a:srgbClr val="FFC000"/>
                </a:solidFill>
                <a:ea typeface="Aptos" pitchFamily="34" charset="-122"/>
                <a:cs typeface="Aptos" pitchFamily="34" charset="-120"/>
              </a:rPr>
              <a:t>impacto orçamentário-financeiro </a:t>
            </a:r>
            <a:r>
              <a:rPr lang="pt-BR" sz="3000" b="1">
                <a:solidFill>
                  <a:schemeClr val="bg1"/>
                </a:solidFill>
                <a:ea typeface="Aptos" pitchFamily="34" charset="-122"/>
                <a:cs typeface="Aptos" pitchFamily="34" charset="-120"/>
              </a:rPr>
              <a:t>no exerc. e nos dois subseqüentes;</a:t>
            </a:r>
          </a:p>
          <a:p>
            <a:pPr marL="182563">
              <a:spcAft>
                <a:spcPts val="600"/>
              </a:spcAft>
              <a:buNone/>
            </a:pPr>
            <a:r>
              <a:rPr lang="pt-BR" sz="3000" b="1">
                <a:solidFill>
                  <a:schemeClr val="bg1"/>
                </a:solidFill>
                <a:ea typeface="Aptos" pitchFamily="34" charset="-122"/>
                <a:cs typeface="Aptos" pitchFamily="34" charset="-120"/>
              </a:rPr>
              <a:t>II - ateste do ordenador sobre adequação c/ LOA e compatibilidade c/ PPA e LDO</a:t>
            </a:r>
            <a:r>
              <a:rPr lang="en-US" sz="3000" b="1">
                <a:solidFill>
                  <a:schemeClr val="bg1"/>
                </a:solidFill>
                <a:ea typeface="Aptos" pitchFamily="34" charset="-122"/>
                <a:cs typeface="Aptos" pitchFamily="34" charset="-120"/>
              </a:rPr>
              <a:t>. 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18" name="Text 11">
            <a:extLst>
              <a:ext uri="{FF2B5EF4-FFF2-40B4-BE49-F238E27FC236}">
                <a16:creationId xmlns:a16="http://schemas.microsoft.com/office/drawing/2014/main" id="{74A6B2DE-43F8-7F03-04DE-BB4CE27CC6D4}"/>
              </a:ext>
            </a:extLst>
          </p:cNvPr>
          <p:cNvSpPr/>
          <p:nvPr/>
        </p:nvSpPr>
        <p:spPr>
          <a:xfrm>
            <a:off x="348186" y="5323756"/>
            <a:ext cx="9098582" cy="36664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182563">
              <a:spcAft>
                <a:spcPts val="600"/>
              </a:spcAft>
            </a:pPr>
            <a:r>
              <a:rPr lang="en-US" sz="3000" b="1">
                <a:solidFill>
                  <a:schemeClr val="accent1">
                    <a:lumMod val="75000"/>
                  </a:schemeClr>
                </a:solidFill>
              </a:rPr>
              <a:t>Art. 17. Ato que criar/aumentar d</a:t>
            </a:r>
            <a:r>
              <a:rPr lang="pt-BR" sz="3000" b="1">
                <a:solidFill>
                  <a:schemeClr val="accent1">
                    <a:lumMod val="75000"/>
                  </a:schemeClr>
                </a:solidFill>
              </a:rPr>
              <a:t>espesas obrigatória de caráter continuado*: </a:t>
            </a:r>
          </a:p>
          <a:p>
            <a:pPr marL="1825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>
                <a:solidFill>
                  <a:schemeClr val="accent1">
                    <a:lumMod val="75000"/>
                  </a:schemeClr>
                </a:solidFill>
              </a:rPr>
              <a:t>estimativa de impacto; origem dos recursos;</a:t>
            </a:r>
          </a:p>
          <a:p>
            <a:pPr marL="1825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>
                <a:solidFill>
                  <a:schemeClr val="accent1">
                    <a:lumMod val="75000"/>
                  </a:schemeClr>
                </a:solidFill>
              </a:rPr>
              <a:t>não afetação das metas fiscais;</a:t>
            </a:r>
          </a:p>
          <a:p>
            <a:pPr marL="1825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b="1">
                <a:solidFill>
                  <a:schemeClr val="accent1">
                    <a:lumMod val="75000"/>
                  </a:schemeClr>
                </a:solidFill>
              </a:rPr>
              <a:t>compensação dos efeitos financeiros pelo permanente aumento de receita ou redução de despesa. </a:t>
            </a:r>
          </a:p>
          <a:p>
            <a:pPr marL="182563">
              <a:spcAft>
                <a:spcPts val="600"/>
              </a:spcAft>
            </a:pPr>
            <a:r>
              <a:rPr lang="pt-BR" sz="2000" b="1">
                <a:solidFill>
                  <a:schemeClr val="accent1">
                    <a:lumMod val="75000"/>
                  </a:schemeClr>
                </a:solidFill>
              </a:rPr>
              <a:t>*Decorrente de obrigação legal a ser executada por mais de dois anos.</a:t>
            </a:r>
            <a:endParaRPr lang="en-US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Text 11">
            <a:extLst>
              <a:ext uri="{FF2B5EF4-FFF2-40B4-BE49-F238E27FC236}">
                <a16:creationId xmlns:a16="http://schemas.microsoft.com/office/drawing/2014/main" id="{E7886DC5-E885-A0BC-B251-C52185B27AAD}"/>
              </a:ext>
            </a:extLst>
          </p:cNvPr>
          <p:cNvSpPr/>
          <p:nvPr/>
        </p:nvSpPr>
        <p:spPr>
          <a:xfrm>
            <a:off x="9794954" y="5323757"/>
            <a:ext cx="8144860" cy="36664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182563">
              <a:spcAft>
                <a:spcPts val="600"/>
              </a:spcAft>
            </a:pPr>
            <a:r>
              <a:rPr lang="pt-BR" sz="3000" b="1">
                <a:solidFill>
                  <a:schemeClr val="bg1"/>
                </a:solidFill>
              </a:rPr>
              <a:t>Art. 21. </a:t>
            </a:r>
            <a:r>
              <a:rPr lang="pt-BR" sz="3000" b="1">
                <a:solidFill>
                  <a:srgbClr val="FFC000"/>
                </a:solidFill>
              </a:rPr>
              <a:t>É nulo </a:t>
            </a:r>
            <a:r>
              <a:rPr lang="pt-BR" sz="3000" b="1">
                <a:solidFill>
                  <a:schemeClr val="bg1"/>
                </a:solidFill>
              </a:rPr>
              <a:t>de pleno direito:          </a:t>
            </a:r>
          </a:p>
          <a:p>
            <a:pPr marL="182563">
              <a:spcAft>
                <a:spcPts val="600"/>
              </a:spcAft>
            </a:pPr>
            <a:r>
              <a:rPr lang="pt-BR" sz="3000" b="1">
                <a:solidFill>
                  <a:schemeClr val="bg1"/>
                </a:solidFill>
              </a:rPr>
              <a:t>I - o ato que aumente despesa com pessoal e não atenda:</a:t>
            </a:r>
          </a:p>
          <a:p>
            <a:pPr marL="182563">
              <a:spcAft>
                <a:spcPts val="600"/>
              </a:spcAft>
            </a:pPr>
            <a:r>
              <a:rPr lang="pt-BR" sz="3000" b="1">
                <a:solidFill>
                  <a:schemeClr val="bg1"/>
                </a:solidFill>
              </a:rPr>
              <a:t>a) às exigências dos arts. 16 e 17; e</a:t>
            </a:r>
          </a:p>
          <a:p>
            <a:pPr marL="182563">
              <a:spcAft>
                <a:spcPts val="600"/>
              </a:spcAft>
            </a:pPr>
            <a:r>
              <a:rPr lang="pt-BR" sz="3000" b="1">
                <a:solidFill>
                  <a:schemeClr val="bg1"/>
                </a:solidFill>
              </a:rPr>
              <a:t>b) ao limite legal de comprometimento aplicado às despesas com pessoal inativo;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28" name="Text 11">
            <a:extLst>
              <a:ext uri="{FF2B5EF4-FFF2-40B4-BE49-F238E27FC236}">
                <a16:creationId xmlns:a16="http://schemas.microsoft.com/office/drawing/2014/main" id="{AC313BE8-C62D-C797-9902-8AAF31D3CD00}"/>
              </a:ext>
            </a:extLst>
          </p:cNvPr>
          <p:cNvSpPr/>
          <p:nvPr/>
        </p:nvSpPr>
        <p:spPr>
          <a:xfrm>
            <a:off x="9794954" y="1512287"/>
            <a:ext cx="8144860" cy="36664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182563">
              <a:spcAft>
                <a:spcPts val="600"/>
              </a:spcAft>
            </a:pPr>
            <a:r>
              <a:rPr lang="pt-BR" sz="3000" b="1">
                <a:solidFill>
                  <a:schemeClr val="accent1">
                    <a:lumMod val="75000"/>
                  </a:schemeClr>
                </a:solidFill>
              </a:rPr>
              <a:t>Art. 24. Nenhum benefício/ serviço da seguridade social pode ser criado, majorado ou estendido sem a indicação da fonte de custeio total e atendimento do art. 17.        </a:t>
            </a:r>
          </a:p>
          <a:p>
            <a:pPr marL="182563">
              <a:spcAft>
                <a:spcPts val="600"/>
              </a:spcAft>
            </a:pPr>
            <a:r>
              <a:rPr lang="pt-BR" sz="3000" b="1">
                <a:solidFill>
                  <a:schemeClr val="accent1">
                    <a:lumMod val="75000"/>
                  </a:schemeClr>
                </a:solidFill>
              </a:rPr>
              <a:t>§ 2º P/ benefício ou serviço da saúde, previdência/assistência, inclusive de servidores públicos, militares, ativos e inativos, pensionistas.</a:t>
            </a:r>
            <a:endParaRPr lang="en-US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951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982F731-195C-3B22-0FF1-F4E30081C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E46916A-4F57-F783-4DB3-E1D1649FC5A6}"/>
              </a:ext>
            </a:extLst>
          </p:cNvPr>
          <p:cNvSpPr/>
          <p:nvPr/>
        </p:nvSpPr>
        <p:spPr>
          <a:xfrm>
            <a:off x="0" y="546417"/>
            <a:ext cx="18288000" cy="9194165"/>
          </a:xfrm>
          <a:custGeom>
            <a:avLst/>
            <a:gdLst/>
            <a:ahLst/>
            <a:cxnLst/>
            <a:rect l="l" t="t" r="r" b="b"/>
            <a:pathLst>
              <a:path w="18288000" h="9194165">
                <a:moveTo>
                  <a:pt x="0" y="9194127"/>
                </a:moveTo>
                <a:lnTo>
                  <a:pt x="18287998" y="9194127"/>
                </a:lnTo>
                <a:lnTo>
                  <a:pt x="18287998" y="0"/>
                </a:lnTo>
                <a:lnTo>
                  <a:pt x="0" y="0"/>
                </a:lnTo>
                <a:lnTo>
                  <a:pt x="0" y="9194127"/>
                </a:lnTo>
                <a:close/>
              </a:path>
            </a:pathLst>
          </a:custGeom>
          <a:solidFill>
            <a:srgbClr val="0941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720D45F8-84E5-DFF6-4650-D3E67C667981}"/>
              </a:ext>
            </a:extLst>
          </p:cNvPr>
          <p:cNvSpPr/>
          <p:nvPr/>
        </p:nvSpPr>
        <p:spPr>
          <a:xfrm>
            <a:off x="0" y="0"/>
            <a:ext cx="18288000" cy="537845"/>
          </a:xfrm>
          <a:custGeom>
            <a:avLst/>
            <a:gdLst/>
            <a:ahLst/>
            <a:cxnLst/>
            <a:rect l="l" t="t" r="r" b="b"/>
            <a:pathLst>
              <a:path w="18288000" h="537845">
                <a:moveTo>
                  <a:pt x="0" y="0"/>
                </a:moveTo>
                <a:lnTo>
                  <a:pt x="18288000" y="0"/>
                </a:lnTo>
                <a:lnTo>
                  <a:pt x="18288000" y="537841"/>
                </a:lnTo>
                <a:lnTo>
                  <a:pt x="0" y="537841"/>
                </a:lnTo>
                <a:lnTo>
                  <a:pt x="0" y="0"/>
                </a:lnTo>
                <a:close/>
              </a:path>
            </a:pathLst>
          </a:custGeom>
          <a:solidFill>
            <a:srgbClr val="B08F4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E652095F-AA6E-B73A-71BB-A7E8B8F42A28}"/>
              </a:ext>
            </a:extLst>
          </p:cNvPr>
          <p:cNvGrpSpPr/>
          <p:nvPr/>
        </p:nvGrpSpPr>
        <p:grpSpPr>
          <a:xfrm>
            <a:off x="0" y="9265285"/>
            <a:ext cx="18288000" cy="1029335"/>
            <a:chOff x="0" y="9265285"/>
            <a:chExt cx="18288000" cy="1029335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5D1E5150-00CA-937D-0DCC-A6071BBFB469}"/>
                </a:ext>
              </a:extLst>
            </p:cNvPr>
            <p:cNvSpPr/>
            <p:nvPr/>
          </p:nvSpPr>
          <p:spPr>
            <a:xfrm>
              <a:off x="0" y="9731969"/>
              <a:ext cx="18288000" cy="555625"/>
            </a:xfrm>
            <a:custGeom>
              <a:avLst/>
              <a:gdLst/>
              <a:ahLst/>
              <a:cxnLst/>
              <a:rect l="l" t="t" r="r" b="b"/>
              <a:pathLst>
                <a:path w="18288000" h="555625">
                  <a:moveTo>
                    <a:pt x="18287999" y="555030"/>
                  </a:moveTo>
                  <a:lnTo>
                    <a:pt x="0" y="555030"/>
                  </a:lnTo>
                  <a:lnTo>
                    <a:pt x="0" y="0"/>
                  </a:lnTo>
                  <a:lnTo>
                    <a:pt x="18287999" y="0"/>
                  </a:lnTo>
                  <a:lnTo>
                    <a:pt x="18287999" y="55503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1AB62C08-8267-D294-E052-4B760C96637B}"/>
                </a:ext>
              </a:extLst>
            </p:cNvPr>
            <p:cNvSpPr/>
            <p:nvPr/>
          </p:nvSpPr>
          <p:spPr>
            <a:xfrm rot="10800000">
              <a:off x="0" y="9265285"/>
              <a:ext cx="4174490" cy="1029335"/>
            </a:xfrm>
            <a:custGeom>
              <a:avLst/>
              <a:gdLst/>
              <a:ahLst/>
              <a:cxnLst/>
              <a:rect l="l" t="t" r="r" b="b"/>
              <a:pathLst>
                <a:path w="4174490" h="1029334">
                  <a:moveTo>
                    <a:pt x="1215256" y="0"/>
                  </a:moveTo>
                  <a:lnTo>
                    <a:pt x="4174240" y="0"/>
                  </a:lnTo>
                  <a:lnTo>
                    <a:pt x="4174240" y="1028733"/>
                  </a:lnTo>
                  <a:lnTo>
                    <a:pt x="0" y="1028733"/>
                  </a:lnTo>
                  <a:lnTo>
                    <a:pt x="12152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E4A4F94C-05A1-3680-C255-F19D76332BDE}"/>
              </a:ext>
            </a:extLst>
          </p:cNvPr>
          <p:cNvSpPr/>
          <p:nvPr/>
        </p:nvSpPr>
        <p:spPr>
          <a:xfrm rot="10800000">
            <a:off x="13497560" y="-17749"/>
            <a:ext cx="4790440" cy="1275047"/>
          </a:xfrm>
          <a:custGeom>
            <a:avLst/>
            <a:gdLst/>
            <a:ahLst/>
            <a:cxnLst/>
            <a:rect l="l" t="t" r="r" b="b"/>
            <a:pathLst>
              <a:path w="3327400" h="1028700">
                <a:moveTo>
                  <a:pt x="2103685" y="1028700"/>
                </a:moveTo>
                <a:lnTo>
                  <a:pt x="0" y="1028700"/>
                </a:lnTo>
                <a:lnTo>
                  <a:pt x="0" y="0"/>
                </a:lnTo>
                <a:lnTo>
                  <a:pt x="3326952" y="0"/>
                </a:lnTo>
                <a:lnTo>
                  <a:pt x="2103685" y="1028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5" name="object 4">
            <a:extLst>
              <a:ext uri="{FF2B5EF4-FFF2-40B4-BE49-F238E27FC236}">
                <a16:creationId xmlns:a16="http://schemas.microsoft.com/office/drawing/2014/main" id="{0FF4A0B9-E9F7-613D-F90D-314C40158DD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54972" y="-437540"/>
            <a:ext cx="2665656" cy="2380640"/>
          </a:xfrm>
          <a:prstGeom prst="rect">
            <a:avLst/>
          </a:prstGeom>
        </p:spPr>
      </p:pic>
      <p:sp>
        <p:nvSpPr>
          <p:cNvPr id="9" name="Text 4">
            <a:extLst>
              <a:ext uri="{FF2B5EF4-FFF2-40B4-BE49-F238E27FC236}">
                <a16:creationId xmlns:a16="http://schemas.microsoft.com/office/drawing/2014/main" id="{0326D799-708B-9EC4-D4AC-BE5FCD93324D}"/>
              </a:ext>
            </a:extLst>
          </p:cNvPr>
          <p:cNvSpPr/>
          <p:nvPr/>
        </p:nvSpPr>
        <p:spPr>
          <a:xfrm>
            <a:off x="406982" y="807464"/>
            <a:ext cx="13133324" cy="9055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just"/>
            <a:r>
              <a:rPr lang="en-US" sz="5000" b="1">
                <a:solidFill>
                  <a:schemeClr val="bg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Parâmetros gerais </a:t>
            </a:r>
          </a:p>
          <a:p>
            <a:pPr algn="just"/>
            <a:r>
              <a:rPr lang="pt-BR" sz="5400" b="1">
                <a:solidFill>
                  <a:schemeClr val="lt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</a:t>
            </a:r>
            <a:r>
              <a:rPr lang="pt-BR" sz="5400" b="1">
                <a:solidFill>
                  <a:schemeClr val="lt1"/>
                </a:solidFill>
              </a:rPr>
              <a:t>rt. 69 Portaria MTP 1.467/2022</a:t>
            </a:r>
            <a:r>
              <a:rPr lang="en-US" sz="5000" b="1">
                <a:solidFill>
                  <a:schemeClr val="bg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:</a:t>
            </a:r>
            <a:endParaRPr lang="en-US" sz="5000" dirty="0">
              <a:solidFill>
                <a:schemeClr val="bg1"/>
              </a:solidFill>
            </a:endParaRPr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7AE0BA38-1CDA-4EBA-870F-519DB8173C2D}"/>
              </a:ext>
            </a:extLst>
          </p:cNvPr>
          <p:cNvSpPr/>
          <p:nvPr/>
        </p:nvSpPr>
        <p:spPr>
          <a:xfrm>
            <a:off x="1066800" y="2473348"/>
            <a:ext cx="5906844" cy="17753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200" b="1">
                <a:solidFill>
                  <a:schemeClr val="lt1"/>
                </a:solidFill>
              </a:rPr>
              <a:t>Na hipótese de alteração legal relacionada:</a:t>
            </a:r>
          </a:p>
        </p:txBody>
      </p:sp>
      <p:sp>
        <p:nvSpPr>
          <p:cNvPr id="10" name="Text 11">
            <a:extLst>
              <a:ext uri="{FF2B5EF4-FFF2-40B4-BE49-F238E27FC236}">
                <a16:creationId xmlns:a16="http://schemas.microsoft.com/office/drawing/2014/main" id="{1F3ED216-0FEA-B085-9B11-A86F06751661}"/>
              </a:ext>
            </a:extLst>
          </p:cNvPr>
          <p:cNvSpPr/>
          <p:nvPr/>
        </p:nvSpPr>
        <p:spPr>
          <a:xfrm>
            <a:off x="1037408" y="6093228"/>
            <a:ext cx="16451836" cy="1029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200" b="1">
                <a:solidFill>
                  <a:schemeClr val="accent1">
                    <a:lumMod val="75000"/>
                  </a:schemeClr>
                </a:solidFill>
                <a:ea typeface="Aptos" pitchFamily="34" charset="-122"/>
                <a:cs typeface="Aptos" pitchFamily="34" charset="-120"/>
              </a:rPr>
              <a:t>a unidade gestora do RPPS deve apresentar estudo técnico elaborado por atuário com a estimativa do seu impacto para o equilíbrio financeiro e atuarial do RPPS e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3E3EDE8D-D969-9524-0451-A4CBAE40133F}"/>
              </a:ext>
            </a:extLst>
          </p:cNvPr>
          <p:cNvSpPr/>
          <p:nvPr/>
        </p:nvSpPr>
        <p:spPr>
          <a:xfrm>
            <a:off x="7391400" y="2079625"/>
            <a:ext cx="10097844" cy="7874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200" b="1">
                <a:ea typeface="Aptos" pitchFamily="34" charset="-122"/>
                <a:cs typeface="Aptos" pitchFamily="34" charset="-120"/>
              </a:rPr>
              <a:t>à estrutura funcional e remuneratória dos segurados,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FF39D30F-B6E2-E372-2E8F-C641E753694A}"/>
              </a:ext>
            </a:extLst>
          </p:cNvPr>
          <p:cNvSpPr/>
          <p:nvPr/>
        </p:nvSpPr>
        <p:spPr>
          <a:xfrm>
            <a:off x="7420792" y="3003596"/>
            <a:ext cx="10097844" cy="7302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200" b="1">
                <a:ea typeface="Aptos" pitchFamily="34" charset="-122"/>
                <a:cs typeface="Aptos" pitchFamily="34" charset="-120"/>
              </a:rPr>
              <a:t>à ampliação e reformulação dos quadros existentes,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7C3AC147-CFFC-766A-5A3E-3C047D02C007}"/>
              </a:ext>
            </a:extLst>
          </p:cNvPr>
          <p:cNvSpPr/>
          <p:nvPr/>
        </p:nvSpPr>
        <p:spPr>
          <a:xfrm>
            <a:off x="7420792" y="3903658"/>
            <a:ext cx="10068452" cy="7668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sz="3200" b="1">
                <a:ea typeface="Aptos" pitchFamily="34" charset="-122"/>
                <a:cs typeface="Aptos" pitchFamily="34" charset="-120"/>
              </a:rPr>
              <a:t>às demais políticas de pessoal do ente federativo, 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673E1F35-EA48-F72E-595B-C348FB356F81}"/>
              </a:ext>
            </a:extLst>
          </p:cNvPr>
          <p:cNvSpPr/>
          <p:nvPr/>
        </p:nvSpPr>
        <p:spPr>
          <a:xfrm>
            <a:off x="1066800" y="4962332"/>
            <a:ext cx="16422444" cy="7874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200" b="1">
                <a:ea typeface="Aptos" pitchFamily="34" charset="-122"/>
                <a:cs typeface="Aptos" pitchFamily="34" charset="-120"/>
              </a:rPr>
              <a:t>que possam provocar a majoração potencial dos benefícios do regime próprio,</a:t>
            </a:r>
          </a:p>
        </p:txBody>
      </p:sp>
      <p:sp>
        <p:nvSpPr>
          <p:cNvPr id="23" name="Text 11">
            <a:extLst>
              <a:ext uri="{FF2B5EF4-FFF2-40B4-BE49-F238E27FC236}">
                <a16:creationId xmlns:a16="http://schemas.microsoft.com/office/drawing/2014/main" id="{A0FF1B39-28B3-6E8F-C3E4-97FE46FE72CD}"/>
              </a:ext>
            </a:extLst>
          </p:cNvPr>
          <p:cNvSpPr/>
          <p:nvPr/>
        </p:nvSpPr>
        <p:spPr>
          <a:xfrm>
            <a:off x="1052104" y="7466932"/>
            <a:ext cx="16451836" cy="12513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200" b="1">
                <a:solidFill>
                  <a:schemeClr val="accent1">
                    <a:lumMod val="75000"/>
                  </a:schemeClr>
                </a:solidFill>
                <a:ea typeface="Aptos" pitchFamily="34" charset="-122"/>
                <a:cs typeface="Aptos" pitchFamily="34" charset="-120"/>
              </a:rPr>
              <a:t>o ente deverá prever fontes de custeio e adotar medidas para o equacionamento do deficit se a proposta agravar a situação de desequilíbrio financeiro ou atuarial.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Seta: para Baixo 7">
            <a:extLst>
              <a:ext uri="{FF2B5EF4-FFF2-40B4-BE49-F238E27FC236}">
                <a16:creationId xmlns:a16="http://schemas.microsoft.com/office/drawing/2014/main" id="{B44042D0-19C2-2FFD-11D3-1E4B46929B7B}"/>
              </a:ext>
            </a:extLst>
          </p:cNvPr>
          <p:cNvSpPr/>
          <p:nvPr/>
        </p:nvSpPr>
        <p:spPr>
          <a:xfrm>
            <a:off x="6553200" y="5729159"/>
            <a:ext cx="2362200" cy="399809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: para Baixo 10">
            <a:extLst>
              <a:ext uri="{FF2B5EF4-FFF2-40B4-BE49-F238E27FC236}">
                <a16:creationId xmlns:a16="http://schemas.microsoft.com/office/drawing/2014/main" id="{0ABF2DE6-1240-247E-463E-446847827E30}"/>
              </a:ext>
            </a:extLst>
          </p:cNvPr>
          <p:cNvSpPr/>
          <p:nvPr/>
        </p:nvSpPr>
        <p:spPr>
          <a:xfrm>
            <a:off x="6695933" y="7117087"/>
            <a:ext cx="2362200" cy="399809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Seta: para Baixo 13">
            <a:extLst>
              <a:ext uri="{FF2B5EF4-FFF2-40B4-BE49-F238E27FC236}">
                <a16:creationId xmlns:a16="http://schemas.microsoft.com/office/drawing/2014/main" id="{75EE6956-C1DB-E99B-B80C-2A78712B205F}"/>
              </a:ext>
            </a:extLst>
          </p:cNvPr>
          <p:cNvSpPr/>
          <p:nvPr/>
        </p:nvSpPr>
        <p:spPr>
          <a:xfrm rot="16200000">
            <a:off x="6016121" y="3165241"/>
            <a:ext cx="2362200" cy="447147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: para Baixo 16">
            <a:extLst>
              <a:ext uri="{FF2B5EF4-FFF2-40B4-BE49-F238E27FC236}">
                <a16:creationId xmlns:a16="http://schemas.microsoft.com/office/drawing/2014/main" id="{5061629A-3A5E-4804-F880-A9993D9E9658}"/>
              </a:ext>
            </a:extLst>
          </p:cNvPr>
          <p:cNvSpPr/>
          <p:nvPr/>
        </p:nvSpPr>
        <p:spPr>
          <a:xfrm>
            <a:off x="6553200" y="4636790"/>
            <a:ext cx="2362200" cy="399809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7790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9B89877-2C3B-B29B-8933-080B081FF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2C00E88-92BC-78C2-337D-9DF5A48F635B}"/>
              </a:ext>
            </a:extLst>
          </p:cNvPr>
          <p:cNvSpPr/>
          <p:nvPr/>
        </p:nvSpPr>
        <p:spPr>
          <a:xfrm>
            <a:off x="0" y="546417"/>
            <a:ext cx="18288000" cy="9194165"/>
          </a:xfrm>
          <a:custGeom>
            <a:avLst/>
            <a:gdLst/>
            <a:ahLst/>
            <a:cxnLst/>
            <a:rect l="l" t="t" r="r" b="b"/>
            <a:pathLst>
              <a:path w="18288000" h="9194165">
                <a:moveTo>
                  <a:pt x="0" y="9194127"/>
                </a:moveTo>
                <a:lnTo>
                  <a:pt x="18287998" y="9194127"/>
                </a:lnTo>
                <a:lnTo>
                  <a:pt x="18287998" y="0"/>
                </a:lnTo>
                <a:lnTo>
                  <a:pt x="0" y="0"/>
                </a:lnTo>
                <a:lnTo>
                  <a:pt x="0" y="9194127"/>
                </a:lnTo>
                <a:close/>
              </a:path>
            </a:pathLst>
          </a:custGeom>
          <a:solidFill>
            <a:srgbClr val="0941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0134C57-4CE8-2365-C7F7-7127518F60F8}"/>
              </a:ext>
            </a:extLst>
          </p:cNvPr>
          <p:cNvSpPr/>
          <p:nvPr/>
        </p:nvSpPr>
        <p:spPr>
          <a:xfrm>
            <a:off x="0" y="0"/>
            <a:ext cx="18288000" cy="537845"/>
          </a:xfrm>
          <a:custGeom>
            <a:avLst/>
            <a:gdLst/>
            <a:ahLst/>
            <a:cxnLst/>
            <a:rect l="l" t="t" r="r" b="b"/>
            <a:pathLst>
              <a:path w="18288000" h="537845">
                <a:moveTo>
                  <a:pt x="0" y="0"/>
                </a:moveTo>
                <a:lnTo>
                  <a:pt x="18288000" y="0"/>
                </a:lnTo>
                <a:lnTo>
                  <a:pt x="18288000" y="537841"/>
                </a:lnTo>
                <a:lnTo>
                  <a:pt x="0" y="537841"/>
                </a:lnTo>
                <a:lnTo>
                  <a:pt x="0" y="0"/>
                </a:lnTo>
                <a:close/>
              </a:path>
            </a:pathLst>
          </a:custGeom>
          <a:solidFill>
            <a:srgbClr val="B08F4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6189F543-9DD4-F827-A685-61C21BBB9517}"/>
              </a:ext>
            </a:extLst>
          </p:cNvPr>
          <p:cNvGrpSpPr/>
          <p:nvPr/>
        </p:nvGrpSpPr>
        <p:grpSpPr>
          <a:xfrm>
            <a:off x="0" y="9265285"/>
            <a:ext cx="18288000" cy="1029335"/>
            <a:chOff x="0" y="9265285"/>
            <a:chExt cx="18288000" cy="1029335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07A3A7EC-DE43-FBBC-4E39-4DB9747743D8}"/>
                </a:ext>
              </a:extLst>
            </p:cNvPr>
            <p:cNvSpPr/>
            <p:nvPr/>
          </p:nvSpPr>
          <p:spPr>
            <a:xfrm>
              <a:off x="0" y="9731969"/>
              <a:ext cx="18288000" cy="555625"/>
            </a:xfrm>
            <a:custGeom>
              <a:avLst/>
              <a:gdLst/>
              <a:ahLst/>
              <a:cxnLst/>
              <a:rect l="l" t="t" r="r" b="b"/>
              <a:pathLst>
                <a:path w="18288000" h="555625">
                  <a:moveTo>
                    <a:pt x="18287999" y="555030"/>
                  </a:moveTo>
                  <a:lnTo>
                    <a:pt x="0" y="555030"/>
                  </a:lnTo>
                  <a:lnTo>
                    <a:pt x="0" y="0"/>
                  </a:lnTo>
                  <a:lnTo>
                    <a:pt x="18287999" y="0"/>
                  </a:lnTo>
                  <a:lnTo>
                    <a:pt x="18287999" y="55503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E96FD645-25F8-1BD9-F675-35AAAB38CD60}"/>
                </a:ext>
              </a:extLst>
            </p:cNvPr>
            <p:cNvSpPr/>
            <p:nvPr/>
          </p:nvSpPr>
          <p:spPr>
            <a:xfrm rot="10800000">
              <a:off x="0" y="9265285"/>
              <a:ext cx="4174490" cy="1029335"/>
            </a:xfrm>
            <a:custGeom>
              <a:avLst/>
              <a:gdLst/>
              <a:ahLst/>
              <a:cxnLst/>
              <a:rect l="l" t="t" r="r" b="b"/>
              <a:pathLst>
                <a:path w="4174490" h="1029334">
                  <a:moveTo>
                    <a:pt x="1215256" y="0"/>
                  </a:moveTo>
                  <a:lnTo>
                    <a:pt x="4174240" y="0"/>
                  </a:lnTo>
                  <a:lnTo>
                    <a:pt x="4174240" y="1028733"/>
                  </a:lnTo>
                  <a:lnTo>
                    <a:pt x="0" y="1028733"/>
                  </a:lnTo>
                  <a:lnTo>
                    <a:pt x="12152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370D0BA5-1993-1E0A-FF8D-4977C97A838D}"/>
              </a:ext>
            </a:extLst>
          </p:cNvPr>
          <p:cNvSpPr/>
          <p:nvPr/>
        </p:nvSpPr>
        <p:spPr>
          <a:xfrm rot="10800000">
            <a:off x="13497560" y="-17749"/>
            <a:ext cx="4790440" cy="1275047"/>
          </a:xfrm>
          <a:custGeom>
            <a:avLst/>
            <a:gdLst/>
            <a:ahLst/>
            <a:cxnLst/>
            <a:rect l="l" t="t" r="r" b="b"/>
            <a:pathLst>
              <a:path w="3327400" h="1028700">
                <a:moveTo>
                  <a:pt x="2103685" y="1028700"/>
                </a:moveTo>
                <a:lnTo>
                  <a:pt x="0" y="1028700"/>
                </a:lnTo>
                <a:lnTo>
                  <a:pt x="0" y="0"/>
                </a:lnTo>
                <a:lnTo>
                  <a:pt x="3326952" y="0"/>
                </a:lnTo>
                <a:lnTo>
                  <a:pt x="2103685" y="1028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5" name="object 4">
            <a:extLst>
              <a:ext uri="{FF2B5EF4-FFF2-40B4-BE49-F238E27FC236}">
                <a16:creationId xmlns:a16="http://schemas.microsoft.com/office/drawing/2014/main" id="{E3186115-CAAD-2946-C1BA-2143C77ACE3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54972" y="-437540"/>
            <a:ext cx="2665656" cy="2380640"/>
          </a:xfrm>
          <a:prstGeom prst="rect">
            <a:avLst/>
          </a:prstGeom>
        </p:spPr>
      </p:pic>
      <p:sp>
        <p:nvSpPr>
          <p:cNvPr id="9" name="Text 4">
            <a:extLst>
              <a:ext uri="{FF2B5EF4-FFF2-40B4-BE49-F238E27FC236}">
                <a16:creationId xmlns:a16="http://schemas.microsoft.com/office/drawing/2014/main" id="{6818E0E0-8F75-E91F-5C37-4EC53674CC5E}"/>
              </a:ext>
            </a:extLst>
          </p:cNvPr>
          <p:cNvSpPr/>
          <p:nvPr/>
        </p:nvSpPr>
        <p:spPr>
          <a:xfrm>
            <a:off x="603869" y="1176316"/>
            <a:ext cx="7557009" cy="661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just">
              <a:buNone/>
            </a:pPr>
            <a:r>
              <a:rPr lang="en-US" sz="5000" b="1">
                <a:solidFill>
                  <a:schemeClr val="bg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LRF:</a:t>
            </a:r>
            <a:endParaRPr lang="en-US" sz="5000" dirty="0">
              <a:solidFill>
                <a:schemeClr val="bg1"/>
              </a:solidFill>
            </a:endParaRPr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06DCD647-6051-2A74-262F-A067CC7A1913}"/>
              </a:ext>
            </a:extLst>
          </p:cNvPr>
          <p:cNvSpPr/>
          <p:nvPr/>
        </p:nvSpPr>
        <p:spPr>
          <a:xfrm>
            <a:off x="606144" y="1908570"/>
            <a:ext cx="8535924" cy="226081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just">
              <a:spcAft>
                <a:spcPts val="600"/>
              </a:spcAft>
            </a:pPr>
            <a:r>
              <a:rPr lang="pt-BR" sz="3000" b="1">
                <a:solidFill>
                  <a:schemeClr val="bg1"/>
                </a:solidFill>
                <a:ea typeface="Aptos" pitchFamily="34" charset="-122"/>
                <a:cs typeface="Aptos" pitchFamily="34" charset="-120"/>
              </a:rPr>
              <a:t>Art. 18. Despesa com pessoal: total de gastos com os ativos/inativos/pensionistas, com quaisquer espécies remuneratórias, encargos e contribuições do ente.</a:t>
            </a:r>
          </a:p>
        </p:txBody>
      </p:sp>
      <p:sp>
        <p:nvSpPr>
          <p:cNvPr id="18" name="Text 11">
            <a:extLst>
              <a:ext uri="{FF2B5EF4-FFF2-40B4-BE49-F238E27FC236}">
                <a16:creationId xmlns:a16="http://schemas.microsoft.com/office/drawing/2014/main" id="{A83530AA-7B96-C6BE-0EDC-B6DC19F6A3E3}"/>
              </a:ext>
            </a:extLst>
          </p:cNvPr>
          <p:cNvSpPr/>
          <p:nvPr/>
        </p:nvSpPr>
        <p:spPr>
          <a:xfrm>
            <a:off x="606144" y="4240170"/>
            <a:ext cx="8535924" cy="478010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just"/>
            <a:r>
              <a:rPr lang="pt-BR" sz="3000" b="1">
                <a:solidFill>
                  <a:schemeClr val="bg1"/>
                </a:solidFill>
              </a:rPr>
              <a:t>§ 1º Despesas não computadas:</a:t>
            </a:r>
          </a:p>
          <a:p>
            <a:pPr algn="just"/>
            <a:r>
              <a:rPr lang="pt-BR" sz="3000" b="1">
                <a:solidFill>
                  <a:schemeClr val="bg1"/>
                </a:solidFill>
              </a:rPr>
              <a:t>VI - com inativos e pensionistas, quanto à parcela custeada por recursos provenientes:</a:t>
            </a:r>
          </a:p>
          <a:p>
            <a:pPr algn="just"/>
            <a:r>
              <a:rPr lang="pt-BR" sz="3000" b="1">
                <a:solidFill>
                  <a:schemeClr val="bg1"/>
                </a:solidFill>
              </a:rPr>
              <a:t>a) da arrecadação de contribuições dos segurados;</a:t>
            </a:r>
          </a:p>
          <a:p>
            <a:pPr algn="just"/>
            <a:r>
              <a:rPr lang="pt-BR" sz="3000" b="1">
                <a:solidFill>
                  <a:schemeClr val="bg1"/>
                </a:solidFill>
              </a:rPr>
              <a:t>b) da compensação previdenciária;</a:t>
            </a:r>
          </a:p>
          <a:p>
            <a:pPr algn="just"/>
            <a:r>
              <a:rPr lang="pt-BR" sz="3000" b="1">
                <a:solidFill>
                  <a:schemeClr val="bg1"/>
                </a:solidFill>
              </a:rPr>
              <a:t>c) de transferências destinadas a promover o equilíbrio atuarial do RPPS, na forma definida pelo órgão do Poder Executivo federal responsável pela orientação, pela supervisão e pelo acompanhamento dos RPPS</a:t>
            </a:r>
            <a:r>
              <a:rPr lang="pt-BR" sz="3000" b="1">
                <a:solidFill>
                  <a:srgbClr val="FFC000"/>
                </a:solidFill>
              </a:rPr>
              <a:t>. </a:t>
            </a:r>
          </a:p>
        </p:txBody>
      </p:sp>
      <p:sp>
        <p:nvSpPr>
          <p:cNvPr id="28" name="Text 11">
            <a:extLst>
              <a:ext uri="{FF2B5EF4-FFF2-40B4-BE49-F238E27FC236}">
                <a16:creationId xmlns:a16="http://schemas.microsoft.com/office/drawing/2014/main" id="{3D177DF9-CA49-3BBD-49A3-38EA9038A961}"/>
              </a:ext>
            </a:extLst>
          </p:cNvPr>
          <p:cNvSpPr/>
          <p:nvPr/>
        </p:nvSpPr>
        <p:spPr>
          <a:xfrm>
            <a:off x="9422752" y="5875109"/>
            <a:ext cx="8079803" cy="279221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000" b="1">
                <a:solidFill>
                  <a:schemeClr val="accent1">
                    <a:lumMod val="75000"/>
                  </a:schemeClr>
                </a:solidFill>
              </a:rPr>
              <a:t>Complementarmente, aperfeiçoamentos: </a:t>
            </a:r>
          </a:p>
          <a:p>
            <a:pPr marL="179388" indent="-90488" algn="just">
              <a:buFont typeface="Arial" panose="020B0604020202020204" pitchFamily="34" charset="0"/>
              <a:buChar char="•"/>
            </a:pPr>
            <a:r>
              <a:rPr lang="pt-BR" sz="3000" b="1">
                <a:solidFill>
                  <a:schemeClr val="accent1">
                    <a:lumMod val="75000"/>
                  </a:schemeClr>
                </a:solidFill>
              </a:rPr>
              <a:t>legislação do RPPS;</a:t>
            </a:r>
          </a:p>
          <a:p>
            <a:pPr marL="179388" indent="-90488" algn="just">
              <a:buFont typeface="Arial" panose="020B0604020202020204" pitchFamily="34" charset="0"/>
              <a:buChar char="•"/>
            </a:pPr>
            <a:r>
              <a:rPr lang="pt-BR" sz="3000" b="1">
                <a:solidFill>
                  <a:schemeClr val="accent1">
                    <a:lumMod val="75000"/>
                  </a:schemeClr>
                </a:solidFill>
              </a:rPr>
              <a:t>processos relativos à concessão, manutenção e pagamento dos benefícios;</a:t>
            </a:r>
          </a:p>
          <a:p>
            <a:pPr marL="179388" indent="-90488" algn="just">
              <a:buFont typeface="Arial" panose="020B0604020202020204" pitchFamily="34" charset="0"/>
              <a:buChar char="•"/>
            </a:pPr>
            <a:r>
              <a:rPr lang="pt-BR" sz="3000" b="1">
                <a:solidFill>
                  <a:schemeClr val="accent1">
                    <a:lumMod val="75000"/>
                  </a:schemeClr>
                </a:solidFill>
              </a:rPr>
              <a:t>gestão integrada dos ativos e passivos;</a:t>
            </a:r>
          </a:p>
          <a:p>
            <a:pPr marL="179388" indent="-90488" algn="just">
              <a:buFont typeface="Arial" panose="020B0604020202020204" pitchFamily="34" charset="0"/>
              <a:buChar char="•"/>
            </a:pPr>
            <a:r>
              <a:rPr lang="pt-BR" sz="3000" b="1">
                <a:solidFill>
                  <a:schemeClr val="accent1">
                    <a:lumMod val="75000"/>
                  </a:schemeClr>
                </a:solidFill>
              </a:rPr>
              <a:t>identificação e controle dos riscos atuariais. </a:t>
            </a:r>
            <a:endParaRPr lang="en-US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D55C13B7-9179-CC83-85DB-27E557F6B12B}"/>
              </a:ext>
            </a:extLst>
          </p:cNvPr>
          <p:cNvSpPr/>
          <p:nvPr/>
        </p:nvSpPr>
        <p:spPr>
          <a:xfrm>
            <a:off x="9288736" y="1297139"/>
            <a:ext cx="8852595" cy="54064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just">
              <a:buNone/>
            </a:pPr>
            <a:r>
              <a:rPr lang="en-US" sz="5000" b="1">
                <a:solidFill>
                  <a:schemeClr val="bg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Parâmetros gerais</a:t>
            </a:r>
            <a:r>
              <a:rPr lang="en-US" sz="4000" b="1">
                <a:solidFill>
                  <a:schemeClr val="bg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- Portaria 1.467: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C42D13D-8215-EE2B-2E6F-6851158A5F60}"/>
              </a:ext>
            </a:extLst>
          </p:cNvPr>
          <p:cNvSpPr/>
          <p:nvPr/>
        </p:nvSpPr>
        <p:spPr>
          <a:xfrm>
            <a:off x="9409440" y="2079625"/>
            <a:ext cx="8079804" cy="1143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000" b="1">
                <a:solidFill>
                  <a:schemeClr val="accent1">
                    <a:lumMod val="75000"/>
                  </a:schemeClr>
                </a:solidFill>
                <a:ea typeface="Aptos" pitchFamily="34" charset="-122"/>
                <a:cs typeface="Aptos" pitchFamily="34" charset="-120"/>
              </a:rPr>
              <a:t>Plano de amortização com alíquotas e/ou aportes mensais com valores preestabelecidos;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385A4FBC-DCE0-E873-E976-94A6677753AE}"/>
              </a:ext>
            </a:extLst>
          </p:cNvPr>
          <p:cNvSpPr/>
          <p:nvPr/>
        </p:nvSpPr>
        <p:spPr>
          <a:xfrm>
            <a:off x="9409440" y="3231197"/>
            <a:ext cx="8079804" cy="8315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000" b="1">
                <a:solidFill>
                  <a:schemeClr val="accent1">
                    <a:lumMod val="75000"/>
                  </a:schemeClr>
                </a:solidFill>
                <a:ea typeface="Aptos" pitchFamily="34" charset="-122"/>
                <a:cs typeface="Aptos" pitchFamily="34" charset="-120"/>
              </a:rPr>
              <a:t>Segregação da massa;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3824F7AF-6B12-BD37-FF95-82D51E1FF407}"/>
              </a:ext>
            </a:extLst>
          </p:cNvPr>
          <p:cNvSpPr/>
          <p:nvPr/>
        </p:nvSpPr>
        <p:spPr>
          <a:xfrm>
            <a:off x="9409440" y="4097401"/>
            <a:ext cx="8064564" cy="8794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000" b="1">
                <a:solidFill>
                  <a:schemeClr val="accent1">
                    <a:lumMod val="75000"/>
                  </a:schemeClr>
                </a:solidFill>
                <a:ea typeface="Aptos" pitchFamily="34" charset="-122"/>
                <a:cs typeface="Aptos" pitchFamily="34" charset="-120"/>
              </a:rPr>
              <a:t>Aporte de bens, direitos e ativos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01C165F7-2011-0309-3BC4-C1A91A000B78}"/>
              </a:ext>
            </a:extLst>
          </p:cNvPr>
          <p:cNvSpPr/>
          <p:nvPr/>
        </p:nvSpPr>
        <p:spPr>
          <a:xfrm>
            <a:off x="9409440" y="5010173"/>
            <a:ext cx="8079804" cy="8315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000" b="1">
                <a:solidFill>
                  <a:schemeClr val="accent1">
                    <a:lumMod val="75000"/>
                  </a:schemeClr>
                </a:solidFill>
                <a:ea typeface="Aptos" pitchFamily="34" charset="-122"/>
                <a:cs typeface="Aptos" pitchFamily="34" charset="-120"/>
              </a:rPr>
              <a:t>Reforma ampla dos benefícios c/ EC 103/2019</a:t>
            </a:r>
          </a:p>
        </p:txBody>
      </p:sp>
    </p:spTree>
    <p:extLst>
      <p:ext uri="{BB962C8B-B14F-4D97-AF65-F5344CB8AC3E}">
        <p14:creationId xmlns:p14="http://schemas.microsoft.com/office/powerpoint/2010/main" val="1515474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A509043-C0DC-917D-9DA6-553C275A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35253DAE-C57B-B048-71AD-5508E74A327F}"/>
              </a:ext>
            </a:extLst>
          </p:cNvPr>
          <p:cNvSpPr/>
          <p:nvPr/>
        </p:nvSpPr>
        <p:spPr>
          <a:xfrm>
            <a:off x="0" y="546417"/>
            <a:ext cx="18288000" cy="9194165"/>
          </a:xfrm>
          <a:custGeom>
            <a:avLst/>
            <a:gdLst/>
            <a:ahLst/>
            <a:cxnLst/>
            <a:rect l="l" t="t" r="r" b="b"/>
            <a:pathLst>
              <a:path w="18288000" h="9194165">
                <a:moveTo>
                  <a:pt x="0" y="9194127"/>
                </a:moveTo>
                <a:lnTo>
                  <a:pt x="18287998" y="9194127"/>
                </a:lnTo>
                <a:lnTo>
                  <a:pt x="18287998" y="0"/>
                </a:lnTo>
                <a:lnTo>
                  <a:pt x="0" y="0"/>
                </a:lnTo>
                <a:lnTo>
                  <a:pt x="0" y="9194127"/>
                </a:lnTo>
                <a:close/>
              </a:path>
            </a:pathLst>
          </a:custGeom>
          <a:solidFill>
            <a:srgbClr val="0941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2D5341AA-173F-FBDA-04F6-D34D991336CB}"/>
              </a:ext>
            </a:extLst>
          </p:cNvPr>
          <p:cNvSpPr/>
          <p:nvPr/>
        </p:nvSpPr>
        <p:spPr>
          <a:xfrm>
            <a:off x="0" y="0"/>
            <a:ext cx="18288000" cy="537845"/>
          </a:xfrm>
          <a:custGeom>
            <a:avLst/>
            <a:gdLst/>
            <a:ahLst/>
            <a:cxnLst/>
            <a:rect l="l" t="t" r="r" b="b"/>
            <a:pathLst>
              <a:path w="18288000" h="537845">
                <a:moveTo>
                  <a:pt x="0" y="0"/>
                </a:moveTo>
                <a:lnTo>
                  <a:pt x="18288000" y="0"/>
                </a:lnTo>
                <a:lnTo>
                  <a:pt x="18288000" y="537841"/>
                </a:lnTo>
                <a:lnTo>
                  <a:pt x="0" y="537841"/>
                </a:lnTo>
                <a:lnTo>
                  <a:pt x="0" y="0"/>
                </a:lnTo>
                <a:close/>
              </a:path>
            </a:pathLst>
          </a:custGeom>
          <a:solidFill>
            <a:srgbClr val="B08F4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412EE969-2096-8BFC-C150-CAFCD89C8A80}"/>
              </a:ext>
            </a:extLst>
          </p:cNvPr>
          <p:cNvGrpSpPr/>
          <p:nvPr/>
        </p:nvGrpSpPr>
        <p:grpSpPr>
          <a:xfrm>
            <a:off x="0" y="9265285"/>
            <a:ext cx="18288000" cy="1029335"/>
            <a:chOff x="0" y="9265285"/>
            <a:chExt cx="18288000" cy="1029335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98594E50-000A-127B-9C4D-D75057A4C572}"/>
                </a:ext>
              </a:extLst>
            </p:cNvPr>
            <p:cNvSpPr/>
            <p:nvPr/>
          </p:nvSpPr>
          <p:spPr>
            <a:xfrm>
              <a:off x="0" y="9731969"/>
              <a:ext cx="18288000" cy="555625"/>
            </a:xfrm>
            <a:custGeom>
              <a:avLst/>
              <a:gdLst/>
              <a:ahLst/>
              <a:cxnLst/>
              <a:rect l="l" t="t" r="r" b="b"/>
              <a:pathLst>
                <a:path w="18288000" h="555625">
                  <a:moveTo>
                    <a:pt x="18287999" y="555030"/>
                  </a:moveTo>
                  <a:lnTo>
                    <a:pt x="0" y="555030"/>
                  </a:lnTo>
                  <a:lnTo>
                    <a:pt x="0" y="0"/>
                  </a:lnTo>
                  <a:lnTo>
                    <a:pt x="18287999" y="0"/>
                  </a:lnTo>
                  <a:lnTo>
                    <a:pt x="18287999" y="55503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CBC30F67-CBC5-06E8-B280-5D13D4262C31}"/>
                </a:ext>
              </a:extLst>
            </p:cNvPr>
            <p:cNvSpPr/>
            <p:nvPr/>
          </p:nvSpPr>
          <p:spPr>
            <a:xfrm rot="10800000">
              <a:off x="0" y="9265285"/>
              <a:ext cx="4174490" cy="1029335"/>
            </a:xfrm>
            <a:custGeom>
              <a:avLst/>
              <a:gdLst/>
              <a:ahLst/>
              <a:cxnLst/>
              <a:rect l="l" t="t" r="r" b="b"/>
              <a:pathLst>
                <a:path w="4174490" h="1029334">
                  <a:moveTo>
                    <a:pt x="1215256" y="0"/>
                  </a:moveTo>
                  <a:lnTo>
                    <a:pt x="4174240" y="0"/>
                  </a:lnTo>
                  <a:lnTo>
                    <a:pt x="4174240" y="1028733"/>
                  </a:lnTo>
                  <a:lnTo>
                    <a:pt x="0" y="1028733"/>
                  </a:lnTo>
                  <a:lnTo>
                    <a:pt x="12152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8FB33D88-BCB6-4998-C918-831609498275}"/>
              </a:ext>
            </a:extLst>
          </p:cNvPr>
          <p:cNvSpPr/>
          <p:nvPr/>
        </p:nvSpPr>
        <p:spPr>
          <a:xfrm rot="10800000">
            <a:off x="13497560" y="-17749"/>
            <a:ext cx="4790440" cy="1275047"/>
          </a:xfrm>
          <a:custGeom>
            <a:avLst/>
            <a:gdLst/>
            <a:ahLst/>
            <a:cxnLst/>
            <a:rect l="l" t="t" r="r" b="b"/>
            <a:pathLst>
              <a:path w="3327400" h="1028700">
                <a:moveTo>
                  <a:pt x="2103685" y="1028700"/>
                </a:moveTo>
                <a:lnTo>
                  <a:pt x="0" y="1028700"/>
                </a:lnTo>
                <a:lnTo>
                  <a:pt x="0" y="0"/>
                </a:lnTo>
                <a:lnTo>
                  <a:pt x="3326952" y="0"/>
                </a:lnTo>
                <a:lnTo>
                  <a:pt x="2103685" y="1028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5" name="object 4">
            <a:extLst>
              <a:ext uri="{FF2B5EF4-FFF2-40B4-BE49-F238E27FC236}">
                <a16:creationId xmlns:a16="http://schemas.microsoft.com/office/drawing/2014/main" id="{6BAA4F60-B1A1-5CE1-EA0B-16C33816BEE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54972" y="-437540"/>
            <a:ext cx="2665656" cy="2380640"/>
          </a:xfrm>
          <a:prstGeom prst="rect">
            <a:avLst/>
          </a:prstGeom>
        </p:spPr>
      </p:pic>
      <p:sp>
        <p:nvSpPr>
          <p:cNvPr id="9" name="Text 4">
            <a:extLst>
              <a:ext uri="{FF2B5EF4-FFF2-40B4-BE49-F238E27FC236}">
                <a16:creationId xmlns:a16="http://schemas.microsoft.com/office/drawing/2014/main" id="{4E6B2F70-4CB8-0B48-331F-5C69E08CA916}"/>
              </a:ext>
            </a:extLst>
          </p:cNvPr>
          <p:cNvSpPr/>
          <p:nvPr/>
        </p:nvSpPr>
        <p:spPr>
          <a:xfrm>
            <a:off x="364236" y="774221"/>
            <a:ext cx="13133324" cy="9055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just"/>
            <a:r>
              <a:rPr lang="pt-BR" sz="5000" b="1">
                <a:solidFill>
                  <a:schemeClr val="bg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Demais bens/direitos/ativos</a:t>
            </a:r>
            <a:r>
              <a:rPr lang="en-US" sz="5000" b="1">
                <a:solidFill>
                  <a:schemeClr val="bg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:</a:t>
            </a:r>
            <a:endParaRPr lang="en-US" sz="5000" dirty="0">
              <a:solidFill>
                <a:schemeClr val="bg1"/>
              </a:solidFill>
            </a:endParaRPr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4E09CAC0-12A0-0305-3C47-D37F418FBB82}"/>
              </a:ext>
            </a:extLst>
          </p:cNvPr>
          <p:cNvSpPr/>
          <p:nvPr/>
        </p:nvSpPr>
        <p:spPr>
          <a:xfrm>
            <a:off x="364236" y="1766331"/>
            <a:ext cx="6609408" cy="248232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200" b="1">
                <a:solidFill>
                  <a:schemeClr val="lt1"/>
                </a:solidFill>
              </a:rPr>
              <a:t>Art. 249 da CF (EC 20/98): </a:t>
            </a:r>
          </a:p>
          <a:p>
            <a:r>
              <a:rPr lang="pt-BR" sz="3200" b="1"/>
              <a:t>F</a:t>
            </a:r>
            <a:r>
              <a:rPr lang="pt-BR" sz="3200" b="1">
                <a:solidFill>
                  <a:schemeClr val="lt1"/>
                </a:solidFill>
              </a:rPr>
              <a:t>undos integrados por recursos das contribuições e de bens, direitos, ativos e demais receitas aportados.</a:t>
            </a: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499AD1D3-DBE3-2B80-B9A9-D691BB5806DB}"/>
              </a:ext>
            </a:extLst>
          </p:cNvPr>
          <p:cNvSpPr/>
          <p:nvPr/>
        </p:nvSpPr>
        <p:spPr>
          <a:xfrm>
            <a:off x="364236" y="4616329"/>
            <a:ext cx="6609408" cy="37103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pt-BR" sz="3200" b="1">
                <a:solidFill>
                  <a:schemeClr val="bg1"/>
                </a:solidFill>
                <a:ea typeface="Aptos" pitchFamily="34" charset="-122"/>
                <a:cs typeface="Aptos" pitchFamily="34" charset="-120"/>
              </a:rPr>
              <a:t>Art. 6º da Lei nº 9.717/98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200" b="1">
                <a:solidFill>
                  <a:schemeClr val="bg1"/>
                </a:solidFill>
              </a:rPr>
              <a:t> conta do fundo distinta do Tesouro;</a:t>
            </a:r>
          </a:p>
          <a:p>
            <a:pPr marL="179388" indent="-1793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200" b="1">
                <a:solidFill>
                  <a:schemeClr val="bg1"/>
                </a:solidFill>
                <a:ea typeface="Aptos" pitchFamily="34" charset="-122"/>
                <a:cs typeface="Aptos" pitchFamily="34" charset="-120"/>
              </a:rPr>
              <a:t>avaliação de ativos em conformidade com a Lei 4.320/64;</a:t>
            </a:r>
          </a:p>
          <a:p>
            <a:pPr marL="179388" indent="-1793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200" b="1">
                <a:solidFill>
                  <a:schemeClr val="bg1"/>
                </a:solidFill>
                <a:ea typeface="Aptos" pitchFamily="34" charset="-122"/>
                <a:cs typeface="Aptos" pitchFamily="34" charset="-120"/>
              </a:rPr>
              <a:t>constituição e extinção do fundo mediante lei.</a:t>
            </a:r>
            <a:endParaRPr lang="pt-BR" sz="3200" b="1">
              <a:solidFill>
                <a:schemeClr val="bg1"/>
              </a:solidFill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13DA76C6-C9C3-A62B-6F51-69411780783E}"/>
              </a:ext>
            </a:extLst>
          </p:cNvPr>
          <p:cNvSpPr/>
          <p:nvPr/>
        </p:nvSpPr>
        <p:spPr>
          <a:xfrm>
            <a:off x="7372170" y="1774913"/>
            <a:ext cx="10558990" cy="212951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b="1" u="sng">
                <a:solidFill>
                  <a:srgbClr val="0070C0"/>
                </a:solidFill>
              </a:rPr>
              <a:t>Ativos classificáveis como investimentos: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3000" b="1">
                <a:solidFill>
                  <a:srgbClr val="0070C0"/>
                </a:solidFill>
              </a:rPr>
              <a:t>Mensurados conforme normas de contabilidade;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3000" b="1">
                <a:solidFill>
                  <a:srgbClr val="0070C0"/>
                </a:solidFill>
              </a:rPr>
              <a:t>Aplicados conforme normas do CMN;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3000" b="1">
                <a:solidFill>
                  <a:srgbClr val="0070C0"/>
                </a:solidFill>
              </a:rPr>
              <a:t>Créditos a receber: reconhecidos como dívida fundada c/ RPPS 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EDBA2E1B-D169-2DAC-0CE6-BD6A14C18F37}"/>
              </a:ext>
            </a:extLst>
          </p:cNvPr>
          <p:cNvSpPr/>
          <p:nvPr/>
        </p:nvSpPr>
        <p:spPr>
          <a:xfrm>
            <a:off x="7378221" y="3981696"/>
            <a:ext cx="10558989" cy="19874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b="1" u="sng">
                <a:solidFill>
                  <a:srgbClr val="0070C0"/>
                </a:solidFill>
              </a:rPr>
              <a:t>Ativos não classificáveis como investimentos: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3000" b="1">
                <a:solidFill>
                  <a:srgbClr val="0070C0"/>
                </a:solidFill>
              </a:rPr>
              <a:t>Fluxos atuariais podem conter receitas estimadas (art. 28, V);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3000" b="1">
                <a:solidFill>
                  <a:srgbClr val="0070C0"/>
                </a:solidFill>
              </a:rPr>
              <a:t>VP receitas pode impactar o resultado atuarial (art. 55, § 3º);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AB2C7298-BF63-5390-484D-0A971F931120}"/>
              </a:ext>
            </a:extLst>
          </p:cNvPr>
          <p:cNvSpPr/>
          <p:nvPr/>
        </p:nvSpPr>
        <p:spPr>
          <a:xfrm>
            <a:off x="9448800" y="1284477"/>
            <a:ext cx="5169539" cy="6339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>
                <a:solidFill>
                  <a:srgbClr val="0070C0"/>
                </a:solidFill>
              </a:rPr>
              <a:t>Portaria MTP 1.467/2022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581CF9AC-B852-942B-7649-0C02338CB50A}"/>
              </a:ext>
            </a:extLst>
          </p:cNvPr>
          <p:cNvSpPr/>
          <p:nvPr/>
        </p:nvSpPr>
        <p:spPr>
          <a:xfrm>
            <a:off x="7403547" y="6021160"/>
            <a:ext cx="10558989" cy="36861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b="1" u="sng">
                <a:solidFill>
                  <a:srgbClr val="0070C0"/>
                </a:solidFill>
              </a:rPr>
              <a:t>Parâmetros (art. 63):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3000" b="1">
                <a:solidFill>
                  <a:srgbClr val="0070C0"/>
                </a:solidFill>
              </a:rPr>
              <a:t>Garantir solvência e liquidez;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3000" b="1">
                <a:solidFill>
                  <a:srgbClr val="0070C0"/>
                </a:solidFill>
              </a:rPr>
              <a:t>Prévia avaliação e análise de viabilidade econômica;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3000" b="1">
                <a:solidFill>
                  <a:srgbClr val="0070C0"/>
                </a:solidFill>
              </a:rPr>
              <a:t>Compatibilidade com taxas e obrigações atuariais;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3000" b="1">
                <a:solidFill>
                  <a:srgbClr val="0070C0"/>
                </a:solidFill>
              </a:rPr>
              <a:t>Aprovação pelo conselho deliberativo;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3000" b="1">
                <a:solidFill>
                  <a:srgbClr val="0070C0"/>
                </a:solidFill>
              </a:rPr>
              <a:t>Transparência aos segurados;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3000" b="1">
                <a:solidFill>
                  <a:srgbClr val="0070C0"/>
                </a:solidFill>
              </a:rPr>
              <a:t>Rentabilidade compatível com meta atuarial;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3000" b="1">
                <a:solidFill>
                  <a:srgbClr val="0070C0"/>
                </a:solidFill>
              </a:rPr>
              <a:t>Estimativas de fluxos com razoabilidade e conservadorismo.</a:t>
            </a:r>
          </a:p>
        </p:txBody>
      </p:sp>
    </p:spTree>
    <p:extLst>
      <p:ext uri="{BB962C8B-B14F-4D97-AF65-F5344CB8AC3E}">
        <p14:creationId xmlns:p14="http://schemas.microsoft.com/office/powerpoint/2010/main" val="3998394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8D97108-3327-755C-DB07-182CDE0D6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0181ED4-8CB4-98D5-B8AD-759700D996FA}"/>
              </a:ext>
            </a:extLst>
          </p:cNvPr>
          <p:cNvSpPr/>
          <p:nvPr/>
        </p:nvSpPr>
        <p:spPr>
          <a:xfrm>
            <a:off x="0" y="546417"/>
            <a:ext cx="18288000" cy="9194165"/>
          </a:xfrm>
          <a:custGeom>
            <a:avLst/>
            <a:gdLst/>
            <a:ahLst/>
            <a:cxnLst/>
            <a:rect l="l" t="t" r="r" b="b"/>
            <a:pathLst>
              <a:path w="18288000" h="9194165">
                <a:moveTo>
                  <a:pt x="0" y="9194127"/>
                </a:moveTo>
                <a:lnTo>
                  <a:pt x="18287998" y="9194127"/>
                </a:lnTo>
                <a:lnTo>
                  <a:pt x="18287998" y="0"/>
                </a:lnTo>
                <a:lnTo>
                  <a:pt x="0" y="0"/>
                </a:lnTo>
                <a:lnTo>
                  <a:pt x="0" y="9194127"/>
                </a:lnTo>
                <a:close/>
              </a:path>
            </a:pathLst>
          </a:custGeom>
          <a:solidFill>
            <a:srgbClr val="0941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60A8F30D-9F6C-BCE1-4C36-2A14359A75D8}"/>
              </a:ext>
            </a:extLst>
          </p:cNvPr>
          <p:cNvSpPr/>
          <p:nvPr/>
        </p:nvSpPr>
        <p:spPr>
          <a:xfrm>
            <a:off x="0" y="0"/>
            <a:ext cx="18288000" cy="537845"/>
          </a:xfrm>
          <a:custGeom>
            <a:avLst/>
            <a:gdLst/>
            <a:ahLst/>
            <a:cxnLst/>
            <a:rect l="l" t="t" r="r" b="b"/>
            <a:pathLst>
              <a:path w="18288000" h="537845">
                <a:moveTo>
                  <a:pt x="0" y="0"/>
                </a:moveTo>
                <a:lnTo>
                  <a:pt x="18288000" y="0"/>
                </a:lnTo>
                <a:lnTo>
                  <a:pt x="18288000" y="537841"/>
                </a:lnTo>
                <a:lnTo>
                  <a:pt x="0" y="537841"/>
                </a:lnTo>
                <a:lnTo>
                  <a:pt x="0" y="0"/>
                </a:lnTo>
                <a:close/>
              </a:path>
            </a:pathLst>
          </a:custGeom>
          <a:solidFill>
            <a:srgbClr val="B08F4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AD3C1D50-BDB7-3DB7-BAC2-FEF88DBFB0BC}"/>
              </a:ext>
            </a:extLst>
          </p:cNvPr>
          <p:cNvGrpSpPr/>
          <p:nvPr/>
        </p:nvGrpSpPr>
        <p:grpSpPr>
          <a:xfrm>
            <a:off x="0" y="9265285"/>
            <a:ext cx="18288000" cy="1029335"/>
            <a:chOff x="0" y="9265285"/>
            <a:chExt cx="18288000" cy="1029335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1E7C402F-8AE5-366B-03F1-BCF0DFD7699A}"/>
                </a:ext>
              </a:extLst>
            </p:cNvPr>
            <p:cNvSpPr/>
            <p:nvPr/>
          </p:nvSpPr>
          <p:spPr>
            <a:xfrm>
              <a:off x="0" y="9731969"/>
              <a:ext cx="18288000" cy="555625"/>
            </a:xfrm>
            <a:custGeom>
              <a:avLst/>
              <a:gdLst/>
              <a:ahLst/>
              <a:cxnLst/>
              <a:rect l="l" t="t" r="r" b="b"/>
              <a:pathLst>
                <a:path w="18288000" h="555625">
                  <a:moveTo>
                    <a:pt x="18287999" y="555030"/>
                  </a:moveTo>
                  <a:lnTo>
                    <a:pt x="0" y="555030"/>
                  </a:lnTo>
                  <a:lnTo>
                    <a:pt x="0" y="0"/>
                  </a:lnTo>
                  <a:lnTo>
                    <a:pt x="18287999" y="0"/>
                  </a:lnTo>
                  <a:lnTo>
                    <a:pt x="18287999" y="55503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207A2506-3377-1660-0522-D0BEE4D9B228}"/>
                </a:ext>
              </a:extLst>
            </p:cNvPr>
            <p:cNvSpPr/>
            <p:nvPr/>
          </p:nvSpPr>
          <p:spPr>
            <a:xfrm rot="10800000">
              <a:off x="0" y="9265285"/>
              <a:ext cx="4174490" cy="1029335"/>
            </a:xfrm>
            <a:custGeom>
              <a:avLst/>
              <a:gdLst/>
              <a:ahLst/>
              <a:cxnLst/>
              <a:rect l="l" t="t" r="r" b="b"/>
              <a:pathLst>
                <a:path w="4174490" h="1029334">
                  <a:moveTo>
                    <a:pt x="1215256" y="0"/>
                  </a:moveTo>
                  <a:lnTo>
                    <a:pt x="4174240" y="0"/>
                  </a:lnTo>
                  <a:lnTo>
                    <a:pt x="4174240" y="1028733"/>
                  </a:lnTo>
                  <a:lnTo>
                    <a:pt x="0" y="1028733"/>
                  </a:lnTo>
                  <a:lnTo>
                    <a:pt x="12152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73AA9D79-78B4-0EEB-423C-6B06B3CA5C18}"/>
              </a:ext>
            </a:extLst>
          </p:cNvPr>
          <p:cNvSpPr/>
          <p:nvPr/>
        </p:nvSpPr>
        <p:spPr>
          <a:xfrm rot="10800000">
            <a:off x="13497560" y="-17749"/>
            <a:ext cx="4790440" cy="1275047"/>
          </a:xfrm>
          <a:custGeom>
            <a:avLst/>
            <a:gdLst/>
            <a:ahLst/>
            <a:cxnLst/>
            <a:rect l="l" t="t" r="r" b="b"/>
            <a:pathLst>
              <a:path w="3327400" h="1028700">
                <a:moveTo>
                  <a:pt x="2103685" y="1028700"/>
                </a:moveTo>
                <a:lnTo>
                  <a:pt x="0" y="1028700"/>
                </a:lnTo>
                <a:lnTo>
                  <a:pt x="0" y="0"/>
                </a:lnTo>
                <a:lnTo>
                  <a:pt x="3326952" y="0"/>
                </a:lnTo>
                <a:lnTo>
                  <a:pt x="2103685" y="1028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5" name="object 4">
            <a:extLst>
              <a:ext uri="{FF2B5EF4-FFF2-40B4-BE49-F238E27FC236}">
                <a16:creationId xmlns:a16="http://schemas.microsoft.com/office/drawing/2014/main" id="{A5391860-5FDD-0C82-D210-658D8A57EC0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54972" y="-437540"/>
            <a:ext cx="2665656" cy="2380640"/>
          </a:xfrm>
          <a:prstGeom prst="rect">
            <a:avLst/>
          </a:prstGeom>
        </p:spPr>
      </p:pic>
      <p:sp>
        <p:nvSpPr>
          <p:cNvPr id="9" name="Text 4">
            <a:extLst>
              <a:ext uri="{FF2B5EF4-FFF2-40B4-BE49-F238E27FC236}">
                <a16:creationId xmlns:a16="http://schemas.microsoft.com/office/drawing/2014/main" id="{DA8669CF-5353-2C39-E17F-772D3D78D9B4}"/>
              </a:ext>
            </a:extLst>
          </p:cNvPr>
          <p:cNvSpPr/>
          <p:nvPr/>
        </p:nvSpPr>
        <p:spPr>
          <a:xfrm>
            <a:off x="364236" y="774221"/>
            <a:ext cx="13133324" cy="9055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just"/>
            <a:r>
              <a:rPr lang="pt-BR" sz="5000" b="1">
                <a:solidFill>
                  <a:schemeClr val="bg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Reposição de segurados</a:t>
            </a:r>
            <a:r>
              <a:rPr lang="en-US" sz="5000" b="1">
                <a:solidFill>
                  <a:schemeClr val="bg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:</a:t>
            </a:r>
            <a:endParaRPr lang="en-US" sz="5000" dirty="0">
              <a:solidFill>
                <a:schemeClr val="bg1"/>
              </a:solidFill>
            </a:endParaRPr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CFE04A55-FCD9-6634-9A6E-46AADCE8951A}"/>
              </a:ext>
            </a:extLst>
          </p:cNvPr>
          <p:cNvSpPr/>
          <p:nvPr/>
        </p:nvSpPr>
        <p:spPr>
          <a:xfrm>
            <a:off x="364236" y="1766331"/>
            <a:ext cx="6609408" cy="19114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200" b="1">
                <a:solidFill>
                  <a:schemeClr val="lt1"/>
                </a:solidFill>
              </a:rPr>
              <a:t>Arts. 37 e 175 da CF: princípio da continuidade do serviço público. </a:t>
            </a:r>
            <a:r>
              <a:rPr lang="pt-BR" sz="3200" b="1"/>
              <a:t>Indisponibilidade e supremacia do interesse público.</a:t>
            </a:r>
            <a:endParaRPr lang="pt-BR" sz="3200" b="1">
              <a:solidFill>
                <a:schemeClr val="lt1"/>
              </a:solidFill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B3802734-16A9-24AB-59F3-4570B6B19FB3}"/>
              </a:ext>
            </a:extLst>
          </p:cNvPr>
          <p:cNvSpPr/>
          <p:nvPr/>
        </p:nvSpPr>
        <p:spPr>
          <a:xfrm>
            <a:off x="0" y="4292904"/>
            <a:ext cx="7345455" cy="50675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3000" b="1">
                <a:solidFill>
                  <a:schemeClr val="bg1"/>
                </a:solidFill>
              </a:rPr>
              <a:t>Estimativas de novos entrantes nos fluxos atuariais (art. 28, III).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3000" b="1">
                <a:solidFill>
                  <a:schemeClr val="bg1"/>
                </a:solidFill>
              </a:rPr>
              <a:t>Informações sobre as políticas de pessoal c/ histórico de ingressos e necessidades, perspectivas e planejamento de novas admissões (art. 34, § 2º).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3000" b="1">
                <a:solidFill>
                  <a:schemeClr val="bg1"/>
                </a:solidFill>
              </a:rPr>
              <a:t>Efeito no resultado atuarial opcional e conforme níveis do Pró-gestão ou da adoção da reforma previdenciária. (art. 54, Anexo VI)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FDBB535-D3CA-6C69-FFE5-E01F0BFCB844}"/>
              </a:ext>
            </a:extLst>
          </p:cNvPr>
          <p:cNvSpPr/>
          <p:nvPr/>
        </p:nvSpPr>
        <p:spPr>
          <a:xfrm>
            <a:off x="1084170" y="3764274"/>
            <a:ext cx="5169539" cy="6339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>
                <a:solidFill>
                  <a:srgbClr val="0070C0"/>
                </a:solidFill>
              </a:rPr>
              <a:t>Portaria MTP 1.467/2022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8C4251DC-1FB9-B377-CB0F-A155864031EC}"/>
              </a:ext>
            </a:extLst>
          </p:cNvPr>
          <p:cNvSpPr/>
          <p:nvPr/>
        </p:nvSpPr>
        <p:spPr>
          <a:xfrm>
            <a:off x="7461639" y="1728874"/>
            <a:ext cx="10558989" cy="75364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000" b="1">
                <a:solidFill>
                  <a:srgbClr val="0070C0"/>
                </a:solidFill>
              </a:rPr>
              <a:t>Parâmetros mínimos p/ estimativas de reposição decorrentes de aposentadorias programadas ou falecimentos (art. 37, § 2º):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3000" b="1">
                <a:solidFill>
                  <a:srgbClr val="0070C0"/>
                </a:solidFill>
              </a:rPr>
              <a:t>Prudência e segurança;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3000" b="1">
                <a:solidFill>
                  <a:srgbClr val="0070C0"/>
                </a:solidFill>
              </a:rPr>
              <a:t>Vedação de aumento da massa;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3000" b="1">
                <a:solidFill>
                  <a:srgbClr val="0070C0"/>
                </a:solidFill>
              </a:rPr>
              <a:t>Segmentação p/ função, área de atuação, ou cargos/carreiras;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3000" b="1">
                <a:solidFill>
                  <a:srgbClr val="0070C0"/>
                </a:solidFill>
              </a:rPr>
              <a:t>Aderência: histórica (5 anos) e às perspectivas de concurso;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3000" b="1">
                <a:solidFill>
                  <a:srgbClr val="0070C0"/>
                </a:solidFill>
              </a:rPr>
              <a:t>Modelo deve prever características biométricas, funcionais/previdenciárias/remuneratórias dos entrantes;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3000" b="1">
                <a:solidFill>
                  <a:srgbClr val="0070C0"/>
                </a:solidFill>
              </a:rPr>
              <a:t>Base cadastral completa, atualizada e consistente;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3000" b="1">
                <a:solidFill>
                  <a:srgbClr val="0070C0"/>
                </a:solidFill>
              </a:rPr>
              <a:t>Período de reposição de 75 anos - ciclo completo;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3000" b="1">
                <a:solidFill>
                  <a:srgbClr val="0070C0"/>
                </a:solidFill>
              </a:rPr>
              <a:t>Tempo mínimo de um ano entre decremento e reposição;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3000" b="1">
                <a:solidFill>
                  <a:srgbClr val="0070C0"/>
                </a:solidFill>
              </a:rPr>
              <a:t>Apreciação pelo conselho deliberativo;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3000" b="1">
                <a:solidFill>
                  <a:srgbClr val="0070C0"/>
                </a:solidFill>
              </a:rPr>
              <a:t>Demonstração de ganhos e perdas atuariais anuais.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3000" b="1">
                <a:solidFill>
                  <a:srgbClr val="0070C0"/>
                </a:solidFill>
              </a:rPr>
              <a:t>Análise de aderência e revisão a cada 4 anos;</a:t>
            </a:r>
          </a:p>
        </p:txBody>
      </p:sp>
    </p:spTree>
    <p:extLst>
      <p:ext uri="{BB962C8B-B14F-4D97-AF65-F5344CB8AC3E}">
        <p14:creationId xmlns:p14="http://schemas.microsoft.com/office/powerpoint/2010/main" val="2989492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BB959C0-F23D-953C-6051-5AA023810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1943207-6565-4EF9-91E9-8E5013D863EC}"/>
              </a:ext>
            </a:extLst>
          </p:cNvPr>
          <p:cNvSpPr/>
          <p:nvPr/>
        </p:nvSpPr>
        <p:spPr>
          <a:xfrm>
            <a:off x="0" y="546417"/>
            <a:ext cx="18288000" cy="9194165"/>
          </a:xfrm>
          <a:custGeom>
            <a:avLst/>
            <a:gdLst/>
            <a:ahLst/>
            <a:cxnLst/>
            <a:rect l="l" t="t" r="r" b="b"/>
            <a:pathLst>
              <a:path w="18288000" h="9194165">
                <a:moveTo>
                  <a:pt x="0" y="9194127"/>
                </a:moveTo>
                <a:lnTo>
                  <a:pt x="18287998" y="9194127"/>
                </a:lnTo>
                <a:lnTo>
                  <a:pt x="18287998" y="0"/>
                </a:lnTo>
                <a:lnTo>
                  <a:pt x="0" y="0"/>
                </a:lnTo>
                <a:lnTo>
                  <a:pt x="0" y="9194127"/>
                </a:lnTo>
                <a:close/>
              </a:path>
            </a:pathLst>
          </a:custGeom>
          <a:solidFill>
            <a:srgbClr val="0941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DA4A63E1-B24C-ADE9-9A8A-F662FE663B94}"/>
              </a:ext>
            </a:extLst>
          </p:cNvPr>
          <p:cNvSpPr/>
          <p:nvPr/>
        </p:nvSpPr>
        <p:spPr>
          <a:xfrm>
            <a:off x="0" y="0"/>
            <a:ext cx="18288000" cy="537845"/>
          </a:xfrm>
          <a:custGeom>
            <a:avLst/>
            <a:gdLst/>
            <a:ahLst/>
            <a:cxnLst/>
            <a:rect l="l" t="t" r="r" b="b"/>
            <a:pathLst>
              <a:path w="18288000" h="537845">
                <a:moveTo>
                  <a:pt x="0" y="0"/>
                </a:moveTo>
                <a:lnTo>
                  <a:pt x="18288000" y="0"/>
                </a:lnTo>
                <a:lnTo>
                  <a:pt x="18288000" y="537841"/>
                </a:lnTo>
                <a:lnTo>
                  <a:pt x="0" y="537841"/>
                </a:lnTo>
                <a:lnTo>
                  <a:pt x="0" y="0"/>
                </a:lnTo>
                <a:close/>
              </a:path>
            </a:pathLst>
          </a:custGeom>
          <a:solidFill>
            <a:srgbClr val="B08F4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CE5BB277-D05B-F29D-5D18-E3EAC68BAE83}"/>
              </a:ext>
            </a:extLst>
          </p:cNvPr>
          <p:cNvGrpSpPr/>
          <p:nvPr/>
        </p:nvGrpSpPr>
        <p:grpSpPr>
          <a:xfrm>
            <a:off x="0" y="9265285"/>
            <a:ext cx="18288000" cy="1029335"/>
            <a:chOff x="0" y="9265285"/>
            <a:chExt cx="18288000" cy="1029335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61892493-16D3-1218-7457-71DB53121363}"/>
                </a:ext>
              </a:extLst>
            </p:cNvPr>
            <p:cNvSpPr/>
            <p:nvPr/>
          </p:nvSpPr>
          <p:spPr>
            <a:xfrm>
              <a:off x="0" y="9731969"/>
              <a:ext cx="18288000" cy="555625"/>
            </a:xfrm>
            <a:custGeom>
              <a:avLst/>
              <a:gdLst/>
              <a:ahLst/>
              <a:cxnLst/>
              <a:rect l="l" t="t" r="r" b="b"/>
              <a:pathLst>
                <a:path w="18288000" h="555625">
                  <a:moveTo>
                    <a:pt x="18287999" y="555030"/>
                  </a:moveTo>
                  <a:lnTo>
                    <a:pt x="0" y="555030"/>
                  </a:lnTo>
                  <a:lnTo>
                    <a:pt x="0" y="0"/>
                  </a:lnTo>
                  <a:lnTo>
                    <a:pt x="18287999" y="0"/>
                  </a:lnTo>
                  <a:lnTo>
                    <a:pt x="18287999" y="55503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278C5D81-C2FA-491E-CC24-F544C7ACEDD7}"/>
                </a:ext>
              </a:extLst>
            </p:cNvPr>
            <p:cNvSpPr/>
            <p:nvPr/>
          </p:nvSpPr>
          <p:spPr>
            <a:xfrm rot="10800000">
              <a:off x="0" y="9265285"/>
              <a:ext cx="4174490" cy="1029335"/>
            </a:xfrm>
            <a:custGeom>
              <a:avLst/>
              <a:gdLst/>
              <a:ahLst/>
              <a:cxnLst/>
              <a:rect l="l" t="t" r="r" b="b"/>
              <a:pathLst>
                <a:path w="4174490" h="1029334">
                  <a:moveTo>
                    <a:pt x="1215256" y="0"/>
                  </a:moveTo>
                  <a:lnTo>
                    <a:pt x="4174240" y="0"/>
                  </a:lnTo>
                  <a:lnTo>
                    <a:pt x="4174240" y="1028733"/>
                  </a:lnTo>
                  <a:lnTo>
                    <a:pt x="0" y="1028733"/>
                  </a:lnTo>
                  <a:lnTo>
                    <a:pt x="12152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93289814-A351-7694-BA7C-95E25F8C38A1}"/>
              </a:ext>
            </a:extLst>
          </p:cNvPr>
          <p:cNvSpPr/>
          <p:nvPr/>
        </p:nvSpPr>
        <p:spPr>
          <a:xfrm rot="10800000">
            <a:off x="13497560" y="-17749"/>
            <a:ext cx="4790440" cy="1275047"/>
          </a:xfrm>
          <a:custGeom>
            <a:avLst/>
            <a:gdLst/>
            <a:ahLst/>
            <a:cxnLst/>
            <a:rect l="l" t="t" r="r" b="b"/>
            <a:pathLst>
              <a:path w="3327400" h="1028700">
                <a:moveTo>
                  <a:pt x="2103685" y="1028700"/>
                </a:moveTo>
                <a:lnTo>
                  <a:pt x="0" y="1028700"/>
                </a:lnTo>
                <a:lnTo>
                  <a:pt x="0" y="0"/>
                </a:lnTo>
                <a:lnTo>
                  <a:pt x="3326952" y="0"/>
                </a:lnTo>
                <a:lnTo>
                  <a:pt x="2103685" y="1028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5" name="object 4">
            <a:extLst>
              <a:ext uri="{FF2B5EF4-FFF2-40B4-BE49-F238E27FC236}">
                <a16:creationId xmlns:a16="http://schemas.microsoft.com/office/drawing/2014/main" id="{E214DB5C-6F02-23CE-A1E8-FA9F759C406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54972" y="-437540"/>
            <a:ext cx="2665656" cy="2380640"/>
          </a:xfrm>
          <a:prstGeom prst="rect">
            <a:avLst/>
          </a:prstGeom>
        </p:spPr>
      </p:pic>
      <p:sp>
        <p:nvSpPr>
          <p:cNvPr id="8" name="Título 2">
            <a:extLst>
              <a:ext uri="{FF2B5EF4-FFF2-40B4-BE49-F238E27FC236}">
                <a16:creationId xmlns:a16="http://schemas.microsoft.com/office/drawing/2014/main" id="{3360A39D-2CA2-8163-F224-7E76B5912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8424" y="2471519"/>
            <a:ext cx="15799975" cy="1846659"/>
          </a:xfrm>
        </p:spPr>
        <p:txBody>
          <a:bodyPr/>
          <a:lstStyle/>
          <a:p>
            <a:r>
              <a:rPr lang="pt-BR" sz="4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Pró-Gestão: O Programa que visa fortalecer os processos internos, a </a:t>
            </a:r>
            <a:r>
              <a:rPr lang="pt-BR" sz="4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governança, a </a:t>
            </a:r>
            <a:r>
              <a:rPr lang="pt-BR" sz="4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transparência e controles dos RPPS</a:t>
            </a:r>
            <a:endParaRPr lang="pt-BR" sz="4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Picture 2" descr="Ícone&#10;&#10;Descrição gerada automaticamente">
            <a:extLst>
              <a:ext uri="{FF2B5EF4-FFF2-40B4-BE49-F238E27FC236}">
                <a16:creationId xmlns:a16="http://schemas.microsoft.com/office/drawing/2014/main" id="{F0D9F543-8A49-2265-3DE4-B7F08E078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11" y="2262459"/>
            <a:ext cx="1547357" cy="170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18F810AD-B0A5-1031-D868-CB870EAC8810}"/>
              </a:ext>
            </a:extLst>
          </p:cNvPr>
          <p:cNvSpPr txBox="1"/>
          <p:nvPr/>
        </p:nvSpPr>
        <p:spPr>
          <a:xfrm>
            <a:off x="2735981" y="4243077"/>
            <a:ext cx="147066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Resolução CMN </a:t>
            </a:r>
            <a:r>
              <a:rPr lang="pt-BR" sz="4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nº 5.272/2025: investimentos dos RPPS vinculados à adoção de boas práticas de governança</a:t>
            </a:r>
            <a:endParaRPr lang="pt-BR" sz="4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AB800EF-D3AE-ED3A-1462-737E3F6FC15C}"/>
              </a:ext>
            </a:extLst>
          </p:cNvPr>
          <p:cNvSpPr txBox="1"/>
          <p:nvPr/>
        </p:nvSpPr>
        <p:spPr>
          <a:xfrm flipH="1">
            <a:off x="3733800" y="6038117"/>
            <a:ext cx="136398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Controle </a:t>
            </a:r>
            <a:r>
              <a:rPr lang="pt-BR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 Exigência de certificação profissional, </a:t>
            </a: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formação e </a:t>
            </a:r>
            <a:r>
              <a:rPr lang="pt-BR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experiência dos dirigentes e conselheiros</a:t>
            </a:r>
            <a:endParaRPr 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5E3303F3-A615-B60D-48F8-4505EFF6B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984" y="4381265"/>
            <a:ext cx="1600282" cy="863644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35F68794-1A90-9509-83D1-AE9453107B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8125" y="5956240"/>
            <a:ext cx="1903070" cy="1465147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5DC43FAF-C6DD-3F40-0903-662B95D799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8200" y="7828809"/>
            <a:ext cx="2540131" cy="1543129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A5B74565-3348-F3F2-81C2-3C4F1CCA92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5800" y="7667727"/>
            <a:ext cx="3841906" cy="194080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1C82423A-DA8B-103B-2B50-EE5F72431F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898" y="771187"/>
            <a:ext cx="1979198" cy="1245095"/>
          </a:xfrm>
          <a:prstGeom prst="rect">
            <a:avLst/>
          </a:prstGeom>
        </p:spPr>
      </p:pic>
      <p:sp>
        <p:nvSpPr>
          <p:cNvPr id="14" name="Título 2">
            <a:extLst>
              <a:ext uri="{FF2B5EF4-FFF2-40B4-BE49-F238E27FC236}">
                <a16:creationId xmlns:a16="http://schemas.microsoft.com/office/drawing/2014/main" id="{3FDBD557-C12A-94A8-E507-3642D044921E}"/>
              </a:ext>
            </a:extLst>
          </p:cNvPr>
          <p:cNvSpPr txBox="1">
            <a:spLocks/>
          </p:cNvSpPr>
          <p:nvPr/>
        </p:nvSpPr>
        <p:spPr>
          <a:xfrm>
            <a:off x="2579660" y="822183"/>
            <a:ext cx="9459940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ker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Atenção! Envie os dados de segurados e beneficiários de RPPS</a:t>
            </a:r>
            <a:endParaRPr lang="pt-BR" sz="4000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929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7337B80-04F2-2F11-9248-612759986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46203FA3-F521-35BE-ACDE-98CA2C4382BF}"/>
              </a:ext>
            </a:extLst>
          </p:cNvPr>
          <p:cNvSpPr/>
          <p:nvPr/>
        </p:nvSpPr>
        <p:spPr>
          <a:xfrm>
            <a:off x="0" y="546417"/>
            <a:ext cx="18288000" cy="9194165"/>
          </a:xfrm>
          <a:custGeom>
            <a:avLst/>
            <a:gdLst/>
            <a:ahLst/>
            <a:cxnLst/>
            <a:rect l="l" t="t" r="r" b="b"/>
            <a:pathLst>
              <a:path w="18288000" h="9194165">
                <a:moveTo>
                  <a:pt x="0" y="9194127"/>
                </a:moveTo>
                <a:lnTo>
                  <a:pt x="18287998" y="9194127"/>
                </a:lnTo>
                <a:lnTo>
                  <a:pt x="18287998" y="0"/>
                </a:lnTo>
                <a:lnTo>
                  <a:pt x="0" y="0"/>
                </a:lnTo>
                <a:lnTo>
                  <a:pt x="0" y="9194127"/>
                </a:lnTo>
                <a:close/>
              </a:path>
            </a:pathLst>
          </a:custGeom>
          <a:solidFill>
            <a:srgbClr val="0941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1BDFA8C9-D988-6B4B-D9A5-BC379B022C59}"/>
              </a:ext>
            </a:extLst>
          </p:cNvPr>
          <p:cNvSpPr/>
          <p:nvPr/>
        </p:nvSpPr>
        <p:spPr>
          <a:xfrm>
            <a:off x="0" y="0"/>
            <a:ext cx="18288000" cy="537845"/>
          </a:xfrm>
          <a:custGeom>
            <a:avLst/>
            <a:gdLst/>
            <a:ahLst/>
            <a:cxnLst/>
            <a:rect l="l" t="t" r="r" b="b"/>
            <a:pathLst>
              <a:path w="18288000" h="537845">
                <a:moveTo>
                  <a:pt x="0" y="0"/>
                </a:moveTo>
                <a:lnTo>
                  <a:pt x="18288000" y="0"/>
                </a:lnTo>
                <a:lnTo>
                  <a:pt x="18288000" y="537841"/>
                </a:lnTo>
                <a:lnTo>
                  <a:pt x="0" y="537841"/>
                </a:lnTo>
                <a:lnTo>
                  <a:pt x="0" y="0"/>
                </a:lnTo>
                <a:close/>
              </a:path>
            </a:pathLst>
          </a:custGeom>
          <a:solidFill>
            <a:srgbClr val="B08F4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F0053D7E-F9FD-94D5-60E4-063A5E0BF1EF}"/>
              </a:ext>
            </a:extLst>
          </p:cNvPr>
          <p:cNvGrpSpPr/>
          <p:nvPr/>
        </p:nvGrpSpPr>
        <p:grpSpPr>
          <a:xfrm>
            <a:off x="0" y="9265285"/>
            <a:ext cx="18288000" cy="1029335"/>
            <a:chOff x="0" y="9265285"/>
            <a:chExt cx="18288000" cy="1029335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FFFF57C1-00BF-F7D0-2926-9D3192745C00}"/>
                </a:ext>
              </a:extLst>
            </p:cNvPr>
            <p:cNvSpPr/>
            <p:nvPr/>
          </p:nvSpPr>
          <p:spPr>
            <a:xfrm>
              <a:off x="0" y="9731969"/>
              <a:ext cx="18288000" cy="555625"/>
            </a:xfrm>
            <a:custGeom>
              <a:avLst/>
              <a:gdLst/>
              <a:ahLst/>
              <a:cxnLst/>
              <a:rect l="l" t="t" r="r" b="b"/>
              <a:pathLst>
                <a:path w="18288000" h="555625">
                  <a:moveTo>
                    <a:pt x="18287999" y="555030"/>
                  </a:moveTo>
                  <a:lnTo>
                    <a:pt x="0" y="555030"/>
                  </a:lnTo>
                  <a:lnTo>
                    <a:pt x="0" y="0"/>
                  </a:lnTo>
                  <a:lnTo>
                    <a:pt x="18287999" y="0"/>
                  </a:lnTo>
                  <a:lnTo>
                    <a:pt x="18287999" y="55503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7283239E-EF25-6F4F-8A6E-EA8D7A706084}"/>
                </a:ext>
              </a:extLst>
            </p:cNvPr>
            <p:cNvSpPr/>
            <p:nvPr/>
          </p:nvSpPr>
          <p:spPr>
            <a:xfrm rot="10800000">
              <a:off x="0" y="9265285"/>
              <a:ext cx="4174490" cy="1029335"/>
            </a:xfrm>
            <a:custGeom>
              <a:avLst/>
              <a:gdLst/>
              <a:ahLst/>
              <a:cxnLst/>
              <a:rect l="l" t="t" r="r" b="b"/>
              <a:pathLst>
                <a:path w="4174490" h="1029334">
                  <a:moveTo>
                    <a:pt x="1215256" y="0"/>
                  </a:moveTo>
                  <a:lnTo>
                    <a:pt x="4174240" y="0"/>
                  </a:lnTo>
                  <a:lnTo>
                    <a:pt x="4174240" y="1028733"/>
                  </a:lnTo>
                  <a:lnTo>
                    <a:pt x="0" y="1028733"/>
                  </a:lnTo>
                  <a:lnTo>
                    <a:pt x="12152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ADD82A36-EF93-6CCF-75A9-13D92DECE8BF}"/>
              </a:ext>
            </a:extLst>
          </p:cNvPr>
          <p:cNvSpPr/>
          <p:nvPr/>
        </p:nvSpPr>
        <p:spPr>
          <a:xfrm rot="10800000">
            <a:off x="13497560" y="-17749"/>
            <a:ext cx="4790440" cy="1275047"/>
          </a:xfrm>
          <a:custGeom>
            <a:avLst/>
            <a:gdLst/>
            <a:ahLst/>
            <a:cxnLst/>
            <a:rect l="l" t="t" r="r" b="b"/>
            <a:pathLst>
              <a:path w="3327400" h="1028700">
                <a:moveTo>
                  <a:pt x="2103685" y="1028700"/>
                </a:moveTo>
                <a:lnTo>
                  <a:pt x="0" y="1028700"/>
                </a:lnTo>
                <a:lnTo>
                  <a:pt x="0" y="0"/>
                </a:lnTo>
                <a:lnTo>
                  <a:pt x="3326952" y="0"/>
                </a:lnTo>
                <a:lnTo>
                  <a:pt x="2103685" y="1028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5" name="object 4">
            <a:extLst>
              <a:ext uri="{FF2B5EF4-FFF2-40B4-BE49-F238E27FC236}">
                <a16:creationId xmlns:a16="http://schemas.microsoft.com/office/drawing/2014/main" id="{02D96B2D-4CC7-FDB4-D63C-88DF8594187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54972" y="-437540"/>
            <a:ext cx="2665656" cy="2380640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0FFA9D11-A900-5144-CBDE-169FCDB49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08" y="752780"/>
            <a:ext cx="7459585" cy="288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29ACB8D5-972E-3542-BDA4-D590803AF3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8026" y="3400638"/>
            <a:ext cx="2665656" cy="3240518"/>
          </a:xfrm>
          <a:prstGeom prst="rect">
            <a:avLst/>
          </a:prstGeom>
        </p:spPr>
      </p:pic>
      <p:pic>
        <p:nvPicPr>
          <p:cNvPr id="16" name="Imagem 15" descr="Mapa&#10;&#10;Descrição gerada automaticamente">
            <a:extLst>
              <a:ext uri="{FF2B5EF4-FFF2-40B4-BE49-F238E27FC236}">
                <a16:creationId xmlns:a16="http://schemas.microsoft.com/office/drawing/2014/main" id="{072D9E89-EDA2-0D65-DB1E-73E0415160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99" y="4044127"/>
            <a:ext cx="5890254" cy="332521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Subtítulo 14">
            <a:extLst>
              <a:ext uri="{FF2B5EF4-FFF2-40B4-BE49-F238E27FC236}">
                <a16:creationId xmlns:a16="http://schemas.microsoft.com/office/drawing/2014/main" id="{1EA1F033-E305-54B4-2EDE-B5D316D258D6}"/>
              </a:ext>
            </a:extLst>
          </p:cNvPr>
          <p:cNvSpPr txBox="1">
            <a:spLocks/>
          </p:cNvSpPr>
          <p:nvPr/>
        </p:nvSpPr>
        <p:spPr>
          <a:xfrm>
            <a:off x="5867400" y="8125181"/>
            <a:ext cx="11828662" cy="1059776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b="1" kern="0">
                <a:solidFill>
                  <a:srgbClr val="FFC000"/>
                </a:solidFill>
              </a:rPr>
              <a:t>Contate direto conosco pelos canais de atendimento,  Obrigado, Allex Albert Rodrigues. DRPPS/SRPC/MPS</a:t>
            </a:r>
            <a:endParaRPr lang="pt-BR" sz="4000" b="1" kern="0" dirty="0">
              <a:solidFill>
                <a:srgbClr val="FFC000"/>
              </a:solidFill>
            </a:endParaRPr>
          </a:p>
        </p:txBody>
      </p:sp>
      <p:pic>
        <p:nvPicPr>
          <p:cNvPr id="12" name="Imagem 11" descr="Mão segurando celular com tela ligada&#10;&#10;Descrição gerada automaticamente">
            <a:extLst>
              <a:ext uri="{FF2B5EF4-FFF2-40B4-BE49-F238E27FC236}">
                <a16:creationId xmlns:a16="http://schemas.microsoft.com/office/drawing/2014/main" id="{C44036CF-AD05-04E8-E9A4-746D683DB0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487" y="2837759"/>
            <a:ext cx="9558336" cy="5356870"/>
          </a:xfrm>
          <a:prstGeom prst="rect">
            <a:avLst/>
          </a:prstGeom>
        </p:spPr>
      </p:pic>
      <p:pic>
        <p:nvPicPr>
          <p:cNvPr id="14" name="Imagem 13" descr="Código QR&#10;&#10;Descrição gerada automaticamente">
            <a:extLst>
              <a:ext uri="{FF2B5EF4-FFF2-40B4-BE49-F238E27FC236}">
                <a16:creationId xmlns:a16="http://schemas.microsoft.com/office/drawing/2014/main" id="{8CAF60C0-AFC2-0CCF-5356-B71DA3FA0A2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262" y="3746043"/>
            <a:ext cx="2050690" cy="2072726"/>
          </a:xfrm>
          <a:prstGeom prst="rect">
            <a:avLst/>
          </a:prstGeom>
        </p:spPr>
      </p:pic>
      <p:sp>
        <p:nvSpPr>
          <p:cNvPr id="17" name="Subtítulo 7">
            <a:extLst>
              <a:ext uri="{FF2B5EF4-FFF2-40B4-BE49-F238E27FC236}">
                <a16:creationId xmlns:a16="http://schemas.microsoft.com/office/drawing/2014/main" id="{6C4E68F7-8FDD-6E56-E6BB-8052F235BE80}"/>
              </a:ext>
            </a:extLst>
          </p:cNvPr>
          <p:cNvSpPr>
            <a:spLocks noGrp="1"/>
          </p:cNvSpPr>
          <p:nvPr/>
        </p:nvSpPr>
        <p:spPr>
          <a:xfrm>
            <a:off x="9786093" y="1723983"/>
            <a:ext cx="2804941" cy="14295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spcBef>
                <a:spcPts val="0"/>
              </a:spcBef>
              <a:spcAft>
                <a:spcPts val="600"/>
              </a:spcAft>
            </a:pPr>
            <a:r>
              <a:rPr lang="pt-BR" sz="3000" b="1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Acesse </a:t>
            </a:r>
            <a:r>
              <a:rPr lang="pt-BR" sz="300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nosso WhatsApp:</a:t>
            </a:r>
            <a:endParaRPr lang="pt-BR" sz="3000" b="1" dirty="0">
              <a:solidFill>
                <a:schemeClr val="bg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rtl="0">
              <a:spcBef>
                <a:spcPts val="0"/>
              </a:spcBef>
              <a:spcAft>
                <a:spcPts val="600"/>
              </a:spcAft>
            </a:pPr>
            <a:r>
              <a:rPr lang="pt-BR" sz="3000" b="1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61-2021-5555</a:t>
            </a:r>
          </a:p>
        </p:txBody>
      </p:sp>
      <p:sp>
        <p:nvSpPr>
          <p:cNvPr id="18" name="Subtítulo 7">
            <a:extLst>
              <a:ext uri="{FF2B5EF4-FFF2-40B4-BE49-F238E27FC236}">
                <a16:creationId xmlns:a16="http://schemas.microsoft.com/office/drawing/2014/main" id="{FFF95F7A-5DF2-FF16-C060-760DF982E7AC}"/>
              </a:ext>
            </a:extLst>
          </p:cNvPr>
          <p:cNvSpPr>
            <a:spLocks noGrp="1"/>
          </p:cNvSpPr>
          <p:nvPr/>
        </p:nvSpPr>
        <p:spPr>
          <a:xfrm>
            <a:off x="13010078" y="2846055"/>
            <a:ext cx="4943848" cy="14295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spcBef>
                <a:spcPts val="0"/>
              </a:spcBef>
              <a:spcAft>
                <a:spcPts val="600"/>
              </a:spcAft>
            </a:pPr>
            <a:r>
              <a:rPr lang="pt-BR" sz="3000" b="1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Receba nosso Informativo e </a:t>
            </a:r>
            <a:r>
              <a:rPr lang="pt-BR" sz="300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malas diretas:</a:t>
            </a:r>
            <a:endParaRPr lang="pt-BR" sz="3000" b="1" dirty="0">
              <a:solidFill>
                <a:schemeClr val="bg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9" name="Imagem 18" descr="Código QR&#10;&#10;Descrição gerada automaticamente">
            <a:extLst>
              <a:ext uri="{FF2B5EF4-FFF2-40B4-BE49-F238E27FC236}">
                <a16:creationId xmlns:a16="http://schemas.microsoft.com/office/drawing/2014/main" id="{33F09852-A6B5-DB3C-CDC3-3E888A4256F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9326" y="3919036"/>
            <a:ext cx="2179180" cy="215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723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0041" y="4203120"/>
            <a:ext cx="4591049" cy="187642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3260809"/>
            <a:ext cx="3227705" cy="3762375"/>
            <a:chOff x="0" y="3260809"/>
            <a:chExt cx="3227705" cy="3762375"/>
          </a:xfrm>
        </p:grpSpPr>
        <p:sp>
          <p:nvSpPr>
            <p:cNvPr id="4" name="object 4"/>
            <p:cNvSpPr/>
            <p:nvPr/>
          </p:nvSpPr>
          <p:spPr>
            <a:xfrm>
              <a:off x="1865308" y="4044371"/>
              <a:ext cx="1362075" cy="2198370"/>
            </a:xfrm>
            <a:custGeom>
              <a:avLst/>
              <a:gdLst/>
              <a:ahLst/>
              <a:cxnLst/>
              <a:rect l="l" t="t" r="r" b="b"/>
              <a:pathLst>
                <a:path w="1362075" h="2198370">
                  <a:moveTo>
                    <a:pt x="1362074" y="1091690"/>
                  </a:moveTo>
                  <a:lnTo>
                    <a:pt x="1362074" y="1097693"/>
                  </a:lnTo>
                  <a:lnTo>
                    <a:pt x="275501" y="2198150"/>
                  </a:lnTo>
                  <a:lnTo>
                    <a:pt x="0" y="1925579"/>
                  </a:lnTo>
                  <a:lnTo>
                    <a:pt x="819177" y="1095411"/>
                  </a:lnTo>
                  <a:lnTo>
                    <a:pt x="819177" y="546603"/>
                  </a:lnTo>
                  <a:lnTo>
                    <a:pt x="1362074" y="1091690"/>
                  </a:lnTo>
                  <a:close/>
                </a:path>
                <a:path w="1362075" h="2198370">
                  <a:moveTo>
                    <a:pt x="819177" y="546603"/>
                  </a:moveTo>
                  <a:lnTo>
                    <a:pt x="819177" y="1095411"/>
                  </a:lnTo>
                  <a:lnTo>
                    <a:pt x="0" y="273303"/>
                  </a:lnTo>
                  <a:lnTo>
                    <a:pt x="274768" y="0"/>
                  </a:lnTo>
                  <a:lnTo>
                    <a:pt x="819177" y="5466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260809"/>
              <a:ext cx="1865630" cy="3762375"/>
            </a:xfrm>
            <a:custGeom>
              <a:avLst/>
              <a:gdLst/>
              <a:ahLst/>
              <a:cxnLst/>
              <a:rect l="l" t="t" r="r" b="b"/>
              <a:pathLst>
                <a:path w="1865630" h="3762375">
                  <a:moveTo>
                    <a:pt x="1865273" y="1872795"/>
                  </a:moveTo>
                  <a:lnTo>
                    <a:pt x="0" y="3761902"/>
                  </a:lnTo>
                  <a:lnTo>
                    <a:pt x="0" y="2523000"/>
                  </a:lnTo>
                  <a:lnTo>
                    <a:pt x="639973" y="1874439"/>
                  </a:lnTo>
                  <a:lnTo>
                    <a:pt x="639973" y="642554"/>
                  </a:lnTo>
                  <a:lnTo>
                    <a:pt x="1865273" y="1872795"/>
                  </a:lnTo>
                  <a:close/>
                </a:path>
                <a:path w="1865630" h="3762375">
                  <a:moveTo>
                    <a:pt x="639973" y="642554"/>
                  </a:moveTo>
                  <a:lnTo>
                    <a:pt x="639973" y="1874439"/>
                  </a:lnTo>
                  <a:lnTo>
                    <a:pt x="0" y="1232176"/>
                  </a:lnTo>
                  <a:lnTo>
                    <a:pt x="0" y="0"/>
                  </a:lnTo>
                  <a:lnTo>
                    <a:pt x="639973" y="642554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5064996" y="3265994"/>
            <a:ext cx="3223260" cy="3759200"/>
            <a:chOff x="15064996" y="3265994"/>
            <a:chExt cx="3223260" cy="3759200"/>
          </a:xfrm>
        </p:grpSpPr>
        <p:sp>
          <p:nvSpPr>
            <p:cNvPr id="7" name="object 7"/>
            <p:cNvSpPr/>
            <p:nvPr/>
          </p:nvSpPr>
          <p:spPr>
            <a:xfrm>
              <a:off x="16424102" y="3265994"/>
              <a:ext cx="1864360" cy="3759200"/>
            </a:xfrm>
            <a:custGeom>
              <a:avLst/>
              <a:gdLst/>
              <a:ahLst/>
              <a:cxnLst/>
              <a:rect l="l" t="t" r="r" b="b"/>
              <a:pathLst>
                <a:path w="1864359" h="3759200">
                  <a:moveTo>
                    <a:pt x="0" y="1887711"/>
                  </a:moveTo>
                  <a:lnTo>
                    <a:pt x="1863895" y="0"/>
                  </a:lnTo>
                  <a:lnTo>
                    <a:pt x="1863895" y="1286187"/>
                  </a:lnTo>
                  <a:lnTo>
                    <a:pt x="1272019" y="1886004"/>
                  </a:lnTo>
                  <a:lnTo>
                    <a:pt x="1272019" y="3164860"/>
                  </a:lnTo>
                  <a:lnTo>
                    <a:pt x="0" y="1887711"/>
                  </a:lnTo>
                  <a:close/>
                </a:path>
                <a:path w="1864359" h="3759200">
                  <a:moveTo>
                    <a:pt x="1272019" y="3164860"/>
                  </a:moveTo>
                  <a:lnTo>
                    <a:pt x="1272019" y="1886004"/>
                  </a:lnTo>
                  <a:lnTo>
                    <a:pt x="1863895" y="2479997"/>
                  </a:lnTo>
                  <a:lnTo>
                    <a:pt x="1863895" y="3759123"/>
                  </a:lnTo>
                  <a:lnTo>
                    <a:pt x="1272019" y="316486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064996" y="4044370"/>
              <a:ext cx="1359535" cy="2198370"/>
            </a:xfrm>
            <a:custGeom>
              <a:avLst/>
              <a:gdLst/>
              <a:ahLst/>
              <a:cxnLst/>
              <a:rect l="l" t="t" r="r" b="b"/>
              <a:pathLst>
                <a:path w="1359534" h="2198370">
                  <a:moveTo>
                    <a:pt x="0" y="1106461"/>
                  </a:moveTo>
                  <a:lnTo>
                    <a:pt x="0" y="1100455"/>
                  </a:lnTo>
                  <a:lnTo>
                    <a:pt x="1086572" y="0"/>
                  </a:lnTo>
                  <a:lnTo>
                    <a:pt x="1359098" y="269627"/>
                  </a:lnTo>
                  <a:lnTo>
                    <a:pt x="1359098" y="275585"/>
                  </a:lnTo>
                  <a:lnTo>
                    <a:pt x="542896" y="1102738"/>
                  </a:lnTo>
                  <a:lnTo>
                    <a:pt x="542896" y="1651546"/>
                  </a:lnTo>
                  <a:lnTo>
                    <a:pt x="0" y="1106461"/>
                  </a:lnTo>
                  <a:close/>
                </a:path>
                <a:path w="1359534" h="2198370">
                  <a:moveTo>
                    <a:pt x="542896" y="1651546"/>
                  </a:moveTo>
                  <a:lnTo>
                    <a:pt x="542896" y="1102738"/>
                  </a:lnTo>
                  <a:lnTo>
                    <a:pt x="1359098" y="1921861"/>
                  </a:lnTo>
                  <a:lnTo>
                    <a:pt x="1359098" y="1927806"/>
                  </a:lnTo>
                  <a:lnTo>
                    <a:pt x="1087304" y="2198150"/>
                  </a:lnTo>
                  <a:lnTo>
                    <a:pt x="542896" y="16515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795</TotalTime>
  <Words>1863</Words>
  <Application>Microsoft Office PowerPoint</Application>
  <PresentationFormat>Personalizar</PresentationFormat>
  <Paragraphs>222</Paragraphs>
  <Slides>16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Montserrat</vt:lpstr>
      <vt:lpstr>Open Sans</vt:lpstr>
      <vt:lpstr>Poppins</vt:lpstr>
      <vt:lpstr>Wingdings</vt:lpstr>
      <vt:lpstr>Office Theme</vt:lpstr>
      <vt:lpstr>Os Desafios dos RPPS: Déficit Atuarial, Insuficiência Financeira e Caminhos para o Equilíbrio</vt:lpstr>
      <vt:lpstr>Apresentação do PowerPoint</vt:lpstr>
      <vt:lpstr>Apresentação do PowerPoint</vt:lpstr>
      <vt:lpstr>Riscos...</vt:lpstr>
      <vt:lpstr>Riscos...</vt:lpstr>
      <vt:lpstr>Riscos...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Pró-Gestão: O Programa que visa fortalecer os processos internos, a governança, a transparência e controles dos RPPS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Básica Simples Blocos Diagonais Amarelo Preto</dc:title>
  <dc:creator>KAHI SOLUÇÕES</dc:creator>
  <cp:keywords>DAF96vwqKDg,BAF0DTMV254</cp:keywords>
  <cp:lastModifiedBy>Allex Albert Rodrigues</cp:lastModifiedBy>
  <cp:revision>3</cp:revision>
  <dcterms:created xsi:type="dcterms:W3CDTF">2024-02-27T17:31:35Z</dcterms:created>
  <dcterms:modified xsi:type="dcterms:W3CDTF">2026-08-27T12:01:21Z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2024-02-27T00:00:00Z</vt:filetime>
  </property>
  <property fmtid="{D5CDD505-2E9C-101B-9397-08002B2CF9AE}" pid="3" name="Creator">
    <vt:lpwstr>Canva</vt:lpwstr>
  </property>
  <property fmtid="{D5CDD505-2E9C-101B-9397-08002B2CF9AE}" pid="4" name="LastSaved">
    <vt:filetime>2024-02-27T00:00:00Z</vt:filetime>
  </property>
</Properties>
</file>