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6" r:id="rId6"/>
    <p:sldId id="267" r:id="rId7"/>
    <p:sldId id="268" r:id="rId8"/>
    <p:sldId id="273" r:id="rId9"/>
    <p:sldId id="269" r:id="rId10"/>
    <p:sldId id="270" r:id="rId11"/>
    <p:sldId id="271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780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44143-50D2-4675-9F9C-8A7620008A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96A88C-CE8B-4D9F-ADCF-AEFCFD449C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E5254-FF85-4FB2-B30A-9CC35D55FD9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25/08/2026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4E986-7F19-4874-BFB6-EF3410685BF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02834-1F6F-46CC-AFDB-79CE0E30AAC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93E6A-642E-4D2D-ACAC-93E2ED3FD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7A9D9-BC10-42D5-BCA1-4EB22311E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7F09EE-5057-49C5-BD42-734725D1B91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25/08/2026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80D35F-15CE-4191-981E-40308666D5D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E41029-4626-4701-9B4C-69BB85570C6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8C606-5470-4F4C-883D-7B801A869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7685D0-B1DA-4D76-9865-7B7FD94A79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05041B-868B-4C29-95C0-F07A45E04BE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25/08/2026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DB0A3-22DA-46A4-83E1-25D4116694C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3C2DA-D2CF-469B-A04B-CBCE215C9DE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B37A2-545C-4523-85CB-B6D051517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01DED-F91E-44B5-87D3-A9283B8E5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5AE8E0-0339-46BF-AC95-1678224A5A21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E71131-6448-4C7E-A20B-5DA8717874F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25/08/2026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0EE60E-0F77-4943-A62E-03463AAA77D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DC4D15-D69D-4E61-88F9-CF8096FCB1A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471FF-99C1-44DD-8138-632ED9EAD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B4C8F-B277-44AB-B304-63DDE3B762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1B727F-4292-4D13-B3BD-2346AA9E98A7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258E63-D110-4D33-BFF8-4F1B83110B82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FA07C4-2848-4971-9249-1B4D9090319E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4A3490-26E5-4D47-B075-1762EBFFEB5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25/08/2026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DA61D6-5F60-479E-A679-E9252793AD5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A3AB33-B4D8-45E8-BC51-439DD0D816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49F76-AC58-4060-B577-B60DF36C1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CDBA20-CB0E-4DC5-BBEE-98E5C7112B6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25/08/2026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B086C2-A9A2-4B99-832F-1ACD2ABFE69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7189F3-50D7-4CE5-972E-25E3CEB75D8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0BA036-3A19-4F42-93D7-8561A49A545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25/08/2026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49F3CC-17C1-4ACE-A7BF-4CC70577D1F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0299A9-DC00-465D-BD9D-5964CE8D194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437DC-2070-4596-B8CA-18D9DFE0B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6CDD1-81E3-4E1E-908C-8D17A4C47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80D83A-7D89-46D0-B81E-D4F185CC0A2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3C0493-382B-4A5E-8A1E-B136007C966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25/08/2026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A8D81B-EF1C-4D4C-9C6D-ABDE3131CB7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F70BB9-7149-45A3-B4D1-B81105F32D2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0973B-B374-466F-94F6-A071E3E22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A4B71B-7A73-4FDF-8C20-52530EE7B7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C17386-036A-46C0-BBFF-78A9FD62BB1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49EE2-0E53-4DD6-AE33-7883569CD2D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25/08/2026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1D1699-178E-434B-9A29-B26ED03C32D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B4220E-F606-4581-AC71-543AF99454B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A4686-D26F-427E-A3E1-8AA977250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D97E8D-795E-4F3B-8851-A0F2549C63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49286-02B0-4355-942D-8486D95B832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25/08/2026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DA150-ECCB-4750-A1B7-C713ED4E279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95CE0-D822-4726-A262-F636ABB870E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AD6BDD-E5BC-4821-9E59-B91A13759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78D039-B14F-4E4A-ABBA-B24823671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A86F08-6630-4E96-89DD-B3F888B5857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25/08/2026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0A060F-B076-4101-80BC-6F6C3E12EA0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C5D57-C0AB-4F4D-9274-574E16C6600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508D26-D384-4AF0-BE91-E2CDD0B69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1E3EDA-C929-4B48-8BC4-AE4D48432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0A8CD-29D1-4C0D-8B8A-46E62D85E0E8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t>25/08/2026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F74359-88E0-4330-9E9A-5704E0E9AF1C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6EF13-DEE8-4AA1-866D-B8DBBEC1D4DE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hyperlink" Target="mailto:henrique.valentim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29019A1-E37C-42C6-817A-ADDF6B59D68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237744"/>
          </a:xfrm>
          <a:prstGeom prst="rect">
            <a:avLst/>
          </a:prstGeom>
          <a:solidFill>
            <a:srgbClr val="133660"/>
          </a:solidFill>
          <a:ln>
            <a:solidFill>
              <a:srgbClr val="1336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11ED88-E39D-4CFE-B322-ACDE123E45D2}"/>
              </a:ext>
            </a:extLst>
          </p:cNvPr>
          <p:cNvSpPr>
            <a:spLocks noGrp="1"/>
          </p:cNvSpPr>
          <p:nvPr/>
        </p:nvSpPr>
        <p:spPr>
          <a:xfrm>
            <a:off x="621792" y="713232"/>
            <a:ext cx="6629400" cy="54886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 sz="3400" b="1" dirty="0">
              <a:solidFill>
                <a:srgbClr val="13366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21E9694-E15D-4CB5-81DE-0F1F9B6E15C1}"/>
              </a:ext>
            </a:extLst>
          </p:cNvPr>
          <p:cNvSpPr>
            <a:spLocks noGrp="1"/>
          </p:cNvSpPr>
          <p:nvPr/>
        </p:nvSpPr>
        <p:spPr>
          <a:xfrm>
            <a:off x="653796" y="2191664"/>
            <a:ext cx="6565392" cy="2039112"/>
          </a:xfrm>
          <a:prstGeom prst="roundRect">
            <a:avLst/>
          </a:prstGeom>
          <a:solidFill>
            <a:srgbClr val="EBFAF7"/>
          </a:solidFill>
          <a:ln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904089-C520-4DFD-A95C-DE13E54649AA}"/>
              </a:ext>
            </a:extLst>
          </p:cNvPr>
          <p:cNvSpPr>
            <a:spLocks noGrp="1"/>
          </p:cNvSpPr>
          <p:nvPr/>
        </p:nvSpPr>
        <p:spPr>
          <a:xfrm>
            <a:off x="984531" y="2683869"/>
            <a:ext cx="6108192" cy="887422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 smtClean="0">
                <a:solidFill>
                  <a:srgbClr val="0D9488"/>
                </a:solidFill>
                <a:latin typeface="Aptos"/>
                <a:ea typeface="Aptos"/>
                <a:cs typeface="Aptos"/>
              </a:rPr>
              <a:t> Reforma Tributária: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800" b="1" dirty="0" smtClean="0">
                <a:solidFill>
                  <a:srgbClr val="0D9488"/>
                </a:solidFill>
                <a:latin typeface="Aptos"/>
                <a:ea typeface="Aptos"/>
                <a:cs typeface="Aptos"/>
              </a:rPr>
              <a:t> </a:t>
            </a:r>
            <a:r>
              <a:rPr sz="2800" b="1" dirty="0" err="1">
                <a:solidFill>
                  <a:srgbClr val="0D9488"/>
                </a:solidFill>
                <a:latin typeface="Aptos"/>
                <a:ea typeface="Aptos"/>
                <a:cs typeface="Aptos"/>
              </a:rPr>
              <a:t>Governança</a:t>
            </a:r>
            <a:r>
              <a:rPr sz="2800" b="1" dirty="0">
                <a:solidFill>
                  <a:srgbClr val="0D9488"/>
                </a:solidFill>
                <a:latin typeface="Aptos"/>
                <a:ea typeface="Aptos"/>
                <a:cs typeface="Aptos"/>
              </a:rPr>
              <a:t> </a:t>
            </a:r>
            <a:r>
              <a:rPr sz="2800" b="1" dirty="0" err="1">
                <a:solidFill>
                  <a:srgbClr val="0D9488"/>
                </a:solidFill>
                <a:latin typeface="Aptos"/>
                <a:ea typeface="Aptos"/>
                <a:cs typeface="Aptos"/>
              </a:rPr>
              <a:t>na</a:t>
            </a:r>
            <a:r>
              <a:rPr sz="2800" b="1" dirty="0">
                <a:solidFill>
                  <a:srgbClr val="0D9488"/>
                </a:solidFill>
                <a:latin typeface="Aptos"/>
                <a:ea typeface="Aptos"/>
                <a:cs typeface="Aptos"/>
              </a:rPr>
              <a:t> </a:t>
            </a:r>
            <a:r>
              <a:rPr sz="2800" b="1" dirty="0" err="1" smtClean="0">
                <a:solidFill>
                  <a:srgbClr val="0D9488"/>
                </a:solidFill>
                <a:latin typeface="Aptos"/>
                <a:ea typeface="Aptos"/>
                <a:cs typeface="Aptos"/>
              </a:rPr>
              <a:t>transição</a:t>
            </a:r>
            <a:r>
              <a:rPr lang="pt-BR" sz="2800" b="1" dirty="0" smtClean="0">
                <a:solidFill>
                  <a:srgbClr val="0D9488"/>
                </a:solidFill>
                <a:latin typeface="Aptos"/>
                <a:ea typeface="Aptos"/>
                <a:cs typeface="Aptos"/>
              </a:rPr>
              <a:t>.</a:t>
            </a:r>
            <a:endParaRPr sz="2800" b="1" dirty="0">
              <a:solidFill>
                <a:srgbClr val="0D948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15CF536E-C21B-4904-BE01-B6E70FDD1ED0}"/>
              </a:ext>
            </a:extLst>
          </p:cNvPr>
          <p:cNvSpPr>
            <a:spLocks noGrp="1"/>
          </p:cNvSpPr>
          <p:nvPr/>
        </p:nvSpPr>
        <p:spPr>
          <a:xfrm>
            <a:off x="7662672" y="676656"/>
            <a:ext cx="3822191" cy="5513832"/>
          </a:xfrm>
          <a:prstGeom prst="roundRect">
            <a:avLst/>
          </a:prstGeom>
          <a:solidFill>
            <a:srgbClr val="FFFFFF"/>
          </a:solidFill>
          <a:ln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77EB6C-8B1D-4BD9-A513-8F4FD5F48C35}"/>
              </a:ext>
            </a:extLst>
          </p:cNvPr>
          <p:cNvSpPr>
            <a:spLocks noGrp="1"/>
          </p:cNvSpPr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133660"/>
          </a:solidFill>
          <a:ln>
            <a:solidFill>
              <a:srgbClr val="1336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F41059B8-CF68-4E09-8283-3FCECE0A8D8B}"/>
              </a:ext>
            </a:extLst>
          </p:cNvPr>
          <p:cNvSpPr>
            <a:spLocks noGrp="1"/>
          </p:cNvSpPr>
          <p:nvPr/>
        </p:nvSpPr>
        <p:spPr>
          <a:xfrm>
            <a:off x="414582" y="5257130"/>
            <a:ext cx="7007150" cy="548868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3400" b="1" dirty="0">
                <a:solidFill>
                  <a:srgbClr val="133660"/>
                </a:solidFill>
                <a:latin typeface="Aptos"/>
                <a:ea typeface="Aptos"/>
                <a:cs typeface="Aptos"/>
              </a:rPr>
              <a:t> </a:t>
            </a:r>
            <a:r>
              <a:rPr sz="2400" b="1" dirty="0" err="1">
                <a:solidFill>
                  <a:srgbClr val="133660"/>
                </a:solidFill>
                <a:latin typeface="Aptos"/>
                <a:ea typeface="Aptos"/>
                <a:cs typeface="Aptos"/>
              </a:rPr>
              <a:t>Reforma</a:t>
            </a:r>
            <a:r>
              <a:rPr sz="2400" b="1" dirty="0">
                <a:solidFill>
                  <a:srgbClr val="133660"/>
                </a:solidFill>
                <a:latin typeface="Aptos"/>
                <a:ea typeface="Aptos"/>
                <a:cs typeface="Aptos"/>
              </a:rPr>
              <a:t> </a:t>
            </a:r>
            <a:r>
              <a:rPr sz="2400" b="1" dirty="0" err="1">
                <a:solidFill>
                  <a:srgbClr val="133660"/>
                </a:solidFill>
                <a:latin typeface="Aptos"/>
                <a:ea typeface="Aptos"/>
                <a:cs typeface="Aptos"/>
              </a:rPr>
              <a:t>Tributária</a:t>
            </a:r>
            <a:r>
              <a:rPr sz="2400" b="1" dirty="0">
                <a:solidFill>
                  <a:srgbClr val="133660"/>
                </a:solidFill>
                <a:latin typeface="Aptos"/>
                <a:ea typeface="Aptos"/>
                <a:cs typeface="Aptos"/>
              </a:rPr>
              <a:t> é um </a:t>
            </a:r>
            <a:r>
              <a:rPr sz="2400" b="1" dirty="0" err="1">
                <a:solidFill>
                  <a:srgbClr val="133660"/>
                </a:solidFill>
                <a:latin typeface="Aptos"/>
                <a:ea typeface="Aptos"/>
                <a:cs typeface="Aptos"/>
              </a:rPr>
              <a:t>tema</a:t>
            </a:r>
            <a:r>
              <a:rPr sz="2400" b="1" dirty="0">
                <a:solidFill>
                  <a:srgbClr val="133660"/>
                </a:solidFill>
                <a:latin typeface="Aptos"/>
                <a:ea typeface="Aptos"/>
                <a:cs typeface="Aptos"/>
              </a:rPr>
              <a:t> de </a:t>
            </a:r>
            <a:r>
              <a:rPr sz="2400" b="1" dirty="0" err="1">
                <a:solidFill>
                  <a:srgbClr val="133660"/>
                </a:solidFill>
                <a:latin typeface="Aptos"/>
                <a:ea typeface="Aptos"/>
                <a:cs typeface="Aptos"/>
              </a:rPr>
              <a:t>Governo</a:t>
            </a:r>
            <a:r>
              <a:rPr sz="2400" b="1" dirty="0">
                <a:solidFill>
                  <a:srgbClr val="133660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pic>
        <p:nvPicPr>
          <p:cNvPr id="29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1627632"/>
            <a:ext cx="361188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35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C0D4F7B-8432-428C-B7DF-70ED61CE382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33660"/>
          </a:solidFill>
          <a:ln>
            <a:solidFill>
              <a:srgbClr val="1336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BD568E6-B970-4B4E-9BD9-C16F48E377B4}"/>
              </a:ext>
            </a:extLst>
          </p:cNvPr>
          <p:cNvSpPr>
            <a:spLocks noGrp="1"/>
          </p:cNvSpPr>
          <p:nvPr/>
        </p:nvSpPr>
        <p:spPr>
          <a:xfrm>
            <a:off x="8458200" y="800099"/>
            <a:ext cx="3063240" cy="347472"/>
          </a:xfrm>
          <a:prstGeom prst="roundRect">
            <a:avLst/>
          </a:prstGeom>
          <a:solidFill>
            <a:srgbClr val="EAF4FF"/>
          </a:solidFill>
          <a:ln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1733A1-0CFC-43BC-A2D4-01B6F482DDFC}"/>
              </a:ext>
            </a:extLst>
          </p:cNvPr>
          <p:cNvSpPr>
            <a:spLocks noGrp="1"/>
          </p:cNvSpPr>
          <p:nvPr/>
        </p:nvSpPr>
        <p:spPr>
          <a:xfrm>
            <a:off x="8549640" y="854963"/>
            <a:ext cx="2880360" cy="201168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00" b="1">
                <a:solidFill>
                  <a:srgbClr val="133660"/>
                </a:solidFill>
                <a:latin typeface="Aptos"/>
                <a:ea typeface="Aptos"/>
                <a:cs typeface="Aptos"/>
              </a:rPr>
              <a:t>Decisão de governo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39489E-ECEF-4118-BDD6-AAF7077A8041}"/>
              </a:ext>
            </a:extLst>
          </p:cNvPr>
          <p:cNvSpPr>
            <a:spLocks noGrp="1"/>
          </p:cNvSpPr>
          <p:nvPr/>
        </p:nvSpPr>
        <p:spPr>
          <a:xfrm>
            <a:off x="558005" y="365760"/>
            <a:ext cx="8366760" cy="456535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rgbClr val="133660"/>
                </a:solidFill>
                <a:latin typeface="Aptos"/>
                <a:ea typeface="Aptos"/>
                <a:cs typeface="Aptos"/>
              </a:rPr>
              <a:t>🏛️ O que precisa decidir 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3FD5F8-EAD0-49CB-B7CE-2926F37C9F77}"/>
              </a:ext>
            </a:extLst>
          </p:cNvPr>
          <p:cNvSpPr>
            <a:spLocks noGrp="1"/>
          </p:cNvSpPr>
          <p:nvPr/>
        </p:nvSpPr>
        <p:spPr>
          <a:xfrm>
            <a:off x="530352" y="1033271"/>
            <a:ext cx="8138160" cy="29260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0">
                <a:solidFill>
                  <a:srgbClr val="6B7280"/>
                </a:solidFill>
                <a:latin typeface="Aptos"/>
                <a:ea typeface="Aptos"/>
                <a:cs typeface="Aptos"/>
              </a:rPr>
              <a:t>A implantação exige comando institucional e coordenação entre áreas.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4EB57-FB0B-4BD0-B0B7-9D1AB6666335}"/>
              </a:ext>
            </a:extLst>
          </p:cNvPr>
          <p:cNvSpPr>
            <a:spLocks noGrp="1"/>
          </p:cNvSpPr>
          <p:nvPr/>
        </p:nvSpPr>
        <p:spPr>
          <a:xfrm>
            <a:off x="502920" y="1444752"/>
            <a:ext cx="11155680" cy="36576"/>
          </a:xfrm>
          <a:prstGeom prst="rect">
            <a:avLst/>
          </a:prstGeom>
          <a:solidFill>
            <a:srgbClr val="0D9488"/>
          </a:solidFill>
          <a:ln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2B72E19-6ACA-410E-B7F0-96D60A724A46}"/>
              </a:ext>
            </a:extLst>
          </p:cNvPr>
          <p:cNvSpPr>
            <a:spLocks noGrp="1"/>
          </p:cNvSpPr>
          <p:nvPr/>
        </p:nvSpPr>
        <p:spPr>
          <a:xfrm>
            <a:off x="594360" y="1700784"/>
            <a:ext cx="6995160" cy="3611880"/>
          </a:xfrm>
          <a:prstGeom prst="roundRect">
            <a:avLst/>
          </a:prstGeom>
          <a:solidFill>
            <a:srgbClr val="F6F8FB"/>
          </a:solidFill>
          <a:ln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E9505E-8CDB-40B7-BB35-211AB4A61DD3}"/>
              </a:ext>
            </a:extLst>
          </p:cNvPr>
          <p:cNvSpPr>
            <a:spLocks noGrp="1"/>
          </p:cNvSpPr>
          <p:nvPr/>
        </p:nvSpPr>
        <p:spPr>
          <a:xfrm>
            <a:off x="886968" y="2441448"/>
            <a:ext cx="228600" cy="22860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100" b="1">
                <a:solidFill>
                  <a:srgbClr val="2563EB"/>
                </a:solidFill>
                <a:latin typeface="Aptos"/>
                <a:ea typeface="Aptos"/>
                <a:cs typeface="Aptos"/>
              </a:rPr>
              <a:t>•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A0F6CB-DB4D-41C7-887E-A3D0E716E8B5}"/>
              </a:ext>
            </a:extLst>
          </p:cNvPr>
          <p:cNvSpPr>
            <a:spLocks noGrp="1"/>
          </p:cNvSpPr>
          <p:nvPr/>
        </p:nvSpPr>
        <p:spPr>
          <a:xfrm>
            <a:off x="1161288" y="2414016"/>
            <a:ext cx="6153912" cy="64008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0">
                <a:solidFill>
                  <a:srgbClr val="252D3A"/>
                </a:solidFill>
                <a:latin typeface="Aptos"/>
                <a:ea typeface="Aptos"/>
                <a:cs typeface="Aptos"/>
              </a:rPr>
              <a:t>A Reforma altera receita, despesa, contratos, sistemas e prestação de serviços.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60E8F3-5011-47A5-A3DD-F45824A293BA}"/>
              </a:ext>
            </a:extLst>
          </p:cNvPr>
          <p:cNvSpPr>
            <a:spLocks noGrp="1"/>
          </p:cNvSpPr>
          <p:nvPr/>
        </p:nvSpPr>
        <p:spPr>
          <a:xfrm>
            <a:off x="886968" y="3300984"/>
            <a:ext cx="228600" cy="22860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100" b="1">
                <a:solidFill>
                  <a:srgbClr val="2563EB"/>
                </a:solidFill>
                <a:latin typeface="Aptos"/>
                <a:ea typeface="Aptos"/>
                <a:cs typeface="Aptos"/>
              </a:rPr>
              <a:t>•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253F14-BF30-4B44-95D6-16AA032524C6}"/>
              </a:ext>
            </a:extLst>
          </p:cNvPr>
          <p:cNvSpPr>
            <a:spLocks noGrp="1"/>
          </p:cNvSpPr>
          <p:nvPr/>
        </p:nvSpPr>
        <p:spPr>
          <a:xfrm>
            <a:off x="1161288" y="3273552"/>
            <a:ext cx="6153912" cy="579646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0">
                <a:solidFill>
                  <a:srgbClr val="252D3A"/>
                </a:solidFill>
                <a:latin typeface="Aptos"/>
                <a:ea typeface="Aptos"/>
                <a:cs typeface="Aptos"/>
              </a:rPr>
              <a:t>A pauta não pode ficar limitada a sistemas ou a um único setor ou secretaria.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919A14-44A6-4D71-9F33-6E55B2D1C885}"/>
              </a:ext>
            </a:extLst>
          </p:cNvPr>
          <p:cNvSpPr>
            <a:spLocks noGrp="1"/>
          </p:cNvSpPr>
          <p:nvPr/>
        </p:nvSpPr>
        <p:spPr>
          <a:xfrm>
            <a:off x="886968" y="4160520"/>
            <a:ext cx="228600" cy="22860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100" b="1">
                <a:solidFill>
                  <a:srgbClr val="2563EB"/>
                </a:solidFill>
                <a:latin typeface="Aptos"/>
                <a:ea typeface="Aptos"/>
                <a:cs typeface="Aptos"/>
              </a:rPr>
              <a:t>•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F2E205-193B-4F36-883A-1C96A191486E}"/>
              </a:ext>
            </a:extLst>
          </p:cNvPr>
          <p:cNvSpPr>
            <a:spLocks noGrp="1"/>
          </p:cNvSpPr>
          <p:nvPr/>
        </p:nvSpPr>
        <p:spPr>
          <a:xfrm>
            <a:off x="1161288" y="4133088"/>
            <a:ext cx="6153912" cy="579646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solidFill>
                  <a:srgbClr val="252D3A"/>
                </a:solidFill>
                <a:latin typeface="Aptos"/>
                <a:ea typeface="Aptos"/>
                <a:cs typeface="Aptos"/>
              </a:rPr>
              <a:t>D</a:t>
            </a:r>
            <a:r>
              <a:rPr sz="1800" b="0">
                <a:solidFill>
                  <a:srgbClr val="252D3A"/>
                </a:solidFill>
                <a:latin typeface="Aptos"/>
                <a:ea typeface="Aptos"/>
                <a:cs typeface="Aptos"/>
              </a:rPr>
              <a:t>ecisão de Governo organiza prioridade, equipe, cronograma e orçamento.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38877AD-55B9-4308-8D3F-75EC89E8C57A}"/>
              </a:ext>
            </a:extLst>
          </p:cNvPr>
          <p:cNvSpPr>
            <a:spLocks noGrp="1"/>
          </p:cNvSpPr>
          <p:nvPr/>
        </p:nvSpPr>
        <p:spPr>
          <a:xfrm>
            <a:off x="7964424" y="1591056"/>
            <a:ext cx="3685032" cy="4416552"/>
          </a:xfrm>
          <a:prstGeom prst="roundRect">
            <a:avLst/>
          </a:prstGeom>
          <a:solidFill>
            <a:srgbClr val="FFFFFF"/>
          </a:solidFill>
          <a:ln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2557BA-DC3C-4444-804E-6424E3165900}"/>
              </a:ext>
            </a:extLst>
          </p:cNvPr>
          <p:cNvSpPr>
            <a:spLocks noGrp="1"/>
          </p:cNvSpPr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133660"/>
          </a:solidFill>
          <a:ln>
            <a:solidFill>
              <a:srgbClr val="1336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BA644E6-3B25-43D2-8387-0C26E25C3DE7}"/>
              </a:ext>
            </a:extLst>
          </p:cNvPr>
          <p:cNvSpPr>
            <a:spLocks noGrp="1"/>
          </p:cNvSpPr>
          <p:nvPr/>
        </p:nvSpPr>
        <p:spPr>
          <a:xfrm>
            <a:off x="502920" y="6547104"/>
            <a:ext cx="10332720" cy="146304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✅ Liderança institucional cedo reduz retrabalho e risco fiscal.</a:t>
            </a:r>
          </a:p>
        </p:txBody>
      </p:sp>
      <p:pic>
        <p:nvPicPr>
          <p:cNvPr id="39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1627632"/>
            <a:ext cx="361188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44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6FF8248-E3CF-4765-9461-2A189F19E5E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33660"/>
          </a:solidFill>
          <a:ln>
            <a:solidFill>
              <a:srgbClr val="1336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116A11F-16A3-4247-B6CF-3262E3B8DB34}"/>
              </a:ext>
            </a:extLst>
          </p:cNvPr>
          <p:cNvSpPr>
            <a:spLocks noGrp="1"/>
          </p:cNvSpPr>
          <p:nvPr/>
        </p:nvSpPr>
        <p:spPr>
          <a:xfrm>
            <a:off x="8549640" y="836676"/>
            <a:ext cx="3063240" cy="347472"/>
          </a:xfrm>
          <a:prstGeom prst="roundRect">
            <a:avLst/>
          </a:prstGeom>
          <a:solidFill>
            <a:srgbClr val="EAF4FF"/>
          </a:solidFill>
          <a:ln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E97E2E-5BDE-453E-9C9A-7C65D0533AF2}"/>
              </a:ext>
            </a:extLst>
          </p:cNvPr>
          <p:cNvSpPr>
            <a:spLocks noGrp="1"/>
          </p:cNvSpPr>
          <p:nvPr/>
        </p:nvSpPr>
        <p:spPr>
          <a:xfrm>
            <a:off x="8641080" y="891540"/>
            <a:ext cx="2880360" cy="201168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00" b="1">
                <a:solidFill>
                  <a:srgbClr val="133660"/>
                </a:solidFill>
                <a:latin typeface="Aptos"/>
                <a:ea typeface="Aptos"/>
                <a:cs typeface="Aptos"/>
              </a:rPr>
              <a:t>Transição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28A0A8-27DE-4F54-9458-5A6894109EC9}"/>
              </a:ext>
            </a:extLst>
          </p:cNvPr>
          <p:cNvSpPr>
            <a:spLocks noGrp="1"/>
          </p:cNvSpPr>
          <p:nvPr/>
        </p:nvSpPr>
        <p:spPr>
          <a:xfrm>
            <a:off x="502920" y="365760"/>
            <a:ext cx="8366760" cy="456535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rgbClr val="133660"/>
                </a:solidFill>
                <a:latin typeface="Aptos"/>
                <a:ea typeface="Aptos"/>
                <a:cs typeface="Aptos"/>
              </a:rPr>
              <a:t>📅 A transição e o tempo… ponto sensível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158ADD-E80B-4F86-9BB4-22CC74273F70}"/>
              </a:ext>
            </a:extLst>
          </p:cNvPr>
          <p:cNvSpPr>
            <a:spLocks noGrp="1"/>
          </p:cNvSpPr>
          <p:nvPr/>
        </p:nvSpPr>
        <p:spPr>
          <a:xfrm>
            <a:off x="502920" y="1444752"/>
            <a:ext cx="11155680" cy="36576"/>
          </a:xfrm>
          <a:prstGeom prst="rect">
            <a:avLst/>
          </a:prstGeom>
          <a:solidFill>
            <a:srgbClr val="0D9488"/>
          </a:solidFill>
          <a:ln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E317CD7-D857-4E4A-8BA5-91A19B5C058E}"/>
              </a:ext>
            </a:extLst>
          </p:cNvPr>
          <p:cNvSpPr>
            <a:spLocks noGrp="1"/>
          </p:cNvSpPr>
          <p:nvPr/>
        </p:nvSpPr>
        <p:spPr>
          <a:xfrm>
            <a:off x="594360" y="1700784"/>
            <a:ext cx="6995160" cy="3611880"/>
          </a:xfrm>
          <a:prstGeom prst="roundRect">
            <a:avLst/>
          </a:prstGeom>
          <a:solidFill>
            <a:srgbClr val="F6F8FB"/>
          </a:solidFill>
          <a:ln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6F8B89-4404-4214-9C39-4B7F6195FC95}"/>
              </a:ext>
            </a:extLst>
          </p:cNvPr>
          <p:cNvSpPr>
            <a:spLocks noGrp="1"/>
          </p:cNvSpPr>
          <p:nvPr/>
        </p:nvSpPr>
        <p:spPr>
          <a:xfrm>
            <a:off x="886968" y="2441448"/>
            <a:ext cx="228600" cy="22860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100" b="1">
                <a:solidFill>
                  <a:srgbClr val="2563EB"/>
                </a:solidFill>
                <a:latin typeface="Aptos"/>
                <a:ea typeface="Aptos"/>
                <a:cs typeface="Aptos"/>
              </a:rPr>
              <a:t>•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F0AB70-FB4A-4C36-B491-CE07363DF50C}"/>
              </a:ext>
            </a:extLst>
          </p:cNvPr>
          <p:cNvSpPr>
            <a:spLocks noGrp="1"/>
          </p:cNvSpPr>
          <p:nvPr/>
        </p:nvSpPr>
        <p:spPr>
          <a:xfrm>
            <a:off x="1161288" y="2414016"/>
            <a:ext cx="6153912" cy="856645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0">
                <a:solidFill>
                  <a:srgbClr val="252D3A"/>
                </a:solidFill>
                <a:latin typeface="Aptos"/>
                <a:ea typeface="Aptos"/>
                <a:cs typeface="Aptos"/>
              </a:rPr>
              <a:t>Prorrogações dão prazo, mas não eliminam a necessidade de organizar cadastros, atualizar sistemas, treinar as equipes e demais ações necessárias.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F17D0B-EE40-42A4-9F86-CFF802C23B9A}"/>
              </a:ext>
            </a:extLst>
          </p:cNvPr>
          <p:cNvSpPr>
            <a:spLocks noGrp="1"/>
          </p:cNvSpPr>
          <p:nvPr/>
        </p:nvSpPr>
        <p:spPr>
          <a:xfrm>
            <a:off x="886968" y="3300984"/>
            <a:ext cx="228600" cy="22860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100" b="1">
                <a:solidFill>
                  <a:srgbClr val="2563EB"/>
                </a:solidFill>
                <a:latin typeface="Aptos"/>
                <a:ea typeface="Aptos"/>
                <a:cs typeface="Aptos"/>
              </a:rPr>
              <a:t>•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B9389E-67C8-4BD2-AE66-48143FC39B1B}"/>
              </a:ext>
            </a:extLst>
          </p:cNvPr>
          <p:cNvSpPr>
            <a:spLocks noGrp="1"/>
          </p:cNvSpPr>
          <p:nvPr/>
        </p:nvSpPr>
        <p:spPr>
          <a:xfrm>
            <a:off x="1161288" y="3365247"/>
            <a:ext cx="6153912" cy="579646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solidFill>
                  <a:srgbClr val="252D3A"/>
                </a:solidFill>
                <a:latin typeface="Aptos"/>
                <a:ea typeface="Aptos"/>
                <a:cs typeface="Aptos"/>
              </a:rPr>
              <a:t>Contribuintes e Fornecedores</a:t>
            </a:r>
            <a:r>
              <a:rPr sz="1800" b="0">
                <a:solidFill>
                  <a:srgbClr val="252D3A"/>
                </a:solidFill>
                <a:latin typeface="Aptos"/>
                <a:ea typeface="Aptos"/>
                <a:cs typeface="Aptos"/>
              </a:rPr>
              <a:t> precisam ser mapeados e orientados antes da virada.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8DDC3F-B899-4A68-A20F-2D4ECAAFA6B2}"/>
              </a:ext>
            </a:extLst>
          </p:cNvPr>
          <p:cNvSpPr>
            <a:spLocks noGrp="1"/>
          </p:cNvSpPr>
          <p:nvPr/>
        </p:nvSpPr>
        <p:spPr>
          <a:xfrm>
            <a:off x="886968" y="4160520"/>
            <a:ext cx="228600" cy="22860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100" b="1">
                <a:solidFill>
                  <a:srgbClr val="2563EB"/>
                </a:solidFill>
                <a:latin typeface="Aptos"/>
                <a:ea typeface="Aptos"/>
                <a:cs typeface="Aptos"/>
              </a:rPr>
              <a:t>•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6609EF-119E-46DE-ADA5-E314DF9FB5FA}"/>
              </a:ext>
            </a:extLst>
          </p:cNvPr>
          <p:cNvSpPr>
            <a:spLocks noGrp="1"/>
          </p:cNvSpPr>
          <p:nvPr/>
        </p:nvSpPr>
        <p:spPr>
          <a:xfrm>
            <a:off x="1161287" y="4133088"/>
            <a:ext cx="6349221" cy="579646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0">
                <a:solidFill>
                  <a:srgbClr val="252D3A"/>
                </a:solidFill>
                <a:latin typeface="Aptos"/>
                <a:ea typeface="Aptos"/>
                <a:cs typeface="Aptos"/>
              </a:rPr>
              <a:t>Compras públicas dependem de documento fiscal compatível com a operação.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AE1FBE8-60C2-43C4-823F-036C237405C7}"/>
              </a:ext>
            </a:extLst>
          </p:cNvPr>
          <p:cNvSpPr>
            <a:spLocks noGrp="1"/>
          </p:cNvSpPr>
          <p:nvPr/>
        </p:nvSpPr>
        <p:spPr>
          <a:xfrm>
            <a:off x="7964424" y="1591056"/>
            <a:ext cx="3685032" cy="4416552"/>
          </a:xfrm>
          <a:prstGeom prst="roundRect">
            <a:avLst/>
          </a:prstGeom>
          <a:solidFill>
            <a:srgbClr val="FFFFFF"/>
          </a:solidFill>
          <a:ln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6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1627632"/>
            <a:ext cx="3611880" cy="43434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96C7FA6-B275-4025-984B-C4DA48371ADD}"/>
              </a:ext>
            </a:extLst>
          </p:cNvPr>
          <p:cNvSpPr>
            <a:spLocks noGrp="1"/>
          </p:cNvSpPr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133660"/>
          </a:solidFill>
          <a:ln>
            <a:solidFill>
              <a:srgbClr val="1336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303DB8-1C12-4F4B-B214-395D705ACFD9}"/>
              </a:ext>
            </a:extLst>
          </p:cNvPr>
          <p:cNvSpPr>
            <a:spLocks noGrp="1"/>
          </p:cNvSpPr>
          <p:nvPr/>
        </p:nvSpPr>
        <p:spPr>
          <a:xfrm>
            <a:off x="502920" y="6547104"/>
            <a:ext cx="10332720" cy="146304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✅ Preparação em 2026 reduz riscos operacionais em 2027.</a:t>
            </a:r>
          </a:p>
        </p:txBody>
      </p:sp>
    </p:spTree>
    <p:extLst>
      <p:ext uri="{BB962C8B-B14F-4D97-AF65-F5344CB8AC3E}">
        <p14:creationId xmlns:p14="http://schemas.microsoft.com/office/powerpoint/2010/main" val="81962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6EA32AA-6F6D-4F2A-9769-F630AF072B5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33660"/>
          </a:solidFill>
          <a:ln>
            <a:solidFill>
              <a:srgbClr val="1336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4A1C13B-BBBA-4829-B7FB-959702BE88CF}"/>
              </a:ext>
            </a:extLst>
          </p:cNvPr>
          <p:cNvSpPr>
            <a:spLocks noGrp="1"/>
          </p:cNvSpPr>
          <p:nvPr/>
        </p:nvSpPr>
        <p:spPr>
          <a:xfrm>
            <a:off x="8549640" y="806713"/>
            <a:ext cx="3063240" cy="347472"/>
          </a:xfrm>
          <a:prstGeom prst="roundRect">
            <a:avLst/>
          </a:prstGeom>
          <a:solidFill>
            <a:srgbClr val="EAF4FF"/>
          </a:solidFill>
          <a:ln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7C07CF-C0F9-4170-9547-9C9E75C193D2}"/>
              </a:ext>
            </a:extLst>
          </p:cNvPr>
          <p:cNvSpPr>
            <a:spLocks noGrp="1"/>
          </p:cNvSpPr>
          <p:nvPr/>
        </p:nvSpPr>
        <p:spPr>
          <a:xfrm>
            <a:off x="8641080" y="861577"/>
            <a:ext cx="2880360" cy="201168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00" b="1">
                <a:solidFill>
                  <a:srgbClr val="133660"/>
                </a:solidFill>
                <a:latin typeface="Aptos"/>
                <a:ea typeface="Aptos"/>
                <a:cs typeface="Aptos"/>
              </a:rPr>
              <a:t>Receita municipal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F0584B-9A49-4B99-8241-9E05026F100C}"/>
              </a:ext>
            </a:extLst>
          </p:cNvPr>
          <p:cNvSpPr>
            <a:spLocks noGrp="1"/>
          </p:cNvSpPr>
          <p:nvPr/>
        </p:nvSpPr>
        <p:spPr>
          <a:xfrm>
            <a:off x="502920" y="365760"/>
            <a:ext cx="8366760" cy="786384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133660"/>
                </a:solidFill>
                <a:latin typeface="Aptos"/>
                <a:ea typeface="Aptos"/>
                <a:cs typeface="Aptos"/>
              </a:rPr>
              <a:t>💰 Repartição do Imposto sobre Bens e Serviços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473125-B083-4B0F-93B4-A9F863A363D5}"/>
              </a:ext>
            </a:extLst>
          </p:cNvPr>
          <p:cNvSpPr>
            <a:spLocks noGrp="1"/>
          </p:cNvSpPr>
          <p:nvPr/>
        </p:nvSpPr>
        <p:spPr>
          <a:xfrm>
            <a:off x="530352" y="1033271"/>
            <a:ext cx="8138160" cy="29260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0">
                <a:solidFill>
                  <a:srgbClr val="6B7280"/>
                </a:solidFill>
                <a:latin typeface="Aptos"/>
                <a:ea typeface="Aptos"/>
                <a:cs typeface="Aptos"/>
              </a:rPr>
              <a:t>A partilha exigirá dados qualificados e acompanhamento federativo.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A29BE2-779A-493B-9C78-7DE0AFB6EF85}"/>
              </a:ext>
            </a:extLst>
          </p:cNvPr>
          <p:cNvSpPr>
            <a:spLocks noGrp="1"/>
          </p:cNvSpPr>
          <p:nvPr/>
        </p:nvSpPr>
        <p:spPr>
          <a:xfrm>
            <a:off x="502920" y="1444752"/>
            <a:ext cx="11155680" cy="36576"/>
          </a:xfrm>
          <a:prstGeom prst="rect">
            <a:avLst/>
          </a:prstGeom>
          <a:solidFill>
            <a:srgbClr val="0D9488"/>
          </a:solidFill>
          <a:ln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A72EC89-4CFC-47D1-A7FD-5E05AC1F691A}"/>
              </a:ext>
            </a:extLst>
          </p:cNvPr>
          <p:cNvSpPr>
            <a:spLocks noGrp="1"/>
          </p:cNvSpPr>
          <p:nvPr/>
        </p:nvSpPr>
        <p:spPr>
          <a:xfrm>
            <a:off x="594360" y="1700784"/>
            <a:ext cx="6995160" cy="3611880"/>
          </a:xfrm>
          <a:prstGeom prst="roundRect">
            <a:avLst/>
          </a:prstGeom>
          <a:solidFill>
            <a:srgbClr val="F6F8FB"/>
          </a:solidFill>
          <a:ln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9C3D98-E305-4C2E-BB3D-2837504C3411}"/>
              </a:ext>
            </a:extLst>
          </p:cNvPr>
          <p:cNvSpPr>
            <a:spLocks noGrp="1"/>
          </p:cNvSpPr>
          <p:nvPr/>
        </p:nvSpPr>
        <p:spPr>
          <a:xfrm>
            <a:off x="886968" y="2441448"/>
            <a:ext cx="228600" cy="22860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100" b="1">
                <a:solidFill>
                  <a:srgbClr val="2563EB"/>
                </a:solidFill>
                <a:latin typeface="Aptos"/>
                <a:ea typeface="Aptos"/>
                <a:cs typeface="Aptos"/>
              </a:rPr>
              <a:t>•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DCFFE2-038E-4EA3-9920-F0043022ED41}"/>
              </a:ext>
            </a:extLst>
          </p:cNvPr>
          <p:cNvSpPr>
            <a:spLocks noGrp="1"/>
          </p:cNvSpPr>
          <p:nvPr/>
        </p:nvSpPr>
        <p:spPr>
          <a:xfrm>
            <a:off x="1161288" y="2414016"/>
            <a:ext cx="6153912" cy="579646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0">
                <a:solidFill>
                  <a:srgbClr val="252D3A"/>
                </a:solidFill>
                <a:latin typeface="Aptos"/>
                <a:ea typeface="Aptos"/>
                <a:cs typeface="Aptos"/>
              </a:rPr>
              <a:t>A qualidade dos documentos fiscais pode influenciar na repartição da receitas.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F7D5E2-F049-4106-9FD6-C5A1D318D50F}"/>
              </a:ext>
            </a:extLst>
          </p:cNvPr>
          <p:cNvSpPr>
            <a:spLocks noGrp="1"/>
          </p:cNvSpPr>
          <p:nvPr/>
        </p:nvSpPr>
        <p:spPr>
          <a:xfrm>
            <a:off x="886968" y="3300984"/>
            <a:ext cx="228600" cy="22860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100" b="1">
                <a:solidFill>
                  <a:srgbClr val="2563EB"/>
                </a:solidFill>
                <a:latin typeface="Aptos"/>
                <a:ea typeface="Aptos"/>
                <a:cs typeface="Aptos"/>
              </a:rPr>
              <a:t>•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4D3B59-B424-4929-B092-227BA1A2A680}"/>
              </a:ext>
            </a:extLst>
          </p:cNvPr>
          <p:cNvSpPr>
            <a:spLocks noGrp="1"/>
          </p:cNvSpPr>
          <p:nvPr/>
        </p:nvSpPr>
        <p:spPr>
          <a:xfrm>
            <a:off x="1161288" y="3273552"/>
            <a:ext cx="6153912" cy="579646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0">
                <a:solidFill>
                  <a:srgbClr val="252D3A"/>
                </a:solidFill>
                <a:latin typeface="Aptos"/>
                <a:ea typeface="Aptos"/>
                <a:cs typeface="Aptos"/>
              </a:rPr>
              <a:t>Documento Fiscal emitido incorretamente ou não emitido influenciará nos ganhos e perdas relativas.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7690DB-FAEF-49B5-AF44-2472E668A336}"/>
              </a:ext>
            </a:extLst>
          </p:cNvPr>
          <p:cNvSpPr>
            <a:spLocks noGrp="1"/>
          </p:cNvSpPr>
          <p:nvPr/>
        </p:nvSpPr>
        <p:spPr>
          <a:xfrm>
            <a:off x="886968" y="4160520"/>
            <a:ext cx="228600" cy="22860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100" b="1">
                <a:solidFill>
                  <a:srgbClr val="2563EB"/>
                </a:solidFill>
                <a:latin typeface="Aptos"/>
                <a:ea typeface="Aptos"/>
                <a:cs typeface="Aptos"/>
              </a:rPr>
              <a:t>•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C0D4CA-F16B-4AD1-B3A9-DA9F669DAF5C}"/>
              </a:ext>
            </a:extLst>
          </p:cNvPr>
          <p:cNvSpPr>
            <a:spLocks noGrp="1"/>
          </p:cNvSpPr>
          <p:nvPr/>
        </p:nvSpPr>
        <p:spPr>
          <a:xfrm>
            <a:off x="1161288" y="4133088"/>
            <a:ext cx="6153912" cy="64008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0">
                <a:solidFill>
                  <a:srgbClr val="252D3A"/>
                </a:solidFill>
                <a:latin typeface="Aptos"/>
                <a:ea typeface="Aptos"/>
                <a:cs typeface="Aptos"/>
              </a:rPr>
              <a:t>Erros de cadastro e classificação podem afetar a leitura econômica da receita.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12A5CC01-510D-4560-9F8B-A4C9CC8EA96A}"/>
              </a:ext>
            </a:extLst>
          </p:cNvPr>
          <p:cNvSpPr>
            <a:spLocks noGrp="1"/>
          </p:cNvSpPr>
          <p:nvPr/>
        </p:nvSpPr>
        <p:spPr>
          <a:xfrm>
            <a:off x="7964424" y="1591056"/>
            <a:ext cx="3685032" cy="4416552"/>
          </a:xfrm>
          <a:prstGeom prst="roundRect">
            <a:avLst/>
          </a:prstGeom>
          <a:solidFill>
            <a:srgbClr val="FFFFFF"/>
          </a:solidFill>
          <a:ln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1627632"/>
            <a:ext cx="3611880" cy="43434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1B11993-0A13-4ACF-8920-8243408C8D18}"/>
              </a:ext>
            </a:extLst>
          </p:cNvPr>
          <p:cNvSpPr>
            <a:spLocks noGrp="1"/>
          </p:cNvSpPr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133660"/>
          </a:solidFill>
          <a:ln>
            <a:solidFill>
              <a:srgbClr val="1336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091F8C-D6B3-428F-8DE2-B29ED08F6556}"/>
              </a:ext>
            </a:extLst>
          </p:cNvPr>
          <p:cNvSpPr>
            <a:spLocks noGrp="1"/>
          </p:cNvSpPr>
          <p:nvPr/>
        </p:nvSpPr>
        <p:spPr>
          <a:xfrm>
            <a:off x="502920" y="6547104"/>
            <a:ext cx="10332720" cy="146304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📊 Dado econômico organizado antecipa risco de perda.</a:t>
            </a:r>
          </a:p>
        </p:txBody>
      </p:sp>
    </p:spTree>
    <p:extLst>
      <p:ext uri="{BB962C8B-B14F-4D97-AF65-F5344CB8AC3E}">
        <p14:creationId xmlns:p14="http://schemas.microsoft.com/office/powerpoint/2010/main" val="103626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96B4AA2-262A-47B5-8A70-1BCABFEF215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33660"/>
          </a:solidFill>
          <a:ln>
            <a:solidFill>
              <a:srgbClr val="1336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1909DB-1A82-4593-A8E6-8F9F9F174756}"/>
              </a:ext>
            </a:extLst>
          </p:cNvPr>
          <p:cNvSpPr>
            <a:spLocks noGrp="1"/>
          </p:cNvSpPr>
          <p:nvPr/>
        </p:nvSpPr>
        <p:spPr>
          <a:xfrm>
            <a:off x="502920" y="365760"/>
            <a:ext cx="8366760" cy="456535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rgbClr val="133660"/>
                </a:solidFill>
                <a:latin typeface="Aptos"/>
                <a:ea typeface="Aptos"/>
                <a:cs typeface="Aptos"/>
              </a:rPr>
              <a:t>Fornecedores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5F855C-3A2D-4E28-B039-E4B236F150FC}"/>
              </a:ext>
            </a:extLst>
          </p:cNvPr>
          <p:cNvSpPr>
            <a:spLocks noGrp="1"/>
          </p:cNvSpPr>
          <p:nvPr/>
        </p:nvSpPr>
        <p:spPr>
          <a:xfrm>
            <a:off x="530352" y="1033271"/>
            <a:ext cx="8138160" cy="29260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0">
                <a:solidFill>
                  <a:srgbClr val="6B7280"/>
                </a:solidFill>
                <a:latin typeface="Aptos"/>
                <a:ea typeface="Aptos"/>
                <a:cs typeface="Aptos"/>
              </a:rPr>
              <a:t>Impactos em arrecadação, cadastro e pagamentos públicos.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BB14C0-514C-4073-974D-22396C32CA2E}"/>
              </a:ext>
            </a:extLst>
          </p:cNvPr>
          <p:cNvSpPr>
            <a:spLocks noGrp="1"/>
          </p:cNvSpPr>
          <p:nvPr/>
        </p:nvSpPr>
        <p:spPr>
          <a:xfrm>
            <a:off x="502920" y="1444752"/>
            <a:ext cx="11155680" cy="36576"/>
          </a:xfrm>
          <a:prstGeom prst="rect">
            <a:avLst/>
          </a:prstGeom>
          <a:solidFill>
            <a:srgbClr val="0D9488"/>
          </a:solidFill>
          <a:ln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3B703A4-2998-45BB-A02B-A30CCB7196F2}"/>
              </a:ext>
            </a:extLst>
          </p:cNvPr>
          <p:cNvSpPr>
            <a:spLocks noGrp="1"/>
          </p:cNvSpPr>
          <p:nvPr/>
        </p:nvSpPr>
        <p:spPr>
          <a:xfrm>
            <a:off x="594360" y="1703753"/>
            <a:ext cx="6995160" cy="3611880"/>
          </a:xfrm>
          <a:prstGeom prst="roundRect">
            <a:avLst/>
          </a:prstGeom>
          <a:solidFill>
            <a:srgbClr val="F6F8FB"/>
          </a:solidFill>
          <a:ln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2A70AB-B9B8-44D4-9527-65905B7FD679}"/>
              </a:ext>
            </a:extLst>
          </p:cNvPr>
          <p:cNvSpPr>
            <a:spLocks noGrp="1"/>
          </p:cNvSpPr>
          <p:nvPr/>
        </p:nvSpPr>
        <p:spPr>
          <a:xfrm>
            <a:off x="886968" y="2441448"/>
            <a:ext cx="228600" cy="22860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100" b="1">
                <a:solidFill>
                  <a:srgbClr val="2563EB"/>
                </a:solidFill>
                <a:latin typeface="Aptos"/>
                <a:ea typeface="Aptos"/>
                <a:cs typeface="Aptos"/>
              </a:rPr>
              <a:t>•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57917F-F7E3-47A9-9027-A1E51A07367D}"/>
              </a:ext>
            </a:extLst>
          </p:cNvPr>
          <p:cNvSpPr>
            <a:spLocks noGrp="1"/>
          </p:cNvSpPr>
          <p:nvPr/>
        </p:nvSpPr>
        <p:spPr>
          <a:xfrm>
            <a:off x="1161288" y="2414016"/>
            <a:ext cx="6153912" cy="64008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0">
                <a:solidFill>
                  <a:srgbClr val="252D3A"/>
                </a:solidFill>
                <a:latin typeface="Aptos"/>
                <a:ea typeface="Aptos"/>
                <a:cs typeface="Aptos"/>
              </a:rPr>
              <a:t>A emissão por pessoas físicas exige atenção cadastral e orientação administrativa.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A9A9FC-D35E-4FEA-B0A9-09A8ABFC5187}"/>
              </a:ext>
            </a:extLst>
          </p:cNvPr>
          <p:cNvSpPr>
            <a:spLocks noGrp="1"/>
          </p:cNvSpPr>
          <p:nvPr/>
        </p:nvSpPr>
        <p:spPr>
          <a:xfrm flipH="1" flipV="1">
            <a:off x="950780" y="3646200"/>
            <a:ext cx="45719" cy="348813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100" b="1">
                <a:solidFill>
                  <a:srgbClr val="2563EB"/>
                </a:solidFill>
                <a:latin typeface="Aptos"/>
                <a:ea typeface="Aptos"/>
                <a:cs typeface="Aptos"/>
              </a:rPr>
              <a:t>•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E5FC6B-A77E-490D-B4DB-F215AA50F317}"/>
              </a:ext>
            </a:extLst>
          </p:cNvPr>
          <p:cNvSpPr>
            <a:spLocks noGrp="1"/>
          </p:cNvSpPr>
          <p:nvPr/>
        </p:nvSpPr>
        <p:spPr>
          <a:xfrm>
            <a:off x="1032739" y="3511296"/>
            <a:ext cx="6153912" cy="579646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0">
                <a:solidFill>
                  <a:srgbClr val="252D3A"/>
                </a:solidFill>
                <a:latin typeface="Aptos"/>
                <a:ea typeface="Aptos"/>
                <a:cs typeface="Aptos"/>
              </a:rPr>
              <a:t>Autônomos, Produtores Rurais, e prestadores habituais devem ser identificados antes de janeiro de 2027.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F402C97E-5208-404C-A7C0-7DE83882A830}"/>
              </a:ext>
            </a:extLst>
          </p:cNvPr>
          <p:cNvSpPr>
            <a:spLocks noGrp="1"/>
          </p:cNvSpPr>
          <p:nvPr/>
        </p:nvSpPr>
        <p:spPr>
          <a:xfrm>
            <a:off x="7964424" y="1591056"/>
            <a:ext cx="3685032" cy="4416552"/>
          </a:xfrm>
          <a:prstGeom prst="roundRect">
            <a:avLst/>
          </a:prstGeom>
          <a:solidFill>
            <a:srgbClr val="FFFFFF"/>
          </a:solidFill>
          <a:ln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3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1627632"/>
            <a:ext cx="3611880" cy="43434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775EDD7-4843-4D48-B28B-DD350D7BBBB4}"/>
              </a:ext>
            </a:extLst>
          </p:cNvPr>
          <p:cNvSpPr>
            <a:spLocks noGrp="1"/>
          </p:cNvSpPr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133660"/>
          </a:solidFill>
          <a:ln>
            <a:solidFill>
              <a:srgbClr val="1336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DF51D6-DC76-498B-B9B2-5D2CA5C293AC}"/>
              </a:ext>
            </a:extLst>
          </p:cNvPr>
          <p:cNvSpPr>
            <a:spLocks noGrp="1"/>
          </p:cNvSpPr>
          <p:nvPr/>
        </p:nvSpPr>
        <p:spPr>
          <a:xfrm>
            <a:off x="502920" y="6547104"/>
            <a:ext cx="10332720" cy="146304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👤 Cadastro correto reduz barreira de entrada e risco de pagamento irregular.</a:t>
            </a:r>
          </a:p>
        </p:txBody>
      </p:sp>
    </p:spTree>
    <p:extLst>
      <p:ext uri="{BB962C8B-B14F-4D97-AF65-F5344CB8AC3E}">
        <p14:creationId xmlns:p14="http://schemas.microsoft.com/office/powerpoint/2010/main" val="161190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2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69C2E57-601C-4F0B-A409-4C836136422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33660"/>
          </a:solidFill>
          <a:ln>
            <a:solidFill>
              <a:srgbClr val="1336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D65424-2DD8-4305-9D18-00B4DF1D78ED}"/>
              </a:ext>
            </a:extLst>
          </p:cNvPr>
          <p:cNvSpPr>
            <a:spLocks noGrp="1"/>
          </p:cNvSpPr>
          <p:nvPr/>
        </p:nvSpPr>
        <p:spPr>
          <a:xfrm>
            <a:off x="502920" y="365760"/>
            <a:ext cx="8366760" cy="42575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133660"/>
                </a:solidFill>
                <a:latin typeface="Aptos"/>
                <a:ea typeface="Aptos"/>
                <a:cs typeface="Aptos"/>
              </a:rPr>
              <a:t>Fornecedores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BD5EA0-B0B3-414C-AF89-BAC5DF5387E0}"/>
              </a:ext>
            </a:extLst>
          </p:cNvPr>
          <p:cNvSpPr>
            <a:spLocks noGrp="1"/>
          </p:cNvSpPr>
          <p:nvPr/>
        </p:nvSpPr>
        <p:spPr>
          <a:xfrm>
            <a:off x="502920" y="1444752"/>
            <a:ext cx="11155680" cy="36576"/>
          </a:xfrm>
          <a:prstGeom prst="rect">
            <a:avLst/>
          </a:prstGeom>
          <a:solidFill>
            <a:srgbClr val="0D9488"/>
          </a:solidFill>
          <a:ln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0AA1489-2135-40FB-B9EA-41AA30DC4F0A}"/>
              </a:ext>
            </a:extLst>
          </p:cNvPr>
          <p:cNvSpPr>
            <a:spLocks noGrp="1"/>
          </p:cNvSpPr>
          <p:nvPr/>
        </p:nvSpPr>
        <p:spPr>
          <a:xfrm>
            <a:off x="594360" y="1700784"/>
            <a:ext cx="6995160" cy="3611880"/>
          </a:xfrm>
          <a:prstGeom prst="roundRect">
            <a:avLst/>
          </a:prstGeom>
          <a:solidFill>
            <a:srgbClr val="F6F8FB"/>
          </a:solidFill>
          <a:ln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9277EF-2FA6-4CCC-BCE2-709D2CD26952}"/>
              </a:ext>
            </a:extLst>
          </p:cNvPr>
          <p:cNvSpPr>
            <a:spLocks noGrp="1"/>
          </p:cNvSpPr>
          <p:nvPr/>
        </p:nvSpPr>
        <p:spPr>
          <a:xfrm>
            <a:off x="886968" y="2441448"/>
            <a:ext cx="228600" cy="22860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100" b="1">
                <a:solidFill>
                  <a:srgbClr val="2563EB"/>
                </a:solidFill>
                <a:latin typeface="Aptos"/>
                <a:ea typeface="Aptos"/>
                <a:cs typeface="Aptos"/>
              </a:rPr>
              <a:t>•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FD2D52-A05A-4EAB-B1E9-8ED26D06A46C}"/>
              </a:ext>
            </a:extLst>
          </p:cNvPr>
          <p:cNvSpPr>
            <a:spLocks noGrp="1"/>
          </p:cNvSpPr>
          <p:nvPr/>
        </p:nvSpPr>
        <p:spPr>
          <a:xfrm>
            <a:off x="1161288" y="2414016"/>
            <a:ext cx="6153912" cy="64008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0">
                <a:solidFill>
                  <a:srgbClr val="252D3A"/>
                </a:solidFill>
                <a:latin typeface="Aptos"/>
                <a:ea typeface="Aptos"/>
                <a:cs typeface="Aptos"/>
              </a:rPr>
              <a:t>A regularização documental evita bloqueio de aquisições e serviços essenciais.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6F69A3-D78E-4016-B8D9-001367E61ADF}"/>
              </a:ext>
            </a:extLst>
          </p:cNvPr>
          <p:cNvSpPr>
            <a:spLocks noGrp="1"/>
          </p:cNvSpPr>
          <p:nvPr/>
        </p:nvSpPr>
        <p:spPr>
          <a:xfrm>
            <a:off x="886968" y="3300984"/>
            <a:ext cx="228600" cy="22860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100" b="1">
                <a:solidFill>
                  <a:srgbClr val="2563EB"/>
                </a:solidFill>
                <a:latin typeface="Aptos"/>
                <a:ea typeface="Aptos"/>
                <a:cs typeface="Aptos"/>
              </a:rPr>
              <a:t>•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9379F0-7FA0-471A-8986-8690D5C4F42E}"/>
              </a:ext>
            </a:extLst>
          </p:cNvPr>
          <p:cNvSpPr>
            <a:spLocks noGrp="1"/>
          </p:cNvSpPr>
          <p:nvPr/>
        </p:nvSpPr>
        <p:spPr>
          <a:xfrm>
            <a:off x="1161288" y="3273552"/>
            <a:ext cx="6153912" cy="579646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0">
                <a:solidFill>
                  <a:srgbClr val="252D3A"/>
                </a:solidFill>
                <a:latin typeface="Aptos"/>
                <a:ea typeface="Aptos"/>
                <a:cs typeface="Aptos"/>
              </a:rPr>
              <a:t>Editais e contratos devem prever a forma correta de emissão do documento fiscal</a:t>
            </a:r>
            <a:r>
              <a:rPr>
                <a:solidFill>
                  <a:srgbClr val="252D3A"/>
                </a:solidFill>
                <a:latin typeface="Aptos"/>
                <a:ea typeface="Aptos"/>
                <a:cs typeface="Aptos"/>
              </a:rPr>
              <a:t>?</a:t>
            </a:r>
            <a:endParaRPr sz="1800" b="0">
              <a:solidFill>
                <a:srgbClr val="252D3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69596A-8FF3-4861-A62E-CD1AA0DB59C9}"/>
              </a:ext>
            </a:extLst>
          </p:cNvPr>
          <p:cNvSpPr>
            <a:spLocks noGrp="1"/>
          </p:cNvSpPr>
          <p:nvPr/>
        </p:nvSpPr>
        <p:spPr>
          <a:xfrm>
            <a:off x="886968" y="4160520"/>
            <a:ext cx="228600" cy="22860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100" b="1">
                <a:solidFill>
                  <a:srgbClr val="2563EB"/>
                </a:solidFill>
                <a:latin typeface="Aptos"/>
                <a:ea typeface="Aptos"/>
                <a:cs typeface="Aptos"/>
              </a:rPr>
              <a:t>•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01C373-360B-45D9-93AB-D07F7586B34B}"/>
              </a:ext>
            </a:extLst>
          </p:cNvPr>
          <p:cNvSpPr>
            <a:spLocks noGrp="1"/>
          </p:cNvSpPr>
          <p:nvPr/>
        </p:nvSpPr>
        <p:spPr>
          <a:xfrm>
            <a:off x="1161288" y="4133088"/>
            <a:ext cx="6153912" cy="64008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0">
                <a:solidFill>
                  <a:srgbClr val="252D3A"/>
                </a:solidFill>
                <a:latin typeface="Aptos"/>
                <a:ea typeface="Aptos"/>
                <a:cs typeface="Aptos"/>
              </a:rPr>
              <a:t>Comunicação prévia com fornecedores reduz improviso na virada operacional.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D9906AF-0CE6-4B41-BCE1-C42424FB1316}"/>
              </a:ext>
            </a:extLst>
          </p:cNvPr>
          <p:cNvSpPr>
            <a:spLocks noGrp="1"/>
          </p:cNvSpPr>
          <p:nvPr/>
        </p:nvSpPr>
        <p:spPr>
          <a:xfrm>
            <a:off x="7964424" y="1591056"/>
            <a:ext cx="3685032" cy="4416552"/>
          </a:xfrm>
          <a:prstGeom prst="roundRect">
            <a:avLst/>
          </a:prstGeom>
          <a:solidFill>
            <a:srgbClr val="FFFFFF"/>
          </a:solidFill>
          <a:ln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6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1627632"/>
            <a:ext cx="3611880" cy="43434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2F3FF8E-E0D9-483A-B9C3-7BEB20022F92}"/>
              </a:ext>
            </a:extLst>
          </p:cNvPr>
          <p:cNvSpPr>
            <a:spLocks noGrp="1"/>
          </p:cNvSpPr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133660"/>
          </a:solidFill>
          <a:ln>
            <a:solidFill>
              <a:srgbClr val="1336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608FB6-F70D-40B8-A361-91829C900771}"/>
              </a:ext>
            </a:extLst>
          </p:cNvPr>
          <p:cNvSpPr>
            <a:spLocks noGrp="1"/>
          </p:cNvSpPr>
          <p:nvPr/>
        </p:nvSpPr>
        <p:spPr>
          <a:xfrm>
            <a:off x="502920" y="6547104"/>
            <a:ext cx="10332720" cy="146304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🌾🚛 Cadastro correto protege as compras públicas e reduz rejeição documental.</a:t>
            </a: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8C00E85A-74AE-49EC-B564-5948AFCC879F}"/>
              </a:ext>
            </a:extLst>
          </p:cNvPr>
          <p:cNvSpPr>
            <a:spLocks noGrp="1"/>
          </p:cNvSpPr>
          <p:nvPr/>
        </p:nvSpPr>
        <p:spPr>
          <a:xfrm>
            <a:off x="530352" y="1033271"/>
            <a:ext cx="8138160" cy="29260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0">
                <a:solidFill>
                  <a:srgbClr val="6B7280"/>
                </a:solidFill>
                <a:latin typeface="Aptos"/>
                <a:ea typeface="Aptos"/>
                <a:cs typeface="Aptos"/>
              </a:rPr>
              <a:t>Impactos em arrecadação, cadastro e pagamentos públicos.</a:t>
            </a:r>
          </a:p>
        </p:txBody>
      </p:sp>
    </p:spTree>
    <p:extLst>
      <p:ext uri="{BB962C8B-B14F-4D97-AF65-F5344CB8AC3E}">
        <p14:creationId xmlns:p14="http://schemas.microsoft.com/office/powerpoint/2010/main" val="188718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m 3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BBD6F34-CE4E-4CD6-B21D-5A543AC997C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33660"/>
          </a:solidFill>
          <a:ln>
            <a:solidFill>
              <a:srgbClr val="1336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A80ED10-78A9-42E8-A394-65B41E205AF6}"/>
              </a:ext>
            </a:extLst>
          </p:cNvPr>
          <p:cNvSpPr>
            <a:spLocks noGrp="1"/>
          </p:cNvSpPr>
          <p:nvPr/>
        </p:nvSpPr>
        <p:spPr>
          <a:xfrm>
            <a:off x="8555632" y="787893"/>
            <a:ext cx="3063240" cy="347472"/>
          </a:xfrm>
          <a:prstGeom prst="roundRect">
            <a:avLst/>
          </a:prstGeom>
          <a:solidFill>
            <a:srgbClr val="EAF4FF"/>
          </a:solidFill>
          <a:ln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DE50E3-D824-48C0-8140-D676A257E212}"/>
              </a:ext>
            </a:extLst>
          </p:cNvPr>
          <p:cNvSpPr>
            <a:spLocks noGrp="1"/>
          </p:cNvSpPr>
          <p:nvPr/>
        </p:nvSpPr>
        <p:spPr>
          <a:xfrm>
            <a:off x="8647072" y="842757"/>
            <a:ext cx="2880360" cy="201168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200" b="1">
                <a:solidFill>
                  <a:srgbClr val="133660"/>
                </a:solidFill>
                <a:latin typeface="Aptos"/>
                <a:ea typeface="Aptos"/>
                <a:cs typeface="Aptos"/>
              </a:rPr>
              <a:t>Destaque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493D40-81EB-4BFB-B728-56A9EF276951}"/>
              </a:ext>
            </a:extLst>
          </p:cNvPr>
          <p:cNvSpPr>
            <a:spLocks noGrp="1"/>
          </p:cNvSpPr>
          <p:nvPr/>
        </p:nvSpPr>
        <p:spPr>
          <a:xfrm>
            <a:off x="502920" y="365760"/>
            <a:ext cx="8366760" cy="786384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rgbClr val="133660"/>
                </a:solidFill>
                <a:latin typeface="Aptos"/>
                <a:ea typeface="Aptos"/>
                <a:cs typeface="Aptos"/>
              </a:rPr>
              <a:t>⚠️ DESAFIOS PARA TODOS OS MUNICÍPIOS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A8C74E-061E-4BA1-90E8-E99112E644BF}"/>
              </a:ext>
            </a:extLst>
          </p:cNvPr>
          <p:cNvSpPr>
            <a:spLocks noGrp="1"/>
          </p:cNvSpPr>
          <p:nvPr/>
        </p:nvSpPr>
        <p:spPr>
          <a:xfrm>
            <a:off x="530352" y="1033271"/>
            <a:ext cx="8138160" cy="29260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0">
                <a:solidFill>
                  <a:srgbClr val="6B7280"/>
                </a:solidFill>
                <a:latin typeface="Aptos"/>
                <a:ea typeface="Aptos"/>
                <a:cs typeface="Aptos"/>
              </a:rPr>
              <a:t>Um núcleo comum de desafios alcança administrações de todos os portes.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69638B-564E-47CE-B01D-60D6500AECF7}"/>
              </a:ext>
            </a:extLst>
          </p:cNvPr>
          <p:cNvSpPr>
            <a:spLocks noGrp="1"/>
          </p:cNvSpPr>
          <p:nvPr/>
        </p:nvSpPr>
        <p:spPr>
          <a:xfrm>
            <a:off x="502920" y="1444752"/>
            <a:ext cx="11155680" cy="36576"/>
          </a:xfrm>
          <a:prstGeom prst="rect">
            <a:avLst/>
          </a:prstGeom>
          <a:solidFill>
            <a:srgbClr val="0D9488"/>
          </a:solidFill>
          <a:ln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5EC2A41-5610-43BF-905F-79D014950598}"/>
              </a:ext>
            </a:extLst>
          </p:cNvPr>
          <p:cNvSpPr>
            <a:spLocks noGrp="1"/>
          </p:cNvSpPr>
          <p:nvPr/>
        </p:nvSpPr>
        <p:spPr>
          <a:xfrm>
            <a:off x="594360" y="1700784"/>
            <a:ext cx="6931152" cy="3584448"/>
          </a:xfrm>
          <a:prstGeom prst="roundRect">
            <a:avLst/>
          </a:prstGeom>
          <a:solidFill>
            <a:srgbClr val="F6F8FB"/>
          </a:solidFill>
          <a:ln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5CBE4B-8DC7-4FFD-B694-DC03ACE123CD}"/>
              </a:ext>
            </a:extLst>
          </p:cNvPr>
          <p:cNvSpPr>
            <a:spLocks noGrp="1"/>
          </p:cNvSpPr>
          <p:nvPr/>
        </p:nvSpPr>
        <p:spPr>
          <a:xfrm>
            <a:off x="850392" y="1901952"/>
            <a:ext cx="6419088" cy="310896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2100" b="1">
                <a:solidFill>
                  <a:srgbClr val="DC2626"/>
                </a:solidFill>
                <a:latin typeface="Aptos"/>
                <a:ea typeface="Aptos"/>
                <a:cs typeface="Aptos"/>
              </a:rPr>
              <a:t>Agenda comum de implantação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43F188-61BF-4E9C-B39E-2E08759BB6E7}"/>
              </a:ext>
            </a:extLst>
          </p:cNvPr>
          <p:cNvSpPr>
            <a:spLocks noGrp="1"/>
          </p:cNvSpPr>
          <p:nvPr/>
        </p:nvSpPr>
        <p:spPr>
          <a:xfrm>
            <a:off x="914400" y="2487168"/>
            <a:ext cx="228600" cy="20116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700" b="1">
                <a:solidFill>
                  <a:srgbClr val="0D9488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AC002A-CB9C-4625-86B2-84A904D66802}"/>
              </a:ext>
            </a:extLst>
          </p:cNvPr>
          <p:cNvSpPr>
            <a:spLocks noGrp="1"/>
          </p:cNvSpPr>
          <p:nvPr/>
        </p:nvSpPr>
        <p:spPr>
          <a:xfrm>
            <a:off x="1207008" y="2487168"/>
            <a:ext cx="2761488" cy="29260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0">
                <a:solidFill>
                  <a:srgbClr val="252D3A"/>
                </a:solidFill>
                <a:latin typeface="Aptos"/>
                <a:ea typeface="Aptos"/>
                <a:cs typeface="Aptos"/>
              </a:rPr>
              <a:t>Governança da implantação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65167A-F463-4F9F-8870-38A2734B39BD}"/>
              </a:ext>
            </a:extLst>
          </p:cNvPr>
          <p:cNvSpPr>
            <a:spLocks noGrp="1"/>
          </p:cNvSpPr>
          <p:nvPr/>
        </p:nvSpPr>
        <p:spPr>
          <a:xfrm>
            <a:off x="914400" y="2962656"/>
            <a:ext cx="228600" cy="20116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700" b="1">
                <a:solidFill>
                  <a:srgbClr val="0D9488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3221C4-DBD5-496C-AEF8-62117E750526}"/>
              </a:ext>
            </a:extLst>
          </p:cNvPr>
          <p:cNvSpPr>
            <a:spLocks noGrp="1"/>
          </p:cNvSpPr>
          <p:nvPr/>
        </p:nvSpPr>
        <p:spPr>
          <a:xfrm>
            <a:off x="1207008" y="2962656"/>
            <a:ext cx="2761488" cy="29260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0">
                <a:solidFill>
                  <a:srgbClr val="252D3A"/>
                </a:solidFill>
                <a:latin typeface="Aptos"/>
                <a:ea typeface="Aptos"/>
                <a:cs typeface="Aptos"/>
              </a:rPr>
              <a:t>Atualização dos sistemas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9F93D6-D24B-4A4F-9E55-DA133FA24B6A}"/>
              </a:ext>
            </a:extLst>
          </p:cNvPr>
          <p:cNvSpPr>
            <a:spLocks noGrp="1"/>
          </p:cNvSpPr>
          <p:nvPr/>
        </p:nvSpPr>
        <p:spPr>
          <a:xfrm>
            <a:off x="914400" y="3438144"/>
            <a:ext cx="228600" cy="20116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700" b="1">
                <a:solidFill>
                  <a:srgbClr val="0D9488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82076C-BFF0-4290-9FAC-E2E5C2A5D1CD}"/>
              </a:ext>
            </a:extLst>
          </p:cNvPr>
          <p:cNvSpPr>
            <a:spLocks noGrp="1"/>
          </p:cNvSpPr>
          <p:nvPr/>
        </p:nvSpPr>
        <p:spPr>
          <a:xfrm>
            <a:off x="1207008" y="3438144"/>
            <a:ext cx="2761488" cy="29260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0">
                <a:solidFill>
                  <a:srgbClr val="252D3A"/>
                </a:solidFill>
                <a:latin typeface="Aptos"/>
                <a:ea typeface="Aptos"/>
                <a:cs typeface="Aptos"/>
              </a:rPr>
              <a:t>Capacitação das equipes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DE57DB-1C5F-4856-B743-5697BCC7CB76}"/>
              </a:ext>
            </a:extLst>
          </p:cNvPr>
          <p:cNvSpPr>
            <a:spLocks noGrp="1"/>
          </p:cNvSpPr>
          <p:nvPr/>
        </p:nvSpPr>
        <p:spPr>
          <a:xfrm>
            <a:off x="914400" y="3913632"/>
            <a:ext cx="228600" cy="20116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700" b="1">
                <a:solidFill>
                  <a:srgbClr val="0D9488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595FC6-6CE5-41D8-BD6E-F4D457FC2F28}"/>
              </a:ext>
            </a:extLst>
          </p:cNvPr>
          <p:cNvSpPr>
            <a:spLocks noGrp="1"/>
          </p:cNvSpPr>
          <p:nvPr/>
        </p:nvSpPr>
        <p:spPr>
          <a:xfrm>
            <a:off x="1207008" y="3913632"/>
            <a:ext cx="2761488" cy="29260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0">
                <a:solidFill>
                  <a:srgbClr val="252D3A"/>
                </a:solidFill>
                <a:latin typeface="Aptos"/>
                <a:ea typeface="Aptos"/>
                <a:cs typeface="Aptos"/>
              </a:rPr>
              <a:t>Revisão dos contratos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CBEFD0-4C95-4BA3-8718-512B3A6AA848}"/>
              </a:ext>
            </a:extLst>
          </p:cNvPr>
          <p:cNvSpPr>
            <a:spLocks noGrp="1"/>
          </p:cNvSpPr>
          <p:nvPr/>
        </p:nvSpPr>
        <p:spPr>
          <a:xfrm>
            <a:off x="4233672" y="2487168"/>
            <a:ext cx="228600" cy="20116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700" b="1">
                <a:solidFill>
                  <a:srgbClr val="0D9488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03D11F0-14E8-4CAF-8160-997D50E813C3}"/>
              </a:ext>
            </a:extLst>
          </p:cNvPr>
          <p:cNvSpPr>
            <a:spLocks noGrp="1"/>
          </p:cNvSpPr>
          <p:nvPr/>
        </p:nvSpPr>
        <p:spPr>
          <a:xfrm>
            <a:off x="4526280" y="2487168"/>
            <a:ext cx="2761488" cy="29260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0">
                <a:solidFill>
                  <a:srgbClr val="252D3A"/>
                </a:solidFill>
                <a:latin typeface="Aptos"/>
                <a:ea typeface="Aptos"/>
                <a:cs typeface="Aptos"/>
              </a:rPr>
              <a:t>Validação documental fiscal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5C4375-82BB-4BFB-8F83-4EF50410331E}"/>
              </a:ext>
            </a:extLst>
          </p:cNvPr>
          <p:cNvSpPr>
            <a:spLocks noGrp="1"/>
          </p:cNvSpPr>
          <p:nvPr/>
        </p:nvSpPr>
        <p:spPr>
          <a:xfrm>
            <a:off x="4233672" y="2962656"/>
            <a:ext cx="228600" cy="20116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700" b="1">
                <a:solidFill>
                  <a:srgbClr val="0D9488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6481705-9699-4EA2-87AF-49C96FA30F86}"/>
              </a:ext>
            </a:extLst>
          </p:cNvPr>
          <p:cNvSpPr>
            <a:spLocks noGrp="1"/>
          </p:cNvSpPr>
          <p:nvPr/>
        </p:nvSpPr>
        <p:spPr>
          <a:xfrm>
            <a:off x="4526280" y="2962656"/>
            <a:ext cx="2761488" cy="29260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0">
                <a:solidFill>
                  <a:srgbClr val="252D3A"/>
                </a:solidFill>
                <a:latin typeface="Aptos"/>
                <a:ea typeface="Aptos"/>
                <a:cs typeface="Aptos"/>
              </a:rPr>
              <a:t>Dados econômicos organizados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F12D49-BE0B-4683-9D61-076E0B93A2BB}"/>
              </a:ext>
            </a:extLst>
          </p:cNvPr>
          <p:cNvSpPr>
            <a:spLocks noGrp="1"/>
          </p:cNvSpPr>
          <p:nvPr/>
        </p:nvSpPr>
        <p:spPr>
          <a:xfrm>
            <a:off x="4233672" y="3438144"/>
            <a:ext cx="228600" cy="20116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700" b="1">
                <a:solidFill>
                  <a:srgbClr val="0D9488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8557BA4-A64A-4B25-A7AC-4E90C9CCC229}"/>
              </a:ext>
            </a:extLst>
          </p:cNvPr>
          <p:cNvSpPr>
            <a:spLocks noGrp="1"/>
          </p:cNvSpPr>
          <p:nvPr/>
        </p:nvSpPr>
        <p:spPr>
          <a:xfrm>
            <a:off x="4526280" y="3438144"/>
            <a:ext cx="2761488" cy="29260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0">
                <a:solidFill>
                  <a:srgbClr val="252D3A"/>
                </a:solidFill>
                <a:latin typeface="Aptos"/>
                <a:ea typeface="Aptos"/>
                <a:cs typeface="Aptos"/>
              </a:rPr>
              <a:t>Matriz origem-destino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2CE9146-B56C-42E7-9E90-4DFF98B23429}"/>
              </a:ext>
            </a:extLst>
          </p:cNvPr>
          <p:cNvSpPr>
            <a:spLocks noGrp="1"/>
          </p:cNvSpPr>
          <p:nvPr/>
        </p:nvSpPr>
        <p:spPr>
          <a:xfrm>
            <a:off x="4233672" y="3913632"/>
            <a:ext cx="228600" cy="20116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700" b="1">
                <a:solidFill>
                  <a:srgbClr val="0D9488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C491E32-FB69-4F1C-801E-532EAAC75E7E}"/>
              </a:ext>
            </a:extLst>
          </p:cNvPr>
          <p:cNvSpPr>
            <a:spLocks noGrp="1"/>
          </p:cNvSpPr>
          <p:nvPr/>
        </p:nvSpPr>
        <p:spPr>
          <a:xfrm>
            <a:off x="4526280" y="3913632"/>
            <a:ext cx="2761488" cy="271869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0">
                <a:solidFill>
                  <a:srgbClr val="252D3A"/>
                </a:solidFill>
                <a:latin typeface="Aptos"/>
                <a:ea typeface="Aptos"/>
                <a:cs typeface="Aptos"/>
              </a:rPr>
              <a:t>Retenções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B0F4899-8070-4703-A1F6-35F0929E790D}"/>
              </a:ext>
            </a:extLst>
          </p:cNvPr>
          <p:cNvSpPr>
            <a:spLocks noGrp="1"/>
          </p:cNvSpPr>
          <p:nvPr/>
        </p:nvSpPr>
        <p:spPr>
          <a:xfrm>
            <a:off x="4233672" y="4389120"/>
            <a:ext cx="228600" cy="20116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700" b="1">
                <a:solidFill>
                  <a:srgbClr val="0D9488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64DA377-1D32-4B87-B1D1-6799F0C1DA57}"/>
              </a:ext>
            </a:extLst>
          </p:cNvPr>
          <p:cNvSpPr>
            <a:spLocks noGrp="1"/>
          </p:cNvSpPr>
          <p:nvPr/>
        </p:nvSpPr>
        <p:spPr>
          <a:xfrm>
            <a:off x="4526280" y="4389120"/>
            <a:ext cx="2761488" cy="518091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0">
                <a:solidFill>
                  <a:srgbClr val="252D3A"/>
                </a:solidFill>
                <a:latin typeface="Aptos"/>
                <a:ea typeface="Aptos"/>
                <a:cs typeface="Aptos"/>
              </a:rPr>
              <a:t>Comunicação prévia com fornecedores e contribuintes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733A5146-0EC4-41EF-B847-737663BE8C2D}"/>
              </a:ext>
            </a:extLst>
          </p:cNvPr>
          <p:cNvSpPr>
            <a:spLocks noGrp="1"/>
          </p:cNvSpPr>
          <p:nvPr/>
        </p:nvSpPr>
        <p:spPr>
          <a:xfrm>
            <a:off x="594360" y="5413248"/>
            <a:ext cx="6931152" cy="585216"/>
          </a:xfrm>
          <a:prstGeom prst="roundRect">
            <a:avLst/>
          </a:prstGeom>
          <a:solidFill>
            <a:srgbClr val="EBFAF7"/>
          </a:solidFill>
          <a:ln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8F9054F-0696-49D3-9A29-7C62591520C6}"/>
              </a:ext>
            </a:extLst>
          </p:cNvPr>
          <p:cNvSpPr>
            <a:spLocks noGrp="1"/>
          </p:cNvSpPr>
          <p:nvPr/>
        </p:nvSpPr>
        <p:spPr>
          <a:xfrm>
            <a:off x="813816" y="5532120"/>
            <a:ext cx="6492240" cy="201168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550" b="1">
                <a:solidFill>
                  <a:srgbClr val="133660"/>
                </a:solidFill>
                <a:latin typeface="Aptos"/>
                <a:ea typeface="Aptos"/>
                <a:cs typeface="Aptos"/>
              </a:rPr>
              <a:t>Resposta institucional para todos os Municípios, independentemente do porte ou da estrutura.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2A4B44A9-7502-4C25-9535-C4838F77740D}"/>
              </a:ext>
            </a:extLst>
          </p:cNvPr>
          <p:cNvSpPr>
            <a:spLocks noGrp="1"/>
          </p:cNvSpPr>
          <p:nvPr/>
        </p:nvSpPr>
        <p:spPr>
          <a:xfrm>
            <a:off x="7964424" y="1591056"/>
            <a:ext cx="3685032" cy="4416552"/>
          </a:xfrm>
          <a:prstGeom prst="roundRect">
            <a:avLst/>
          </a:prstGeom>
          <a:solidFill>
            <a:srgbClr val="FFFFFF"/>
          </a:solidFill>
          <a:ln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8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1627632"/>
            <a:ext cx="3611880" cy="43434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8A5FC6BF-C84D-4C6E-902F-C4FAD0DC16CD}"/>
              </a:ext>
            </a:extLst>
          </p:cNvPr>
          <p:cNvSpPr>
            <a:spLocks noGrp="1"/>
          </p:cNvSpPr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133660"/>
          </a:solidFill>
          <a:ln>
            <a:solidFill>
              <a:srgbClr val="1336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4D44677-3F6A-4CCA-92D9-C14F14135506}"/>
              </a:ext>
            </a:extLst>
          </p:cNvPr>
          <p:cNvSpPr>
            <a:spLocks noGrp="1"/>
          </p:cNvSpPr>
          <p:nvPr/>
        </p:nvSpPr>
        <p:spPr>
          <a:xfrm>
            <a:off x="502920" y="6547104"/>
            <a:ext cx="10332720" cy="146304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⚠️ A Reforma exigirá resposta institucional de todos os Municípios.</a:t>
            </a:r>
          </a:p>
        </p:txBody>
      </p:sp>
    </p:spTree>
    <p:extLst>
      <p:ext uri="{BB962C8B-B14F-4D97-AF65-F5344CB8AC3E}">
        <p14:creationId xmlns:p14="http://schemas.microsoft.com/office/powerpoint/2010/main" val="38137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0260728_14210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97150"/>
            <a:ext cx="12192000" cy="636085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845560" y="-122094"/>
            <a:ext cx="984315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https://sefa.serra.es.gov.br</a:t>
            </a:r>
            <a:endParaRPr lang="pt-BR" sz="4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0944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6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0D603AF-30DC-22FA-8B96-990B584DE8B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t>                                        Vamos filosofar.......</a:t>
            </a:r>
          </a:p>
        </p:txBody>
      </p:sp>
      <p:pic>
        <p:nvPicPr>
          <p:cNvPr id="7" name="Picture 2"/>
          <p:cNvPicPr>
            <a:picLocks noGrp="1" noChangeAspect="1"/>
          </p:cNvPicPr>
          <p:nvPr>
            <p:ph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8102600" y="1624013"/>
            <a:ext cx="4089400" cy="444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70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030" y="290861"/>
            <a:ext cx="6509554" cy="2842955"/>
          </a:xfrm>
          <a:prstGeom prst="rect">
            <a:avLst/>
          </a:prstGeom>
        </p:spPr>
      </p:pic>
      <p:pic>
        <p:nvPicPr>
          <p:cNvPr id="10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5" y="1633490"/>
            <a:ext cx="5169763" cy="5064711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8F84EEED-E345-4DAE-998B-B05E37C88AAB}"/>
              </a:ext>
            </a:extLst>
          </p:cNvPr>
          <p:cNvSpPr>
            <a:spLocks noGrp="1"/>
          </p:cNvSpPr>
          <p:nvPr/>
        </p:nvSpPr>
        <p:spPr>
          <a:xfrm>
            <a:off x="1635501" y="2896083"/>
            <a:ext cx="3914231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None/>
            </a:pPr>
            <a:r>
              <a:rPr sz="54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Camarão que dorme...a onda leva!</a:t>
            </a:r>
          </a:p>
        </p:txBody>
      </p:sp>
    </p:spTree>
    <p:extLst>
      <p:ext uri="{BB962C8B-B14F-4D97-AF65-F5344CB8AC3E}">
        <p14:creationId xmlns:p14="http://schemas.microsoft.com/office/powerpoint/2010/main" val="129409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m 2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 de Texto 7">
            <a:extLst>
              <a:ext uri="{FF2B5EF4-FFF2-40B4-BE49-F238E27FC236}">
                <a16:creationId xmlns:a16="http://schemas.microsoft.com/office/drawing/2014/main" id="{EEEF2AB0-56D0-4EB7-9DB1-1DFB01AC9E55}"/>
              </a:ext>
            </a:extLst>
          </p:cNvPr>
          <p:cNvSpPr>
            <a:spLocks noGrp="1"/>
          </p:cNvSpPr>
          <p:nvPr/>
        </p:nvSpPr>
        <p:spPr>
          <a:xfrm>
            <a:off x="5545022" y="505475"/>
            <a:ext cx="4064000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sz="3200" b="1"/>
              <a:t>Henrique Valentim</a:t>
            </a:r>
          </a:p>
        </p:txBody>
      </p:sp>
      <p:sp>
        <p:nvSpPr>
          <p:cNvPr id="5" name="Caixa de Texto 9">
            <a:extLst>
              <a:ext uri="{FF2B5EF4-FFF2-40B4-BE49-F238E27FC236}">
                <a16:creationId xmlns:a16="http://schemas.microsoft.com/office/drawing/2014/main" id="{761777C4-71F8-4AB3-9E27-D778FB7149E9}"/>
              </a:ext>
            </a:extLst>
          </p:cNvPr>
          <p:cNvSpPr>
            <a:spLocks noGrp="1"/>
          </p:cNvSpPr>
          <p:nvPr/>
        </p:nvSpPr>
        <p:spPr>
          <a:xfrm>
            <a:off x="5137352" y="960135"/>
            <a:ext cx="4533900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sz="2000"/>
              <a:t>Secretário Municipal da Fazenda</a:t>
            </a:r>
          </a:p>
        </p:txBody>
      </p:sp>
      <p:sp>
        <p:nvSpPr>
          <p:cNvPr id="6" name="Caixa de Texto 10">
            <a:extLst>
              <a:ext uri="{FF2B5EF4-FFF2-40B4-BE49-F238E27FC236}">
                <a16:creationId xmlns:a16="http://schemas.microsoft.com/office/drawing/2014/main" id="{4A0E5827-6105-467B-B8AF-90BB2A02D02B}"/>
              </a:ext>
            </a:extLst>
          </p:cNvPr>
          <p:cNvSpPr>
            <a:spLocks noGrp="1"/>
          </p:cNvSpPr>
          <p:nvPr/>
        </p:nvSpPr>
        <p:spPr>
          <a:xfrm>
            <a:off x="5137352" y="1288430"/>
            <a:ext cx="45339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sz="2000"/>
              <a:t>Conselheiro Titular do CS-IBS</a:t>
            </a:r>
          </a:p>
        </p:txBody>
      </p:sp>
      <p:sp>
        <p:nvSpPr>
          <p:cNvPr id="7" name="Caixa de Texto 13">
            <a:extLst>
              <a:ext uri="{FF2B5EF4-FFF2-40B4-BE49-F238E27FC236}">
                <a16:creationId xmlns:a16="http://schemas.microsoft.com/office/drawing/2014/main" id="{92548F77-F61E-47A1-87C0-CE587FB710D3}"/>
              </a:ext>
            </a:extLst>
          </p:cNvPr>
          <p:cNvSpPr>
            <a:spLocks noGrp="1"/>
          </p:cNvSpPr>
          <p:nvPr/>
        </p:nvSpPr>
        <p:spPr>
          <a:xfrm>
            <a:off x="5180033" y="1855625"/>
            <a:ext cx="45339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sz="2000" b="1"/>
              <a:t> </a:t>
            </a:r>
            <a:r>
              <a:rPr sz="2000" b="1">
                <a:hlinkClick r:id="rId4"/>
              </a:rPr>
              <a:t>henrique.valentim@gmail.com</a:t>
            </a:r>
            <a:endParaRPr sz="2000" b="1"/>
          </a:p>
          <a:p>
            <a:pPr algn="r">
              <a:buNone/>
            </a:pPr>
            <a:r>
              <a:rPr sz="2000" b="1"/>
              <a:t>Celular: (028) 99964-0694</a:t>
            </a:r>
          </a:p>
        </p:txBody>
      </p:sp>
      <p:sp>
        <p:nvSpPr>
          <p:cNvPr id="8" name="Caixa de Texto 5">
            <a:extLst>
              <a:ext uri="{FF2B5EF4-FFF2-40B4-BE49-F238E27FC236}">
                <a16:creationId xmlns:a16="http://schemas.microsoft.com/office/drawing/2014/main" id="{74834E85-DC81-4573-9CE8-AD43712943BA}"/>
              </a:ext>
            </a:extLst>
          </p:cNvPr>
          <p:cNvSpPr>
            <a:spLocks noGrp="1"/>
          </p:cNvSpPr>
          <p:nvPr/>
        </p:nvSpPr>
        <p:spPr>
          <a:xfrm>
            <a:off x="638322" y="2241662"/>
            <a:ext cx="10285730" cy="14770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>
              <a:buNone/>
            </a:pPr>
            <a:r>
              <a:rPr sz="8000" b="1"/>
              <a:t>Obrigado!</a:t>
            </a:r>
          </a:p>
        </p:txBody>
      </p:sp>
      <p:sp>
        <p:nvSpPr>
          <p:cNvPr id="9" name="Conector Reto 6">
            <a:extLst>
              <a:ext uri="{FF2B5EF4-FFF2-40B4-BE49-F238E27FC236}">
                <a16:creationId xmlns:a16="http://schemas.microsoft.com/office/drawing/2014/main" id="{85EA84AC-705B-47AE-9B21-DBD7A7751372}"/>
              </a:ext>
            </a:extLst>
          </p:cNvPr>
          <p:cNvSpPr>
            <a:spLocks noGrp="1"/>
          </p:cNvSpPr>
          <p:nvPr/>
        </p:nvSpPr>
        <p:spPr>
          <a:xfrm flipV="1">
            <a:off x="883101" y="3389897"/>
            <a:ext cx="4460127" cy="43916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sp>
      <p:sp>
        <p:nvSpPr>
          <p:cNvPr id="10" name="Caixa de Texto 11">
            <a:extLst>
              <a:ext uri="{FF2B5EF4-FFF2-40B4-BE49-F238E27FC236}">
                <a16:creationId xmlns:a16="http://schemas.microsoft.com/office/drawing/2014/main" id="{DA384FF7-21D4-4751-84BF-F558BEA5E5C7}"/>
              </a:ext>
            </a:extLst>
          </p:cNvPr>
          <p:cNvSpPr>
            <a:spLocks noGrp="1"/>
          </p:cNvSpPr>
          <p:nvPr/>
        </p:nvSpPr>
        <p:spPr>
          <a:xfrm>
            <a:off x="283284" y="6325870"/>
            <a:ext cx="7200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sz="1200" dirty="0" err="1">
                <a:solidFill>
                  <a:schemeClr val="bg2">
                    <a:lumMod val="25000"/>
                  </a:schemeClr>
                </a:solidFill>
              </a:rPr>
              <a:t>Ao</a:t>
            </a:r>
            <a:r>
              <a:rPr sz="1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sz="1200" dirty="0" err="1">
                <a:solidFill>
                  <a:schemeClr val="bg2">
                    <a:lumMod val="25000"/>
                  </a:schemeClr>
                </a:solidFill>
              </a:rPr>
              <a:t>fundo</a:t>
            </a:r>
            <a:r>
              <a:rPr sz="1200" dirty="0">
                <a:solidFill>
                  <a:schemeClr val="bg2">
                    <a:lumMod val="25000"/>
                  </a:schemeClr>
                </a:solidFill>
              </a:rPr>
              <a:t> o </a:t>
            </a:r>
            <a:r>
              <a:rPr sz="1200" dirty="0" err="1">
                <a:solidFill>
                  <a:schemeClr val="bg2">
                    <a:lumMod val="25000"/>
                  </a:schemeClr>
                </a:solidFill>
              </a:rPr>
              <a:t>imponente</a:t>
            </a:r>
            <a:r>
              <a:rPr sz="1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sz="1200" b="1" dirty="0" err="1">
                <a:solidFill>
                  <a:schemeClr val="bg2">
                    <a:lumMod val="25000"/>
                  </a:schemeClr>
                </a:solidFill>
              </a:rPr>
              <a:t>Mestre</a:t>
            </a:r>
            <a:r>
              <a:rPr sz="1200" b="1" dirty="0">
                <a:solidFill>
                  <a:schemeClr val="bg2">
                    <a:lumMod val="25000"/>
                  </a:schemeClr>
                </a:solidFill>
              </a:rPr>
              <a:t> Álvaro</a:t>
            </a:r>
            <a:r>
              <a:rPr dirty="0"/>
              <a:t/>
            </a:r>
            <a:br>
              <a:rPr dirty="0"/>
            </a:br>
            <a:r>
              <a:rPr sz="1200" dirty="0" err="1">
                <a:solidFill>
                  <a:schemeClr val="bg2">
                    <a:lumMod val="25000"/>
                  </a:schemeClr>
                </a:solidFill>
              </a:rPr>
              <a:t>Montanha</a:t>
            </a:r>
            <a:r>
              <a:rPr sz="1200">
                <a:solidFill>
                  <a:schemeClr val="bg2">
                    <a:lumMod val="25000"/>
                  </a:schemeClr>
                </a:solidFill>
              </a:rPr>
              <a:t> com altitude de 833 metros a 11,6 km do </a:t>
            </a:r>
            <a:r>
              <a:rPr sz="1200" dirty="0" err="1">
                <a:solidFill>
                  <a:schemeClr val="bg2">
                    <a:lumMod val="25000"/>
                  </a:schemeClr>
                </a:solidFill>
              </a:rPr>
              <a:t>litoral</a:t>
            </a:r>
            <a:endParaRPr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4" name="Imagem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5743" y="798990"/>
            <a:ext cx="1880443" cy="2171754"/>
          </a:xfrm>
          <a:prstGeom prst="rect">
            <a:avLst/>
          </a:prstGeom>
        </p:spPr>
      </p:pic>
      <p:pic>
        <p:nvPicPr>
          <p:cNvPr id="35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3133" y="530766"/>
            <a:ext cx="1720457" cy="1888621"/>
          </a:xfrm>
          <a:prstGeom prst="rect">
            <a:avLst/>
          </a:prstGeom>
        </p:spPr>
      </p:pic>
      <p:pic>
        <p:nvPicPr>
          <p:cNvPr id="44" name="Imagem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4366" y="3930202"/>
            <a:ext cx="3950535" cy="264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83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473</Words>
  <Application>Microsoft Office PowerPoint</Application>
  <DocSecurity>0</DocSecurity>
  <PresentationFormat>Ecrã Panorâmico</PresentationFormat>
  <Paragraphs>82</Paragraphs>
  <Slides>11</Slides>
  <Notes>10</Notes>
  <HiddenSlides>0</HiddenSlides>
  <MMClips>1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11</vt:i4>
      </vt:variant>
    </vt:vector>
  </HeadingPairs>
  <TitlesOfParts>
    <vt:vector size="15" baseType="lpstr">
      <vt:lpstr>Aptos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                                      Vamos filosofar.......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Henrique Valentim Martins da Silva</cp:lastModifiedBy>
  <cp:revision>7</cp:revision>
  <dcterms:created xsi:type="dcterms:W3CDTF">2026-08-24T14:32:39Z</dcterms:created>
  <dcterms:modified xsi:type="dcterms:W3CDTF">2026-08-25T16:06:12Z</dcterms:modified>
</cp:coreProperties>
</file>