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89" r:id="rId3"/>
    <p:sldId id="288" r:id="rId4"/>
    <p:sldId id="270" r:id="rId5"/>
    <p:sldId id="277" r:id="rId6"/>
    <p:sldId id="278" r:id="rId7"/>
    <p:sldId id="298" r:id="rId8"/>
    <p:sldId id="282" r:id="rId9"/>
    <p:sldId id="273" r:id="rId10"/>
    <p:sldId id="266" r:id="rId11"/>
    <p:sldId id="284" r:id="rId12"/>
    <p:sldId id="290" r:id="rId13"/>
    <p:sldId id="300" r:id="rId14"/>
    <p:sldId id="292" r:id="rId15"/>
    <p:sldId id="291" r:id="rId16"/>
    <p:sldId id="275" r:id="rId17"/>
    <p:sldId id="279" r:id="rId18"/>
    <p:sldId id="264" r:id="rId19"/>
    <p:sldId id="276" r:id="rId20"/>
    <p:sldId id="272" r:id="rId21"/>
    <p:sldId id="293" r:id="rId22"/>
    <p:sldId id="294" r:id="rId23"/>
    <p:sldId id="295" r:id="rId24"/>
    <p:sldId id="267" r:id="rId25"/>
    <p:sldId id="286" r:id="rId26"/>
    <p:sldId id="287" r:id="rId27"/>
    <p:sldId id="301" r:id="rId28"/>
    <p:sldId id="299" r:id="rId29"/>
    <p:sldId id="283" r:id="rId30"/>
    <p:sldId id="296" r:id="rId31"/>
    <p:sldId id="297" r:id="rId32"/>
    <p:sldId id="271" r:id="rId33"/>
    <p:sldId id="269" r:id="rId34"/>
    <p:sldId id="261" r:id="rId35"/>
    <p:sldId id="265" r:id="rId36"/>
  </p:sldIdLst>
  <p:sldSz cx="18288000" cy="10287000"/>
  <p:notesSz cx="18288000" cy="10287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5"/>
    <a:srgbClr val="3B0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52"/>
  </p:normalViewPr>
  <p:slideViewPr>
    <p:cSldViewPr>
      <p:cViewPr>
        <p:scale>
          <a:sx n="50" d="100"/>
          <a:sy n="50" d="100"/>
        </p:scale>
        <p:origin x="946" y="1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18C8BA02-CF75-44FD-8A20-E46A39B90E78}" type="datetimeFigureOut">
              <a:rPr lang="pt-BR" smtClean="0"/>
              <a:t>25/08/2026</a:t>
            </a:fld>
            <a:endParaRPr lang="pt-BR"/>
          </a:p>
        </p:txBody>
      </p:sp>
      <p:sp>
        <p:nvSpPr>
          <p:cNvPr id="4" name="Espaço Reservado para Imagem de Slide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BD66C739-C18B-4366-99CB-ABDAD4AAE766}" type="slidenum">
              <a:rPr lang="pt-BR" smtClean="0"/>
              <a:t>‹nº›</a:t>
            </a:fld>
            <a:endParaRPr lang="pt-BR"/>
          </a:p>
        </p:txBody>
      </p:sp>
    </p:spTree>
    <p:extLst>
      <p:ext uri="{BB962C8B-B14F-4D97-AF65-F5344CB8AC3E}">
        <p14:creationId xmlns:p14="http://schemas.microsoft.com/office/powerpoint/2010/main" val="2343249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D66C739-C18B-4366-99CB-ABDAD4AAE766}" type="slidenum">
              <a:rPr lang="pt-BR" smtClean="0"/>
              <a:t>17</a:t>
            </a:fld>
            <a:endParaRPr lang="pt-BR"/>
          </a:p>
        </p:txBody>
      </p:sp>
    </p:spTree>
    <p:extLst>
      <p:ext uri="{BB962C8B-B14F-4D97-AF65-F5344CB8AC3E}">
        <p14:creationId xmlns:p14="http://schemas.microsoft.com/office/powerpoint/2010/main" val="1897678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4DCD42F8-E060-3848-62E0-E3637DDBC4CE}"/>
            </a:ext>
          </a:extLst>
        </p:cNvPr>
        <p:cNvGrpSpPr/>
        <p:nvPr/>
      </p:nvGrpSpPr>
      <p:grpSpPr>
        <a:xfrm>
          <a:off x="0" y="0"/>
          <a:ext cx="0" cy="0"/>
          <a:chOff x="0" y="0"/>
          <a:chExt cx="0" cy="0"/>
        </a:xfrm>
      </p:grpSpPr>
      <p:sp>
        <p:nvSpPr>
          <p:cNvPr id="63" name="Google Shape;63;g3e54289386d_0_18:notes">
            <a:extLst>
              <a:ext uri="{FF2B5EF4-FFF2-40B4-BE49-F238E27FC236}">
                <a16:creationId xmlns:a16="http://schemas.microsoft.com/office/drawing/2014/main" id="{A2318561-365D-7A90-E2FE-3AB767FBA4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e54289386d_0_18:notes">
            <a:extLst>
              <a:ext uri="{FF2B5EF4-FFF2-40B4-BE49-F238E27FC236}">
                <a16:creationId xmlns:a16="http://schemas.microsoft.com/office/drawing/2014/main" id="{69ABA8A8-B84F-C7BD-D4B2-8E6656DA9C8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2037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940D745F-1CCE-74C4-48EE-DD70202EB172}"/>
            </a:ext>
          </a:extLst>
        </p:cNvPr>
        <p:cNvGrpSpPr/>
        <p:nvPr/>
      </p:nvGrpSpPr>
      <p:grpSpPr>
        <a:xfrm>
          <a:off x="0" y="0"/>
          <a:ext cx="0" cy="0"/>
          <a:chOff x="0" y="0"/>
          <a:chExt cx="0" cy="0"/>
        </a:xfrm>
      </p:grpSpPr>
      <p:sp>
        <p:nvSpPr>
          <p:cNvPr id="63" name="Google Shape;63;g3e54289386d_0_18:notes">
            <a:extLst>
              <a:ext uri="{FF2B5EF4-FFF2-40B4-BE49-F238E27FC236}">
                <a16:creationId xmlns:a16="http://schemas.microsoft.com/office/drawing/2014/main" id="{9E77B69A-9354-BA32-E3B7-022399BF3E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e54289386d_0_18:notes">
            <a:extLst>
              <a:ext uri="{FF2B5EF4-FFF2-40B4-BE49-F238E27FC236}">
                <a16:creationId xmlns:a16="http://schemas.microsoft.com/office/drawing/2014/main" id="{A8225432-C5EF-2F7E-4C64-C955BA2994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7135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CB5B587E-453E-BA18-3999-DCAAFC69A7FD}"/>
            </a:ext>
          </a:extLst>
        </p:cNvPr>
        <p:cNvGrpSpPr/>
        <p:nvPr/>
      </p:nvGrpSpPr>
      <p:grpSpPr>
        <a:xfrm>
          <a:off x="0" y="0"/>
          <a:ext cx="0" cy="0"/>
          <a:chOff x="0" y="0"/>
          <a:chExt cx="0" cy="0"/>
        </a:xfrm>
      </p:grpSpPr>
      <p:sp>
        <p:nvSpPr>
          <p:cNvPr id="63" name="Google Shape;63;g3e54289386d_0_18:notes">
            <a:extLst>
              <a:ext uri="{FF2B5EF4-FFF2-40B4-BE49-F238E27FC236}">
                <a16:creationId xmlns:a16="http://schemas.microsoft.com/office/drawing/2014/main" id="{689B95B9-47CB-9EC0-94BD-B53E2FC782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e54289386d_0_18:notes">
            <a:extLst>
              <a:ext uri="{FF2B5EF4-FFF2-40B4-BE49-F238E27FC236}">
                <a16:creationId xmlns:a16="http://schemas.microsoft.com/office/drawing/2014/main" id="{66925C71-A2CB-45B2-F786-126304F883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8358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500" b="0" i="0">
                <a:solidFill>
                  <a:srgbClr val="B08F4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500" b="0" i="0">
                <a:solidFill>
                  <a:srgbClr val="B08F41"/>
                </a:solidFill>
                <a:latin typeface="Trebuchet MS"/>
                <a:cs typeface="Trebuchet MS"/>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500" b="0" i="0">
                <a:solidFill>
                  <a:srgbClr val="B08F4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623400" y="890050"/>
            <a:ext cx="17041200" cy="1145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623400" y="2304950"/>
            <a:ext cx="17041200" cy="6832800"/>
          </a:xfrm>
          <a:prstGeom prst="rect">
            <a:avLst/>
          </a:prstGeom>
        </p:spPr>
        <p:txBody>
          <a:bodyPr spcFirstLastPara="1" wrap="square" lIns="91425" tIns="91425" rIns="91425" bIns="91425" anchor="t" anchorCtr="0">
            <a:normAutofit/>
          </a:bodyPr>
          <a:lstStyle>
            <a:lvl1pPr marL="914400" lvl="0" indent="-685800">
              <a:spcBef>
                <a:spcPts val="0"/>
              </a:spcBef>
              <a:spcAft>
                <a:spcPts val="0"/>
              </a:spcAft>
              <a:buSzPts val="1800"/>
              <a:buChar char="●"/>
              <a:defRPr/>
            </a:lvl1pPr>
            <a:lvl2pPr marL="1828800" lvl="1" indent="-635000">
              <a:spcBef>
                <a:spcPts val="0"/>
              </a:spcBef>
              <a:spcAft>
                <a:spcPts val="0"/>
              </a:spcAft>
              <a:buSzPts val="1400"/>
              <a:buChar char="○"/>
              <a:defRPr/>
            </a:lvl2pPr>
            <a:lvl3pPr marL="2743200" lvl="2" indent="-635000">
              <a:spcBef>
                <a:spcPts val="0"/>
              </a:spcBef>
              <a:spcAft>
                <a:spcPts val="0"/>
              </a:spcAft>
              <a:buSzPts val="1400"/>
              <a:buChar char="■"/>
              <a:defRPr/>
            </a:lvl3pPr>
            <a:lvl4pPr marL="3657600" lvl="3" indent="-635000">
              <a:spcBef>
                <a:spcPts val="0"/>
              </a:spcBef>
              <a:spcAft>
                <a:spcPts val="0"/>
              </a:spcAft>
              <a:buSzPts val="1400"/>
              <a:buChar char="●"/>
              <a:defRPr/>
            </a:lvl4pPr>
            <a:lvl5pPr marL="4572000" lvl="4" indent="-635000">
              <a:spcBef>
                <a:spcPts val="0"/>
              </a:spcBef>
              <a:spcAft>
                <a:spcPts val="0"/>
              </a:spcAft>
              <a:buSzPts val="1400"/>
              <a:buChar char="○"/>
              <a:defRPr/>
            </a:lvl5pPr>
            <a:lvl6pPr marL="5486400" lvl="5" indent="-635000">
              <a:spcBef>
                <a:spcPts val="0"/>
              </a:spcBef>
              <a:spcAft>
                <a:spcPts val="0"/>
              </a:spcAft>
              <a:buSzPts val="1400"/>
              <a:buChar char="■"/>
              <a:defRPr/>
            </a:lvl6pPr>
            <a:lvl7pPr marL="6400800" lvl="6" indent="-635000">
              <a:spcBef>
                <a:spcPts val="0"/>
              </a:spcBef>
              <a:spcAft>
                <a:spcPts val="0"/>
              </a:spcAft>
              <a:buSzPts val="1400"/>
              <a:buChar char="●"/>
              <a:defRPr/>
            </a:lvl7pPr>
            <a:lvl8pPr marL="7315200" lvl="7" indent="-635000">
              <a:spcBef>
                <a:spcPts val="0"/>
              </a:spcBef>
              <a:spcAft>
                <a:spcPts val="0"/>
              </a:spcAft>
              <a:buSzPts val="1400"/>
              <a:buChar char="○"/>
              <a:defRPr/>
            </a:lvl8pPr>
            <a:lvl9pPr marL="8229600" lvl="8" indent="-635000">
              <a:spcBef>
                <a:spcPts val="0"/>
              </a:spcBef>
              <a:spcAft>
                <a:spcPts val="0"/>
              </a:spcAft>
              <a:buSzPts val="1400"/>
              <a:buChar char="■"/>
              <a:defRPr/>
            </a:lvl9pPr>
          </a:lstStyle>
          <a:p>
            <a:endParaRPr/>
          </a:p>
        </p:txBody>
      </p:sp>
      <p:sp>
        <p:nvSpPr>
          <p:cNvPr id="21" name="Google Shape;21;p4"/>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4257718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8" cstate="print"/>
          <a:stretch>
            <a:fillRect/>
          </a:stretch>
        </p:blipFill>
        <p:spPr>
          <a:xfrm>
            <a:off x="0" y="0"/>
            <a:ext cx="18287999" cy="10286999"/>
          </a:xfrm>
          <a:prstGeom prst="rect">
            <a:avLst/>
          </a:prstGeom>
        </p:spPr>
      </p:pic>
      <p:sp>
        <p:nvSpPr>
          <p:cNvPr id="2" name="Holder 2"/>
          <p:cNvSpPr>
            <a:spLocks noGrp="1"/>
          </p:cNvSpPr>
          <p:nvPr>
            <p:ph type="title"/>
          </p:nvPr>
        </p:nvSpPr>
        <p:spPr>
          <a:xfrm>
            <a:off x="2356940" y="1730470"/>
            <a:ext cx="1967864" cy="1168400"/>
          </a:xfrm>
          <a:prstGeom prst="rect">
            <a:avLst/>
          </a:prstGeom>
        </p:spPr>
        <p:txBody>
          <a:bodyPr wrap="square" lIns="0" tIns="0" rIns="0" bIns="0">
            <a:spAutoFit/>
          </a:bodyPr>
          <a:lstStyle>
            <a:lvl1pPr>
              <a:defRPr sz="7500" b="0" i="0">
                <a:solidFill>
                  <a:srgbClr val="B08F41"/>
                </a:solidFill>
                <a:latin typeface="Trebuchet MS"/>
                <a:cs typeface="Trebuchet MS"/>
              </a:defRPr>
            </a:lvl1pPr>
          </a:lstStyle>
          <a:p>
            <a:endParaRPr/>
          </a:p>
        </p:txBody>
      </p:sp>
      <p:sp>
        <p:nvSpPr>
          <p:cNvPr id="3" name="Holder 3"/>
          <p:cNvSpPr>
            <a:spLocks noGrp="1"/>
          </p:cNvSpPr>
          <p:nvPr>
            <p:ph type="body" idx="1"/>
          </p:nvPr>
        </p:nvSpPr>
        <p:spPr>
          <a:xfrm>
            <a:off x="1094258" y="3856779"/>
            <a:ext cx="16162655" cy="552577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7.png"/><Relationship Id="rId7"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hyperlink" Target="mailto:Contabilidade.municipal@cnm.org.br"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0087" y="56723"/>
            <a:ext cx="18287998" cy="10286999"/>
          </a:xfrm>
          <a:prstGeom prst="rect">
            <a:avLst/>
          </a:prstGeom>
        </p:spPr>
      </p:pic>
      <p:sp>
        <p:nvSpPr>
          <p:cNvPr id="3" name="object 3"/>
          <p:cNvSpPr/>
          <p:nvPr/>
        </p:nvSpPr>
        <p:spPr>
          <a:xfrm>
            <a:off x="-60089" y="-11062"/>
            <a:ext cx="18288000" cy="10287000"/>
          </a:xfrm>
          <a:custGeom>
            <a:avLst/>
            <a:gdLst/>
            <a:ahLst/>
            <a:cxnLst/>
            <a:rect l="l" t="t" r="r" b="b"/>
            <a:pathLst>
              <a:path w="18288000" h="10287000">
                <a:moveTo>
                  <a:pt x="18287999" y="10286998"/>
                </a:moveTo>
                <a:lnTo>
                  <a:pt x="0" y="10286998"/>
                </a:lnTo>
                <a:lnTo>
                  <a:pt x="0" y="0"/>
                </a:lnTo>
                <a:lnTo>
                  <a:pt x="18287999" y="0"/>
                </a:lnTo>
                <a:lnTo>
                  <a:pt x="18287999" y="10286998"/>
                </a:lnTo>
                <a:close/>
              </a:path>
            </a:pathLst>
          </a:custGeom>
          <a:solidFill>
            <a:srgbClr val="09417D">
              <a:alpha val="78999"/>
            </a:srgbClr>
          </a:solidFill>
        </p:spPr>
        <p:txBody>
          <a:bodyPr wrap="square" lIns="0" tIns="0" rIns="0" bIns="0" rtlCol="0"/>
          <a:lstStyle/>
          <a:p>
            <a:endParaRPr lang="pt-BR" dirty="0"/>
          </a:p>
        </p:txBody>
      </p:sp>
      <p:sp>
        <p:nvSpPr>
          <p:cNvPr id="4" name="object 4"/>
          <p:cNvSpPr/>
          <p:nvPr/>
        </p:nvSpPr>
        <p:spPr>
          <a:xfrm>
            <a:off x="3514" y="181911"/>
            <a:ext cx="1660525" cy="1660525"/>
          </a:xfrm>
          <a:custGeom>
            <a:avLst/>
            <a:gdLst/>
            <a:ahLst/>
            <a:cxnLst/>
            <a:rect l="l" t="t" r="r" b="b"/>
            <a:pathLst>
              <a:path w="1660525" h="1660525">
                <a:moveTo>
                  <a:pt x="849991" y="1660403"/>
                </a:moveTo>
                <a:lnTo>
                  <a:pt x="758344" y="1657590"/>
                </a:lnTo>
                <a:lnTo>
                  <a:pt x="667563" y="1644693"/>
                </a:lnTo>
                <a:lnTo>
                  <a:pt x="578757" y="1621868"/>
                </a:lnTo>
                <a:lnTo>
                  <a:pt x="493010" y="1589395"/>
                </a:lnTo>
                <a:lnTo>
                  <a:pt x="411364" y="1547668"/>
                </a:lnTo>
                <a:lnTo>
                  <a:pt x="334814" y="1497195"/>
                </a:lnTo>
                <a:lnTo>
                  <a:pt x="264294" y="1438593"/>
                </a:lnTo>
                <a:lnTo>
                  <a:pt x="200663" y="1372576"/>
                </a:lnTo>
                <a:lnTo>
                  <a:pt x="144697" y="1299947"/>
                </a:lnTo>
                <a:lnTo>
                  <a:pt x="97076" y="1221591"/>
                </a:lnTo>
                <a:lnTo>
                  <a:pt x="58382" y="1138463"/>
                </a:lnTo>
                <a:lnTo>
                  <a:pt x="29087" y="1051579"/>
                </a:lnTo>
                <a:lnTo>
                  <a:pt x="9546" y="961994"/>
                </a:lnTo>
                <a:lnTo>
                  <a:pt x="0" y="870801"/>
                </a:lnTo>
                <a:lnTo>
                  <a:pt x="562" y="779110"/>
                </a:lnTo>
                <a:lnTo>
                  <a:pt x="11227" y="688042"/>
                </a:lnTo>
                <a:lnTo>
                  <a:pt x="31865" y="598705"/>
                </a:lnTo>
                <a:lnTo>
                  <a:pt x="62225" y="512184"/>
                </a:lnTo>
                <a:lnTo>
                  <a:pt x="101936" y="429538"/>
                </a:lnTo>
                <a:lnTo>
                  <a:pt x="150514" y="351773"/>
                </a:lnTo>
                <a:lnTo>
                  <a:pt x="207368" y="279837"/>
                </a:lnTo>
                <a:lnTo>
                  <a:pt x="271805" y="214605"/>
                </a:lnTo>
                <a:lnTo>
                  <a:pt x="343039" y="156872"/>
                </a:lnTo>
                <a:lnTo>
                  <a:pt x="420202" y="107343"/>
                </a:lnTo>
                <a:lnTo>
                  <a:pt x="502353" y="66622"/>
                </a:lnTo>
                <a:lnTo>
                  <a:pt x="588494" y="35202"/>
                </a:lnTo>
                <a:lnTo>
                  <a:pt x="677573" y="13469"/>
                </a:lnTo>
                <a:lnTo>
                  <a:pt x="768504" y="1687"/>
                </a:lnTo>
                <a:lnTo>
                  <a:pt x="860179" y="0"/>
                </a:lnTo>
                <a:lnTo>
                  <a:pt x="951482" y="8427"/>
                </a:lnTo>
                <a:lnTo>
                  <a:pt x="1041301" y="26866"/>
                </a:lnTo>
                <a:lnTo>
                  <a:pt x="1128539" y="55093"/>
                </a:lnTo>
                <a:lnTo>
                  <a:pt x="1212133" y="92764"/>
                </a:lnTo>
                <a:lnTo>
                  <a:pt x="1291068" y="139419"/>
                </a:lnTo>
                <a:lnTo>
                  <a:pt x="1364379" y="194491"/>
                </a:lnTo>
                <a:lnTo>
                  <a:pt x="1431172" y="257306"/>
                </a:lnTo>
                <a:lnTo>
                  <a:pt x="1490635" y="327102"/>
                </a:lnTo>
                <a:lnTo>
                  <a:pt x="1542043" y="403027"/>
                </a:lnTo>
                <a:lnTo>
                  <a:pt x="1584769" y="484155"/>
                </a:lnTo>
                <a:lnTo>
                  <a:pt x="1618293" y="569498"/>
                </a:lnTo>
                <a:lnTo>
                  <a:pt x="1642205" y="658016"/>
                </a:lnTo>
                <a:lnTo>
                  <a:pt x="1656216" y="748631"/>
                </a:lnTo>
                <a:lnTo>
                  <a:pt x="1660215" y="830045"/>
                </a:lnTo>
                <a:lnTo>
                  <a:pt x="1655154" y="921597"/>
                </a:lnTo>
                <a:lnTo>
                  <a:pt x="1640033" y="1012032"/>
                </a:lnTo>
                <a:lnTo>
                  <a:pt x="1615036" y="1100249"/>
                </a:lnTo>
                <a:lnTo>
                  <a:pt x="1580467" y="1185175"/>
                </a:lnTo>
                <a:lnTo>
                  <a:pt x="1536749" y="1265774"/>
                </a:lnTo>
                <a:lnTo>
                  <a:pt x="1484414" y="1341061"/>
                </a:lnTo>
                <a:lnTo>
                  <a:pt x="1424099" y="1410121"/>
                </a:lnTo>
                <a:lnTo>
                  <a:pt x="1356539" y="1472113"/>
                </a:lnTo>
                <a:lnTo>
                  <a:pt x="1282557" y="1526281"/>
                </a:lnTo>
                <a:lnTo>
                  <a:pt x="1203058" y="1571964"/>
                </a:lnTo>
                <a:lnTo>
                  <a:pt x="1119007" y="1608606"/>
                </a:lnTo>
                <a:lnTo>
                  <a:pt x="1031428" y="1635760"/>
                </a:lnTo>
                <a:lnTo>
                  <a:pt x="941390" y="1653097"/>
                </a:lnTo>
                <a:lnTo>
                  <a:pt x="849991" y="1660403"/>
                </a:lnTo>
                <a:close/>
              </a:path>
            </a:pathLst>
          </a:custGeom>
          <a:solidFill>
            <a:srgbClr val="B08F41"/>
          </a:solidFill>
        </p:spPr>
        <p:txBody>
          <a:bodyPr wrap="square" lIns="0" tIns="0" rIns="0" bIns="0" rtlCol="0"/>
          <a:lstStyle/>
          <a:p>
            <a:endParaRPr/>
          </a:p>
        </p:txBody>
      </p:sp>
      <p:grpSp>
        <p:nvGrpSpPr>
          <p:cNvPr id="5" name="object 5"/>
          <p:cNvGrpSpPr/>
          <p:nvPr/>
        </p:nvGrpSpPr>
        <p:grpSpPr>
          <a:xfrm>
            <a:off x="603059" y="0"/>
            <a:ext cx="2492375" cy="2595880"/>
            <a:chOff x="603059" y="0"/>
            <a:chExt cx="2492375" cy="2595880"/>
          </a:xfrm>
        </p:grpSpPr>
        <p:pic>
          <p:nvPicPr>
            <p:cNvPr id="6" name="object 6"/>
            <p:cNvPicPr/>
            <p:nvPr/>
          </p:nvPicPr>
          <p:blipFill>
            <a:blip r:embed="rId3" cstate="print"/>
            <a:stretch>
              <a:fillRect/>
            </a:stretch>
          </p:blipFill>
          <p:spPr>
            <a:xfrm>
              <a:off x="758619" y="0"/>
              <a:ext cx="113443" cy="113447"/>
            </a:xfrm>
            <a:prstGeom prst="rect">
              <a:avLst/>
            </a:prstGeom>
          </p:spPr>
        </p:pic>
        <p:sp>
          <p:nvSpPr>
            <p:cNvPr id="7" name="object 7"/>
            <p:cNvSpPr/>
            <p:nvPr/>
          </p:nvSpPr>
          <p:spPr>
            <a:xfrm>
              <a:off x="603046" y="0"/>
              <a:ext cx="2492375" cy="1961514"/>
            </a:xfrm>
            <a:custGeom>
              <a:avLst/>
              <a:gdLst/>
              <a:ahLst/>
              <a:cxnLst/>
              <a:rect l="l" t="t" r="r" b="b"/>
              <a:pathLst>
                <a:path w="2492375" h="1961514">
                  <a:moveTo>
                    <a:pt x="636168" y="0"/>
                  </a:moveTo>
                  <a:lnTo>
                    <a:pt x="566013" y="0"/>
                  </a:lnTo>
                  <a:lnTo>
                    <a:pt x="7543" y="558495"/>
                  </a:lnTo>
                  <a:lnTo>
                    <a:pt x="6667" y="563905"/>
                  </a:lnTo>
                  <a:lnTo>
                    <a:pt x="3289" y="602005"/>
                  </a:lnTo>
                  <a:lnTo>
                    <a:pt x="660" y="627405"/>
                  </a:lnTo>
                  <a:lnTo>
                    <a:pt x="0" y="636193"/>
                  </a:lnTo>
                  <a:lnTo>
                    <a:pt x="636168" y="0"/>
                  </a:lnTo>
                  <a:close/>
                </a:path>
                <a:path w="2492375" h="1961514">
                  <a:moveTo>
                    <a:pt x="1003274" y="0"/>
                  </a:moveTo>
                  <a:lnTo>
                    <a:pt x="933119" y="0"/>
                  </a:lnTo>
                  <a:lnTo>
                    <a:pt x="13284" y="919861"/>
                  </a:lnTo>
                  <a:lnTo>
                    <a:pt x="15659" y="932205"/>
                  </a:lnTo>
                  <a:lnTo>
                    <a:pt x="21259" y="957605"/>
                  </a:lnTo>
                  <a:lnTo>
                    <a:pt x="24752" y="978560"/>
                  </a:lnTo>
                  <a:lnTo>
                    <a:pt x="1003274" y="0"/>
                  </a:lnTo>
                  <a:close/>
                </a:path>
                <a:path w="2492375" h="1961514">
                  <a:moveTo>
                    <a:pt x="1394942" y="0"/>
                  </a:moveTo>
                  <a:lnTo>
                    <a:pt x="1324787" y="0"/>
                  </a:lnTo>
                  <a:lnTo>
                    <a:pt x="103149" y="1221689"/>
                  </a:lnTo>
                  <a:lnTo>
                    <a:pt x="104394" y="1224305"/>
                  </a:lnTo>
                  <a:lnTo>
                    <a:pt x="117157" y="1249705"/>
                  </a:lnTo>
                  <a:lnTo>
                    <a:pt x="126885" y="1268107"/>
                  </a:lnTo>
                  <a:lnTo>
                    <a:pt x="1394942" y="0"/>
                  </a:lnTo>
                  <a:close/>
                </a:path>
                <a:path w="2492375" h="1961514">
                  <a:moveTo>
                    <a:pt x="1805495" y="12"/>
                  </a:moveTo>
                  <a:lnTo>
                    <a:pt x="1735340" y="12"/>
                  </a:lnTo>
                  <a:lnTo>
                    <a:pt x="254304" y="1481099"/>
                  </a:lnTo>
                  <a:lnTo>
                    <a:pt x="261543" y="1491005"/>
                  </a:lnTo>
                  <a:lnTo>
                    <a:pt x="280695" y="1516405"/>
                  </a:lnTo>
                  <a:lnTo>
                    <a:pt x="285838" y="1519720"/>
                  </a:lnTo>
                  <a:lnTo>
                    <a:pt x="1805495" y="12"/>
                  </a:lnTo>
                  <a:close/>
                </a:path>
                <a:path w="2492375" h="1961514">
                  <a:moveTo>
                    <a:pt x="2161768" y="12"/>
                  </a:moveTo>
                  <a:lnTo>
                    <a:pt x="2091677" y="12"/>
                  </a:lnTo>
                  <a:lnTo>
                    <a:pt x="426821" y="1664931"/>
                  </a:lnTo>
                  <a:lnTo>
                    <a:pt x="430326" y="1668805"/>
                  </a:lnTo>
                  <a:lnTo>
                    <a:pt x="453783" y="1681505"/>
                  </a:lnTo>
                  <a:lnTo>
                    <a:pt x="466661" y="1695170"/>
                  </a:lnTo>
                  <a:lnTo>
                    <a:pt x="2161768" y="12"/>
                  </a:lnTo>
                  <a:close/>
                </a:path>
                <a:path w="2492375" h="1961514">
                  <a:moveTo>
                    <a:pt x="2354707" y="1292720"/>
                  </a:moveTo>
                  <a:lnTo>
                    <a:pt x="1819135" y="1828304"/>
                  </a:lnTo>
                  <a:lnTo>
                    <a:pt x="1834515" y="1821205"/>
                  </a:lnTo>
                  <a:lnTo>
                    <a:pt x="1887842" y="1795805"/>
                  </a:lnTo>
                  <a:lnTo>
                    <a:pt x="1913915" y="1770405"/>
                  </a:lnTo>
                  <a:lnTo>
                    <a:pt x="1963762" y="1745576"/>
                  </a:lnTo>
                  <a:lnTo>
                    <a:pt x="1964893" y="1745005"/>
                  </a:lnTo>
                  <a:lnTo>
                    <a:pt x="1989721" y="1719605"/>
                  </a:lnTo>
                  <a:lnTo>
                    <a:pt x="2006955" y="1710626"/>
                  </a:lnTo>
                  <a:lnTo>
                    <a:pt x="2240305" y="1477276"/>
                  </a:lnTo>
                  <a:lnTo>
                    <a:pt x="2266772" y="1440205"/>
                  </a:lnTo>
                  <a:lnTo>
                    <a:pt x="2300833" y="1389405"/>
                  </a:lnTo>
                  <a:lnTo>
                    <a:pt x="2332329" y="1338605"/>
                  </a:lnTo>
                  <a:lnTo>
                    <a:pt x="2347112" y="1313205"/>
                  </a:lnTo>
                  <a:lnTo>
                    <a:pt x="2354707" y="1292720"/>
                  </a:lnTo>
                  <a:close/>
                </a:path>
                <a:path w="2492375" h="1961514">
                  <a:moveTo>
                    <a:pt x="2370429" y="174917"/>
                  </a:moveTo>
                  <a:lnTo>
                    <a:pt x="2361222" y="157505"/>
                  </a:lnTo>
                  <a:lnTo>
                    <a:pt x="2347112" y="132105"/>
                  </a:lnTo>
                  <a:lnTo>
                    <a:pt x="2345626" y="129565"/>
                  </a:lnTo>
                  <a:lnTo>
                    <a:pt x="655091" y="1820151"/>
                  </a:lnTo>
                  <a:lnTo>
                    <a:pt x="657301" y="1821205"/>
                  </a:lnTo>
                  <a:lnTo>
                    <a:pt x="703084" y="1842325"/>
                  </a:lnTo>
                  <a:lnTo>
                    <a:pt x="2370429" y="174917"/>
                  </a:lnTo>
                  <a:close/>
                </a:path>
                <a:path w="2492375" h="1961514">
                  <a:moveTo>
                    <a:pt x="2467191" y="461543"/>
                  </a:moveTo>
                  <a:lnTo>
                    <a:pt x="2464206" y="449605"/>
                  </a:lnTo>
                  <a:lnTo>
                    <a:pt x="2457132" y="411505"/>
                  </a:lnTo>
                  <a:lnTo>
                    <a:pt x="2454783" y="403872"/>
                  </a:lnTo>
                  <a:lnTo>
                    <a:pt x="948588" y="1910105"/>
                  </a:lnTo>
                  <a:lnTo>
                    <a:pt x="929005" y="1929701"/>
                  </a:lnTo>
                  <a:lnTo>
                    <a:pt x="942517" y="1935505"/>
                  </a:lnTo>
                  <a:lnTo>
                    <a:pt x="972324" y="1935505"/>
                  </a:lnTo>
                  <a:lnTo>
                    <a:pt x="987044" y="1941741"/>
                  </a:lnTo>
                  <a:lnTo>
                    <a:pt x="993279" y="1935505"/>
                  </a:lnTo>
                  <a:lnTo>
                    <a:pt x="1018679" y="1910105"/>
                  </a:lnTo>
                  <a:lnTo>
                    <a:pt x="2467191" y="461543"/>
                  </a:lnTo>
                  <a:close/>
                </a:path>
                <a:path w="2492375" h="1961514">
                  <a:moveTo>
                    <a:pt x="2491803" y="796480"/>
                  </a:moveTo>
                  <a:lnTo>
                    <a:pt x="1378216" y="1910105"/>
                  </a:lnTo>
                  <a:lnTo>
                    <a:pt x="1352829" y="1935505"/>
                  </a:lnTo>
                  <a:lnTo>
                    <a:pt x="1340129" y="1948205"/>
                  </a:lnTo>
                  <a:lnTo>
                    <a:pt x="1327429" y="1960905"/>
                  </a:lnTo>
                  <a:lnTo>
                    <a:pt x="1397584" y="1960905"/>
                  </a:lnTo>
                  <a:lnTo>
                    <a:pt x="1410284" y="1948205"/>
                  </a:lnTo>
                  <a:lnTo>
                    <a:pt x="1422984" y="1935505"/>
                  </a:lnTo>
                  <a:lnTo>
                    <a:pt x="1448384" y="1910105"/>
                  </a:lnTo>
                  <a:lnTo>
                    <a:pt x="2484602" y="873848"/>
                  </a:lnTo>
                  <a:lnTo>
                    <a:pt x="2485161" y="868705"/>
                  </a:lnTo>
                  <a:lnTo>
                    <a:pt x="2488539" y="843305"/>
                  </a:lnTo>
                  <a:lnTo>
                    <a:pt x="2491803" y="796480"/>
                  </a:lnTo>
                  <a:close/>
                </a:path>
              </a:pathLst>
            </a:custGeom>
            <a:solidFill>
              <a:srgbClr val="09417D"/>
            </a:solidFill>
          </p:spPr>
          <p:txBody>
            <a:bodyPr wrap="square" lIns="0" tIns="0" rIns="0" bIns="0" rtlCol="0"/>
            <a:lstStyle/>
            <a:p>
              <a:endParaRPr/>
            </a:p>
          </p:txBody>
        </p:sp>
        <p:sp>
          <p:nvSpPr>
            <p:cNvPr id="8" name="object 8"/>
            <p:cNvSpPr/>
            <p:nvPr/>
          </p:nvSpPr>
          <p:spPr>
            <a:xfrm>
              <a:off x="931395" y="955119"/>
              <a:ext cx="1640205" cy="1640205"/>
            </a:xfrm>
            <a:custGeom>
              <a:avLst/>
              <a:gdLst/>
              <a:ahLst/>
              <a:cxnLst/>
              <a:rect l="l" t="t" r="r" b="b"/>
              <a:pathLst>
                <a:path w="1640205" h="1640205">
                  <a:moveTo>
                    <a:pt x="820078" y="1640157"/>
                  </a:moveTo>
                  <a:lnTo>
                    <a:pt x="771893" y="1638765"/>
                  </a:lnTo>
                  <a:lnTo>
                    <a:pt x="724440" y="1634640"/>
                  </a:lnTo>
                  <a:lnTo>
                    <a:pt x="677798" y="1627859"/>
                  </a:lnTo>
                  <a:lnTo>
                    <a:pt x="632042" y="1618498"/>
                  </a:lnTo>
                  <a:lnTo>
                    <a:pt x="587251" y="1606636"/>
                  </a:lnTo>
                  <a:lnTo>
                    <a:pt x="543500" y="1592348"/>
                  </a:lnTo>
                  <a:lnTo>
                    <a:pt x="500867" y="1575711"/>
                  </a:lnTo>
                  <a:lnTo>
                    <a:pt x="459429" y="1556803"/>
                  </a:lnTo>
                  <a:lnTo>
                    <a:pt x="419262" y="1535701"/>
                  </a:lnTo>
                  <a:lnTo>
                    <a:pt x="380444" y="1512481"/>
                  </a:lnTo>
                  <a:lnTo>
                    <a:pt x="343052" y="1487220"/>
                  </a:lnTo>
                  <a:lnTo>
                    <a:pt x="307161" y="1459995"/>
                  </a:lnTo>
                  <a:lnTo>
                    <a:pt x="272850" y="1430883"/>
                  </a:lnTo>
                  <a:lnTo>
                    <a:pt x="240195" y="1399961"/>
                  </a:lnTo>
                  <a:lnTo>
                    <a:pt x="209274" y="1367307"/>
                  </a:lnTo>
                  <a:lnTo>
                    <a:pt x="180162" y="1332996"/>
                  </a:lnTo>
                  <a:lnTo>
                    <a:pt x="152937" y="1297105"/>
                  </a:lnTo>
                  <a:lnTo>
                    <a:pt x="127676" y="1259713"/>
                  </a:lnTo>
                  <a:lnTo>
                    <a:pt x="104456" y="1220895"/>
                  </a:lnTo>
                  <a:lnTo>
                    <a:pt x="83353" y="1180728"/>
                  </a:lnTo>
                  <a:lnTo>
                    <a:pt x="64445" y="1139290"/>
                  </a:lnTo>
                  <a:lnTo>
                    <a:pt x="47809" y="1096657"/>
                  </a:lnTo>
                  <a:lnTo>
                    <a:pt x="33521" y="1052906"/>
                  </a:lnTo>
                  <a:lnTo>
                    <a:pt x="21658" y="1008115"/>
                  </a:lnTo>
                  <a:lnTo>
                    <a:pt x="12298" y="962359"/>
                  </a:lnTo>
                  <a:lnTo>
                    <a:pt x="5517" y="915717"/>
                  </a:lnTo>
                  <a:lnTo>
                    <a:pt x="1392" y="868264"/>
                  </a:lnTo>
                  <a:lnTo>
                    <a:pt x="0" y="820078"/>
                  </a:lnTo>
                  <a:lnTo>
                    <a:pt x="1392" y="771893"/>
                  </a:lnTo>
                  <a:lnTo>
                    <a:pt x="5518" y="724440"/>
                  </a:lnTo>
                  <a:lnTo>
                    <a:pt x="12301" y="677798"/>
                  </a:lnTo>
                  <a:lnTo>
                    <a:pt x="21663" y="632042"/>
                  </a:lnTo>
                  <a:lnTo>
                    <a:pt x="33527" y="587251"/>
                  </a:lnTo>
                  <a:lnTo>
                    <a:pt x="47817" y="543500"/>
                  </a:lnTo>
                  <a:lnTo>
                    <a:pt x="64456" y="500867"/>
                  </a:lnTo>
                  <a:lnTo>
                    <a:pt x="83365" y="459429"/>
                  </a:lnTo>
                  <a:lnTo>
                    <a:pt x="104470" y="419262"/>
                  </a:lnTo>
                  <a:lnTo>
                    <a:pt x="127692" y="380444"/>
                  </a:lnTo>
                  <a:lnTo>
                    <a:pt x="153048" y="342928"/>
                  </a:lnTo>
                  <a:lnTo>
                    <a:pt x="180181" y="307161"/>
                  </a:lnTo>
                  <a:lnTo>
                    <a:pt x="209293" y="272850"/>
                  </a:lnTo>
                  <a:lnTo>
                    <a:pt x="240216" y="240195"/>
                  </a:lnTo>
                  <a:lnTo>
                    <a:pt x="272872" y="209274"/>
                  </a:lnTo>
                  <a:lnTo>
                    <a:pt x="307183" y="180162"/>
                  </a:lnTo>
                  <a:lnTo>
                    <a:pt x="343073" y="152937"/>
                  </a:lnTo>
                  <a:lnTo>
                    <a:pt x="380466" y="127676"/>
                  </a:lnTo>
                  <a:lnTo>
                    <a:pt x="419283" y="104456"/>
                  </a:lnTo>
                  <a:lnTo>
                    <a:pt x="459449" y="83353"/>
                  </a:lnTo>
                  <a:lnTo>
                    <a:pt x="500886" y="64445"/>
                  </a:lnTo>
                  <a:lnTo>
                    <a:pt x="543517" y="47809"/>
                  </a:lnTo>
                  <a:lnTo>
                    <a:pt x="587266" y="33521"/>
                  </a:lnTo>
                  <a:lnTo>
                    <a:pt x="632056" y="21658"/>
                  </a:lnTo>
                  <a:lnTo>
                    <a:pt x="677809" y="12298"/>
                  </a:lnTo>
                  <a:lnTo>
                    <a:pt x="724449" y="5517"/>
                  </a:lnTo>
                  <a:lnTo>
                    <a:pt x="771899" y="1392"/>
                  </a:lnTo>
                  <a:lnTo>
                    <a:pt x="820078" y="0"/>
                  </a:lnTo>
                  <a:lnTo>
                    <a:pt x="868272" y="1392"/>
                  </a:lnTo>
                  <a:lnTo>
                    <a:pt x="915732" y="5518"/>
                  </a:lnTo>
                  <a:lnTo>
                    <a:pt x="962380" y="12300"/>
                  </a:lnTo>
                  <a:lnTo>
                    <a:pt x="1008141" y="21661"/>
                  </a:lnTo>
                  <a:lnTo>
                    <a:pt x="1052938" y="33525"/>
                  </a:lnTo>
                  <a:lnTo>
                    <a:pt x="1096692" y="47815"/>
                  </a:lnTo>
                  <a:lnTo>
                    <a:pt x="1139328" y="64453"/>
                  </a:lnTo>
                  <a:lnTo>
                    <a:pt x="1180768" y="83363"/>
                  </a:lnTo>
                  <a:lnTo>
                    <a:pt x="1220936" y="104467"/>
                  </a:lnTo>
                  <a:lnTo>
                    <a:pt x="1259755" y="127689"/>
                  </a:lnTo>
                  <a:lnTo>
                    <a:pt x="1297147" y="152952"/>
                  </a:lnTo>
                  <a:lnTo>
                    <a:pt x="1333037" y="180178"/>
                  </a:lnTo>
                  <a:lnTo>
                    <a:pt x="1366527" y="208594"/>
                  </a:lnTo>
                  <a:lnTo>
                    <a:pt x="820078" y="208594"/>
                  </a:lnTo>
                  <a:lnTo>
                    <a:pt x="772297" y="210434"/>
                  </a:lnTo>
                  <a:lnTo>
                    <a:pt x="725520" y="215862"/>
                  </a:lnTo>
                  <a:lnTo>
                    <a:pt x="679884" y="224744"/>
                  </a:lnTo>
                  <a:lnTo>
                    <a:pt x="635525" y="236942"/>
                  </a:lnTo>
                  <a:lnTo>
                    <a:pt x="592579" y="252321"/>
                  </a:lnTo>
                  <a:lnTo>
                    <a:pt x="551182" y="270745"/>
                  </a:lnTo>
                  <a:lnTo>
                    <a:pt x="511470" y="292078"/>
                  </a:lnTo>
                  <a:lnTo>
                    <a:pt x="473579" y="316184"/>
                  </a:lnTo>
                  <a:lnTo>
                    <a:pt x="437644" y="342928"/>
                  </a:lnTo>
                  <a:lnTo>
                    <a:pt x="403803" y="372172"/>
                  </a:lnTo>
                  <a:lnTo>
                    <a:pt x="372191" y="403783"/>
                  </a:lnTo>
                  <a:lnTo>
                    <a:pt x="342944" y="437622"/>
                  </a:lnTo>
                  <a:lnTo>
                    <a:pt x="316198" y="473556"/>
                  </a:lnTo>
                  <a:lnTo>
                    <a:pt x="292089" y="511446"/>
                  </a:lnTo>
                  <a:lnTo>
                    <a:pt x="270754" y="551159"/>
                  </a:lnTo>
                  <a:lnTo>
                    <a:pt x="252327" y="592557"/>
                  </a:lnTo>
                  <a:lnTo>
                    <a:pt x="236946" y="635506"/>
                  </a:lnTo>
                  <a:lnTo>
                    <a:pt x="224746" y="679868"/>
                  </a:lnTo>
                  <a:lnTo>
                    <a:pt x="215864" y="725508"/>
                  </a:lnTo>
                  <a:lnTo>
                    <a:pt x="210434" y="772290"/>
                  </a:lnTo>
                  <a:lnTo>
                    <a:pt x="208594" y="820079"/>
                  </a:lnTo>
                  <a:lnTo>
                    <a:pt x="210434" y="867867"/>
                  </a:lnTo>
                  <a:lnTo>
                    <a:pt x="215862" y="914650"/>
                  </a:lnTo>
                  <a:lnTo>
                    <a:pt x="224744" y="960292"/>
                  </a:lnTo>
                  <a:lnTo>
                    <a:pt x="236942" y="1004656"/>
                  </a:lnTo>
                  <a:lnTo>
                    <a:pt x="252321" y="1047607"/>
                  </a:lnTo>
                  <a:lnTo>
                    <a:pt x="270745" y="1089008"/>
                  </a:lnTo>
                  <a:lnTo>
                    <a:pt x="292078" y="1128724"/>
                  </a:lnTo>
                  <a:lnTo>
                    <a:pt x="316184" y="1166618"/>
                  </a:lnTo>
                  <a:lnTo>
                    <a:pt x="342928" y="1202555"/>
                  </a:lnTo>
                  <a:lnTo>
                    <a:pt x="372172" y="1236398"/>
                  </a:lnTo>
                  <a:lnTo>
                    <a:pt x="403783" y="1268012"/>
                  </a:lnTo>
                  <a:lnTo>
                    <a:pt x="437622" y="1297261"/>
                  </a:lnTo>
                  <a:lnTo>
                    <a:pt x="473556" y="1324008"/>
                  </a:lnTo>
                  <a:lnTo>
                    <a:pt x="511447" y="1348118"/>
                  </a:lnTo>
                  <a:lnTo>
                    <a:pt x="551159" y="1369454"/>
                  </a:lnTo>
                  <a:lnTo>
                    <a:pt x="592557" y="1387881"/>
                  </a:lnTo>
                  <a:lnTo>
                    <a:pt x="635506" y="1403262"/>
                  </a:lnTo>
                  <a:lnTo>
                    <a:pt x="679868" y="1415463"/>
                  </a:lnTo>
                  <a:lnTo>
                    <a:pt x="725508" y="1424345"/>
                  </a:lnTo>
                  <a:lnTo>
                    <a:pt x="772290" y="1429775"/>
                  </a:lnTo>
                  <a:lnTo>
                    <a:pt x="820078" y="1431615"/>
                  </a:lnTo>
                  <a:lnTo>
                    <a:pt x="1366445" y="1431615"/>
                  </a:lnTo>
                  <a:lnTo>
                    <a:pt x="1332996" y="1459995"/>
                  </a:lnTo>
                  <a:lnTo>
                    <a:pt x="1297105" y="1487220"/>
                  </a:lnTo>
                  <a:lnTo>
                    <a:pt x="1259713" y="1512481"/>
                  </a:lnTo>
                  <a:lnTo>
                    <a:pt x="1220895" y="1535701"/>
                  </a:lnTo>
                  <a:lnTo>
                    <a:pt x="1180728" y="1556803"/>
                  </a:lnTo>
                  <a:lnTo>
                    <a:pt x="1139290" y="1575711"/>
                  </a:lnTo>
                  <a:lnTo>
                    <a:pt x="1096657" y="1592348"/>
                  </a:lnTo>
                  <a:lnTo>
                    <a:pt x="1052906" y="1606636"/>
                  </a:lnTo>
                  <a:lnTo>
                    <a:pt x="1008115" y="1618498"/>
                  </a:lnTo>
                  <a:lnTo>
                    <a:pt x="962359" y="1627859"/>
                  </a:lnTo>
                  <a:lnTo>
                    <a:pt x="915717" y="1634640"/>
                  </a:lnTo>
                  <a:lnTo>
                    <a:pt x="868264" y="1638765"/>
                  </a:lnTo>
                  <a:lnTo>
                    <a:pt x="820078" y="1640157"/>
                  </a:lnTo>
                  <a:close/>
                </a:path>
                <a:path w="1640205" h="1640205">
                  <a:moveTo>
                    <a:pt x="1366445" y="1431615"/>
                  </a:moveTo>
                  <a:lnTo>
                    <a:pt x="820078" y="1431615"/>
                  </a:lnTo>
                  <a:lnTo>
                    <a:pt x="867867" y="1429775"/>
                  </a:lnTo>
                  <a:lnTo>
                    <a:pt x="914649" y="1424345"/>
                  </a:lnTo>
                  <a:lnTo>
                    <a:pt x="960289" y="1415463"/>
                  </a:lnTo>
                  <a:lnTo>
                    <a:pt x="1004651" y="1403262"/>
                  </a:lnTo>
                  <a:lnTo>
                    <a:pt x="1047599" y="1387881"/>
                  </a:lnTo>
                  <a:lnTo>
                    <a:pt x="1088998" y="1369454"/>
                  </a:lnTo>
                  <a:lnTo>
                    <a:pt x="1128710" y="1348118"/>
                  </a:lnTo>
                  <a:lnTo>
                    <a:pt x="1166601" y="1324008"/>
                  </a:lnTo>
                  <a:lnTo>
                    <a:pt x="1202534" y="1297261"/>
                  </a:lnTo>
                  <a:lnTo>
                    <a:pt x="1236374" y="1268012"/>
                  </a:lnTo>
                  <a:lnTo>
                    <a:pt x="1267984" y="1236398"/>
                  </a:lnTo>
                  <a:lnTo>
                    <a:pt x="1297229" y="1202555"/>
                  </a:lnTo>
                  <a:lnTo>
                    <a:pt x="1323973" y="1166618"/>
                  </a:lnTo>
                  <a:lnTo>
                    <a:pt x="1348079" y="1128724"/>
                  </a:lnTo>
                  <a:lnTo>
                    <a:pt x="1369412" y="1089008"/>
                  </a:lnTo>
                  <a:lnTo>
                    <a:pt x="1387836" y="1047607"/>
                  </a:lnTo>
                  <a:lnTo>
                    <a:pt x="1403215" y="1004656"/>
                  </a:lnTo>
                  <a:lnTo>
                    <a:pt x="1415413" y="960292"/>
                  </a:lnTo>
                  <a:lnTo>
                    <a:pt x="1424294" y="914650"/>
                  </a:lnTo>
                  <a:lnTo>
                    <a:pt x="1429723" y="867867"/>
                  </a:lnTo>
                  <a:lnTo>
                    <a:pt x="1431562" y="820078"/>
                  </a:lnTo>
                  <a:lnTo>
                    <a:pt x="1429723" y="772290"/>
                  </a:lnTo>
                  <a:lnTo>
                    <a:pt x="1424294" y="725508"/>
                  </a:lnTo>
                  <a:lnTo>
                    <a:pt x="1415413" y="679868"/>
                  </a:lnTo>
                  <a:lnTo>
                    <a:pt x="1403215" y="635506"/>
                  </a:lnTo>
                  <a:lnTo>
                    <a:pt x="1387836" y="592557"/>
                  </a:lnTo>
                  <a:lnTo>
                    <a:pt x="1369412" y="551159"/>
                  </a:lnTo>
                  <a:lnTo>
                    <a:pt x="1348079" y="511446"/>
                  </a:lnTo>
                  <a:lnTo>
                    <a:pt x="1323973" y="473556"/>
                  </a:lnTo>
                  <a:lnTo>
                    <a:pt x="1297229" y="437622"/>
                  </a:lnTo>
                  <a:lnTo>
                    <a:pt x="1267984" y="403783"/>
                  </a:lnTo>
                  <a:lnTo>
                    <a:pt x="1236374" y="372172"/>
                  </a:lnTo>
                  <a:lnTo>
                    <a:pt x="1202534" y="342928"/>
                  </a:lnTo>
                  <a:lnTo>
                    <a:pt x="1166601" y="316184"/>
                  </a:lnTo>
                  <a:lnTo>
                    <a:pt x="1128710" y="292078"/>
                  </a:lnTo>
                  <a:lnTo>
                    <a:pt x="1088998" y="270745"/>
                  </a:lnTo>
                  <a:lnTo>
                    <a:pt x="1047599" y="252321"/>
                  </a:lnTo>
                  <a:lnTo>
                    <a:pt x="1004651" y="236942"/>
                  </a:lnTo>
                  <a:lnTo>
                    <a:pt x="960289" y="224744"/>
                  </a:lnTo>
                  <a:lnTo>
                    <a:pt x="914649" y="215862"/>
                  </a:lnTo>
                  <a:lnTo>
                    <a:pt x="867867" y="210434"/>
                  </a:lnTo>
                  <a:lnTo>
                    <a:pt x="820078" y="208594"/>
                  </a:lnTo>
                  <a:lnTo>
                    <a:pt x="1366527" y="208594"/>
                  </a:lnTo>
                  <a:lnTo>
                    <a:pt x="1400000" y="240215"/>
                  </a:lnTo>
                  <a:lnTo>
                    <a:pt x="1430919" y="272871"/>
                  </a:lnTo>
                  <a:lnTo>
                    <a:pt x="1460028" y="307183"/>
                  </a:lnTo>
                  <a:lnTo>
                    <a:pt x="1487250" y="343074"/>
                  </a:lnTo>
                  <a:lnTo>
                    <a:pt x="1512507" y="380467"/>
                  </a:lnTo>
                  <a:lnTo>
                    <a:pt x="1535724" y="419285"/>
                  </a:lnTo>
                  <a:lnTo>
                    <a:pt x="1556823" y="459452"/>
                  </a:lnTo>
                  <a:lnTo>
                    <a:pt x="1575727" y="500889"/>
                  </a:lnTo>
                  <a:lnTo>
                    <a:pt x="1592360" y="543521"/>
                  </a:lnTo>
                  <a:lnTo>
                    <a:pt x="1606645" y="587269"/>
                  </a:lnTo>
                  <a:lnTo>
                    <a:pt x="1618505" y="632059"/>
                  </a:lnTo>
                  <a:lnTo>
                    <a:pt x="1627862" y="677811"/>
                  </a:lnTo>
                  <a:lnTo>
                    <a:pt x="1634641" y="724440"/>
                  </a:lnTo>
                  <a:lnTo>
                    <a:pt x="1638765" y="771893"/>
                  </a:lnTo>
                  <a:lnTo>
                    <a:pt x="1640157" y="820079"/>
                  </a:lnTo>
                  <a:lnTo>
                    <a:pt x="1638765" y="868264"/>
                  </a:lnTo>
                  <a:lnTo>
                    <a:pt x="1634640" y="915717"/>
                  </a:lnTo>
                  <a:lnTo>
                    <a:pt x="1627859" y="962359"/>
                  </a:lnTo>
                  <a:lnTo>
                    <a:pt x="1618498" y="1008115"/>
                  </a:lnTo>
                  <a:lnTo>
                    <a:pt x="1606636" y="1052906"/>
                  </a:lnTo>
                  <a:lnTo>
                    <a:pt x="1592348" y="1096657"/>
                  </a:lnTo>
                  <a:lnTo>
                    <a:pt x="1575711" y="1139290"/>
                  </a:lnTo>
                  <a:lnTo>
                    <a:pt x="1556803" y="1180728"/>
                  </a:lnTo>
                  <a:lnTo>
                    <a:pt x="1535701" y="1220895"/>
                  </a:lnTo>
                  <a:lnTo>
                    <a:pt x="1512481" y="1259713"/>
                  </a:lnTo>
                  <a:lnTo>
                    <a:pt x="1487102" y="1297261"/>
                  </a:lnTo>
                  <a:lnTo>
                    <a:pt x="1459995" y="1332996"/>
                  </a:lnTo>
                  <a:lnTo>
                    <a:pt x="1430883" y="1367307"/>
                  </a:lnTo>
                  <a:lnTo>
                    <a:pt x="1399961" y="1399961"/>
                  </a:lnTo>
                  <a:lnTo>
                    <a:pt x="1367307" y="1430883"/>
                  </a:lnTo>
                  <a:lnTo>
                    <a:pt x="1366445" y="1431615"/>
                  </a:lnTo>
                  <a:close/>
                </a:path>
              </a:pathLst>
            </a:custGeom>
            <a:solidFill>
              <a:srgbClr val="FFFFFF"/>
            </a:solidFill>
          </p:spPr>
          <p:txBody>
            <a:bodyPr wrap="square" lIns="0" tIns="0" rIns="0" bIns="0" rtlCol="0"/>
            <a:lstStyle/>
            <a:p>
              <a:endParaRPr/>
            </a:p>
          </p:txBody>
        </p:sp>
      </p:grpSp>
      <p:grpSp>
        <p:nvGrpSpPr>
          <p:cNvPr id="9" name="object 9"/>
          <p:cNvGrpSpPr/>
          <p:nvPr/>
        </p:nvGrpSpPr>
        <p:grpSpPr>
          <a:xfrm>
            <a:off x="11627267" y="7599231"/>
            <a:ext cx="6661150" cy="2687955"/>
            <a:chOff x="11627267" y="7599231"/>
            <a:chExt cx="6661150" cy="2687955"/>
          </a:xfrm>
        </p:grpSpPr>
        <p:sp>
          <p:nvSpPr>
            <p:cNvPr id="10" name="object 10"/>
            <p:cNvSpPr/>
            <p:nvPr/>
          </p:nvSpPr>
          <p:spPr>
            <a:xfrm>
              <a:off x="12661899" y="7763439"/>
              <a:ext cx="5626100" cy="2524125"/>
            </a:xfrm>
            <a:custGeom>
              <a:avLst/>
              <a:gdLst/>
              <a:ahLst/>
              <a:cxnLst/>
              <a:rect l="l" t="t" r="r" b="b"/>
              <a:pathLst>
                <a:path w="5626100" h="2524125">
                  <a:moveTo>
                    <a:pt x="2834212" y="57003"/>
                  </a:moveTo>
                  <a:lnTo>
                    <a:pt x="2881831" y="48838"/>
                  </a:lnTo>
                  <a:lnTo>
                    <a:pt x="2929415" y="41314"/>
                  </a:lnTo>
                  <a:lnTo>
                    <a:pt x="2976957" y="34430"/>
                  </a:lnTo>
                  <a:lnTo>
                    <a:pt x="3024455" y="28182"/>
                  </a:lnTo>
                  <a:lnTo>
                    <a:pt x="3071903" y="22567"/>
                  </a:lnTo>
                  <a:lnTo>
                    <a:pt x="3119296" y="17582"/>
                  </a:lnTo>
                  <a:lnTo>
                    <a:pt x="3166631" y="13224"/>
                  </a:lnTo>
                  <a:lnTo>
                    <a:pt x="3213903" y="9489"/>
                  </a:lnTo>
                  <a:lnTo>
                    <a:pt x="3261107" y="6375"/>
                  </a:lnTo>
                  <a:lnTo>
                    <a:pt x="3308238" y="3878"/>
                  </a:lnTo>
                  <a:lnTo>
                    <a:pt x="3355294" y="1995"/>
                  </a:lnTo>
                  <a:lnTo>
                    <a:pt x="3402267" y="723"/>
                  </a:lnTo>
                  <a:lnTo>
                    <a:pt x="3449156" y="59"/>
                  </a:lnTo>
                  <a:lnTo>
                    <a:pt x="3495953" y="0"/>
                  </a:lnTo>
                  <a:lnTo>
                    <a:pt x="3542657" y="542"/>
                  </a:lnTo>
                  <a:lnTo>
                    <a:pt x="3589261" y="1682"/>
                  </a:lnTo>
                  <a:lnTo>
                    <a:pt x="3635761" y="3418"/>
                  </a:lnTo>
                  <a:lnTo>
                    <a:pt x="3682153" y="5747"/>
                  </a:lnTo>
                  <a:lnTo>
                    <a:pt x="3728432" y="8664"/>
                  </a:lnTo>
                  <a:lnTo>
                    <a:pt x="3774594" y="12167"/>
                  </a:lnTo>
                  <a:lnTo>
                    <a:pt x="3820634" y="16252"/>
                  </a:lnTo>
                  <a:lnTo>
                    <a:pt x="3866548" y="20917"/>
                  </a:lnTo>
                  <a:lnTo>
                    <a:pt x="3912331" y="26159"/>
                  </a:lnTo>
                  <a:lnTo>
                    <a:pt x="3957979" y="31974"/>
                  </a:lnTo>
                  <a:lnTo>
                    <a:pt x="4003487" y="38359"/>
                  </a:lnTo>
                  <a:lnTo>
                    <a:pt x="4048851" y="45310"/>
                  </a:lnTo>
                  <a:lnTo>
                    <a:pt x="4094066" y="52826"/>
                  </a:lnTo>
                  <a:lnTo>
                    <a:pt x="4139128" y="60903"/>
                  </a:lnTo>
                  <a:lnTo>
                    <a:pt x="4184032" y="69536"/>
                  </a:lnTo>
                  <a:lnTo>
                    <a:pt x="4228773" y="78725"/>
                  </a:lnTo>
                  <a:lnTo>
                    <a:pt x="4273348" y="88464"/>
                  </a:lnTo>
                  <a:lnTo>
                    <a:pt x="4317752" y="98752"/>
                  </a:lnTo>
                  <a:lnTo>
                    <a:pt x="4361979" y="109584"/>
                  </a:lnTo>
                  <a:lnTo>
                    <a:pt x="4406027" y="120959"/>
                  </a:lnTo>
                  <a:lnTo>
                    <a:pt x="4449890" y="132872"/>
                  </a:lnTo>
                  <a:lnTo>
                    <a:pt x="4493563" y="145320"/>
                  </a:lnTo>
                  <a:lnTo>
                    <a:pt x="4537042" y="158301"/>
                  </a:lnTo>
                  <a:lnTo>
                    <a:pt x="4580324" y="171811"/>
                  </a:lnTo>
                  <a:lnTo>
                    <a:pt x="4623402" y="185847"/>
                  </a:lnTo>
                  <a:lnTo>
                    <a:pt x="4666273" y="200406"/>
                  </a:lnTo>
                  <a:lnTo>
                    <a:pt x="4708932" y="215485"/>
                  </a:lnTo>
                  <a:lnTo>
                    <a:pt x="4751375" y="231080"/>
                  </a:lnTo>
                  <a:lnTo>
                    <a:pt x="4793597" y="247189"/>
                  </a:lnTo>
                  <a:lnTo>
                    <a:pt x="4835593" y="263809"/>
                  </a:lnTo>
                  <a:lnTo>
                    <a:pt x="4877360" y="280935"/>
                  </a:lnTo>
                  <a:lnTo>
                    <a:pt x="4918893" y="298566"/>
                  </a:lnTo>
                  <a:lnTo>
                    <a:pt x="4960186" y="316697"/>
                  </a:lnTo>
                  <a:lnTo>
                    <a:pt x="5001236" y="335326"/>
                  </a:lnTo>
                  <a:lnTo>
                    <a:pt x="5042039" y="354450"/>
                  </a:lnTo>
                  <a:lnTo>
                    <a:pt x="5082588" y="374065"/>
                  </a:lnTo>
                  <a:lnTo>
                    <a:pt x="5122882" y="394169"/>
                  </a:lnTo>
                  <a:lnTo>
                    <a:pt x="5162913" y="414758"/>
                  </a:lnTo>
                  <a:lnTo>
                    <a:pt x="5202679" y="435828"/>
                  </a:lnTo>
                  <a:lnTo>
                    <a:pt x="5242174" y="457378"/>
                  </a:lnTo>
                  <a:lnTo>
                    <a:pt x="5281395" y="479403"/>
                  </a:lnTo>
                  <a:lnTo>
                    <a:pt x="5320336" y="501901"/>
                  </a:lnTo>
                  <a:lnTo>
                    <a:pt x="5358993" y="524869"/>
                  </a:lnTo>
                  <a:lnTo>
                    <a:pt x="5397362" y="548302"/>
                  </a:lnTo>
                  <a:lnTo>
                    <a:pt x="5435438" y="572199"/>
                  </a:lnTo>
                  <a:lnTo>
                    <a:pt x="5473216" y="596556"/>
                  </a:lnTo>
                  <a:lnTo>
                    <a:pt x="5510692" y="621370"/>
                  </a:lnTo>
                  <a:lnTo>
                    <a:pt x="5547862" y="646637"/>
                  </a:lnTo>
                  <a:lnTo>
                    <a:pt x="5584722" y="672355"/>
                  </a:lnTo>
                  <a:lnTo>
                    <a:pt x="5621265" y="698521"/>
                  </a:lnTo>
                  <a:lnTo>
                    <a:pt x="5626102" y="2523560"/>
                  </a:lnTo>
                  <a:lnTo>
                    <a:pt x="5264339" y="2523560"/>
                  </a:lnTo>
                  <a:lnTo>
                    <a:pt x="5251937" y="2504043"/>
                  </a:lnTo>
                  <a:lnTo>
                    <a:pt x="5226529" y="2465920"/>
                  </a:lnTo>
                  <a:lnTo>
                    <a:pt x="5200342" y="2428418"/>
                  </a:lnTo>
                  <a:lnTo>
                    <a:pt x="5173390" y="2391548"/>
                  </a:lnTo>
                  <a:lnTo>
                    <a:pt x="5145687" y="2355318"/>
                  </a:lnTo>
                  <a:lnTo>
                    <a:pt x="5117245" y="2319738"/>
                  </a:lnTo>
                  <a:lnTo>
                    <a:pt x="5088080" y="2284818"/>
                  </a:lnTo>
                  <a:lnTo>
                    <a:pt x="5058203" y="2250568"/>
                  </a:lnTo>
                  <a:lnTo>
                    <a:pt x="5027630" y="2216996"/>
                  </a:lnTo>
                  <a:lnTo>
                    <a:pt x="4996374" y="2184112"/>
                  </a:lnTo>
                  <a:lnTo>
                    <a:pt x="4964448" y="2151926"/>
                  </a:lnTo>
                  <a:lnTo>
                    <a:pt x="4931865" y="2120447"/>
                  </a:lnTo>
                  <a:lnTo>
                    <a:pt x="4898641" y="2089686"/>
                  </a:lnTo>
                  <a:lnTo>
                    <a:pt x="4864788" y="2059651"/>
                  </a:lnTo>
                  <a:lnTo>
                    <a:pt x="4830320" y="2030352"/>
                  </a:lnTo>
                  <a:lnTo>
                    <a:pt x="4795250" y="2001799"/>
                  </a:lnTo>
                  <a:lnTo>
                    <a:pt x="4759593" y="1974000"/>
                  </a:lnTo>
                  <a:lnTo>
                    <a:pt x="4723362" y="1946967"/>
                  </a:lnTo>
                  <a:lnTo>
                    <a:pt x="4686570" y="1920707"/>
                  </a:lnTo>
                  <a:lnTo>
                    <a:pt x="4649232" y="1895232"/>
                  </a:lnTo>
                  <a:lnTo>
                    <a:pt x="4611361" y="1870550"/>
                  </a:lnTo>
                  <a:lnTo>
                    <a:pt x="4572970" y="1846671"/>
                  </a:lnTo>
                  <a:lnTo>
                    <a:pt x="4534073" y="1823604"/>
                  </a:lnTo>
                  <a:lnTo>
                    <a:pt x="4494685" y="1801359"/>
                  </a:lnTo>
                  <a:lnTo>
                    <a:pt x="4454818" y="1779946"/>
                  </a:lnTo>
                  <a:lnTo>
                    <a:pt x="4414486" y="1759373"/>
                  </a:lnTo>
                  <a:lnTo>
                    <a:pt x="4373703" y="1739652"/>
                  </a:lnTo>
                  <a:lnTo>
                    <a:pt x="4332483" y="1720790"/>
                  </a:lnTo>
                  <a:lnTo>
                    <a:pt x="4290839" y="1702799"/>
                  </a:lnTo>
                  <a:lnTo>
                    <a:pt x="4248785" y="1685686"/>
                  </a:lnTo>
                  <a:lnTo>
                    <a:pt x="4206334" y="1669463"/>
                  </a:lnTo>
                  <a:lnTo>
                    <a:pt x="4163501" y="1654137"/>
                  </a:lnTo>
                  <a:lnTo>
                    <a:pt x="4120298" y="1639720"/>
                  </a:lnTo>
                  <a:lnTo>
                    <a:pt x="4076740" y="1626220"/>
                  </a:lnTo>
                  <a:lnTo>
                    <a:pt x="4032840" y="1613647"/>
                  </a:lnTo>
                  <a:lnTo>
                    <a:pt x="3988612" y="1602011"/>
                  </a:lnTo>
                  <a:lnTo>
                    <a:pt x="3944069" y="1591321"/>
                  </a:lnTo>
                  <a:lnTo>
                    <a:pt x="3899226" y="1581587"/>
                  </a:lnTo>
                  <a:lnTo>
                    <a:pt x="3854095" y="1572817"/>
                  </a:lnTo>
                  <a:lnTo>
                    <a:pt x="3808691" y="1565023"/>
                  </a:lnTo>
                  <a:lnTo>
                    <a:pt x="3763027" y="1558213"/>
                  </a:lnTo>
                  <a:lnTo>
                    <a:pt x="3717116" y="1552396"/>
                  </a:lnTo>
                  <a:lnTo>
                    <a:pt x="3670973" y="1547583"/>
                  </a:lnTo>
                  <a:lnTo>
                    <a:pt x="3624611" y="1543783"/>
                  </a:lnTo>
                  <a:lnTo>
                    <a:pt x="3578044" y="1541006"/>
                  </a:lnTo>
                  <a:lnTo>
                    <a:pt x="3531286" y="1539261"/>
                  </a:lnTo>
                  <a:lnTo>
                    <a:pt x="3484349" y="1538557"/>
                  </a:lnTo>
                  <a:lnTo>
                    <a:pt x="3437248" y="1538904"/>
                  </a:lnTo>
                  <a:lnTo>
                    <a:pt x="3389875" y="1540318"/>
                  </a:lnTo>
                  <a:lnTo>
                    <a:pt x="3342504" y="1542798"/>
                  </a:lnTo>
                  <a:lnTo>
                    <a:pt x="3295010" y="1546357"/>
                  </a:lnTo>
                  <a:lnTo>
                    <a:pt x="3247407" y="1551004"/>
                  </a:lnTo>
                  <a:lnTo>
                    <a:pt x="3199707" y="1556749"/>
                  </a:lnTo>
                  <a:lnTo>
                    <a:pt x="3151920" y="1563603"/>
                  </a:lnTo>
                  <a:lnTo>
                    <a:pt x="3104090" y="1571570"/>
                  </a:lnTo>
                  <a:lnTo>
                    <a:pt x="171441" y="2094133"/>
                  </a:lnTo>
                  <a:lnTo>
                    <a:pt x="173399" y="2089954"/>
                  </a:lnTo>
                  <a:lnTo>
                    <a:pt x="193006" y="2049405"/>
                  </a:lnTo>
                  <a:lnTo>
                    <a:pt x="213101" y="2009114"/>
                  </a:lnTo>
                  <a:lnTo>
                    <a:pt x="233680" y="1969084"/>
                  </a:lnTo>
                  <a:lnTo>
                    <a:pt x="254742" y="1929320"/>
                  </a:lnTo>
                  <a:lnTo>
                    <a:pt x="276283" y="1889826"/>
                  </a:lnTo>
                  <a:lnTo>
                    <a:pt x="298300" y="1850607"/>
                  </a:lnTo>
                  <a:lnTo>
                    <a:pt x="320789" y="1811668"/>
                  </a:lnTo>
                  <a:lnTo>
                    <a:pt x="343747" y="1773012"/>
                  </a:lnTo>
                  <a:lnTo>
                    <a:pt x="367172" y="1734645"/>
                  </a:lnTo>
                  <a:lnTo>
                    <a:pt x="391059" y="1696571"/>
                  </a:lnTo>
                  <a:lnTo>
                    <a:pt x="415407" y="1658794"/>
                  </a:lnTo>
                  <a:lnTo>
                    <a:pt x="440212" y="1621319"/>
                  </a:lnTo>
                  <a:lnTo>
                    <a:pt x="465470" y="1584151"/>
                  </a:lnTo>
                  <a:lnTo>
                    <a:pt x="491179" y="1547293"/>
                  </a:lnTo>
                  <a:lnTo>
                    <a:pt x="517335" y="1510751"/>
                  </a:lnTo>
                  <a:lnTo>
                    <a:pt x="543936" y="1474529"/>
                  </a:lnTo>
                  <a:lnTo>
                    <a:pt x="570978" y="1438631"/>
                  </a:lnTo>
                  <a:lnTo>
                    <a:pt x="598457" y="1403063"/>
                  </a:lnTo>
                  <a:lnTo>
                    <a:pt x="626372" y="1367827"/>
                  </a:lnTo>
                  <a:lnTo>
                    <a:pt x="654718" y="1332930"/>
                  </a:lnTo>
                  <a:lnTo>
                    <a:pt x="683493" y="1298375"/>
                  </a:lnTo>
                  <a:lnTo>
                    <a:pt x="712694" y="1264167"/>
                  </a:lnTo>
                  <a:lnTo>
                    <a:pt x="742316" y="1230311"/>
                  </a:lnTo>
                  <a:lnTo>
                    <a:pt x="772358" y="1196810"/>
                  </a:lnTo>
                  <a:lnTo>
                    <a:pt x="802816" y="1163670"/>
                  </a:lnTo>
                  <a:lnTo>
                    <a:pt x="833686" y="1130895"/>
                  </a:lnTo>
                  <a:lnTo>
                    <a:pt x="864967" y="1098489"/>
                  </a:lnTo>
                  <a:lnTo>
                    <a:pt x="896654" y="1066458"/>
                  </a:lnTo>
                  <a:lnTo>
                    <a:pt x="928744" y="1034805"/>
                  </a:lnTo>
                  <a:lnTo>
                    <a:pt x="961235" y="1003535"/>
                  </a:lnTo>
                  <a:lnTo>
                    <a:pt x="994123" y="972652"/>
                  </a:lnTo>
                  <a:lnTo>
                    <a:pt x="1027405" y="942161"/>
                  </a:lnTo>
                  <a:lnTo>
                    <a:pt x="1061078" y="912067"/>
                  </a:lnTo>
                  <a:lnTo>
                    <a:pt x="1095138" y="882374"/>
                  </a:lnTo>
                  <a:lnTo>
                    <a:pt x="1129583" y="853086"/>
                  </a:lnTo>
                  <a:lnTo>
                    <a:pt x="1164410" y="824209"/>
                  </a:lnTo>
                  <a:lnTo>
                    <a:pt x="1199615" y="795745"/>
                  </a:lnTo>
                  <a:lnTo>
                    <a:pt x="1235195" y="767701"/>
                  </a:lnTo>
                  <a:lnTo>
                    <a:pt x="1271147" y="740081"/>
                  </a:lnTo>
                  <a:lnTo>
                    <a:pt x="1307468" y="712888"/>
                  </a:lnTo>
                  <a:lnTo>
                    <a:pt x="1344155" y="686128"/>
                  </a:lnTo>
                  <a:lnTo>
                    <a:pt x="1381205" y="659805"/>
                  </a:lnTo>
                  <a:lnTo>
                    <a:pt x="1418613" y="633923"/>
                  </a:lnTo>
                  <a:lnTo>
                    <a:pt x="1456379" y="608488"/>
                  </a:lnTo>
                  <a:lnTo>
                    <a:pt x="1494497" y="583503"/>
                  </a:lnTo>
                  <a:lnTo>
                    <a:pt x="1532966" y="558973"/>
                  </a:lnTo>
                  <a:lnTo>
                    <a:pt x="1571781" y="534902"/>
                  </a:lnTo>
                  <a:lnTo>
                    <a:pt x="1610940" y="511296"/>
                  </a:lnTo>
                  <a:lnTo>
                    <a:pt x="1650440" y="488158"/>
                  </a:lnTo>
                  <a:lnTo>
                    <a:pt x="1690277" y="465493"/>
                  </a:lnTo>
                  <a:lnTo>
                    <a:pt x="1730449" y="443306"/>
                  </a:lnTo>
                  <a:lnTo>
                    <a:pt x="1770951" y="421601"/>
                  </a:lnTo>
                  <a:lnTo>
                    <a:pt x="1811782" y="400383"/>
                  </a:lnTo>
                  <a:lnTo>
                    <a:pt x="1852938" y="379655"/>
                  </a:lnTo>
                  <a:lnTo>
                    <a:pt x="1894416" y="359423"/>
                  </a:lnTo>
                  <a:lnTo>
                    <a:pt x="1936212" y="339691"/>
                  </a:lnTo>
                  <a:lnTo>
                    <a:pt x="1978323" y="320464"/>
                  </a:lnTo>
                  <a:lnTo>
                    <a:pt x="2020747" y="301746"/>
                  </a:lnTo>
                  <a:lnTo>
                    <a:pt x="2063481" y="283541"/>
                  </a:lnTo>
                  <a:lnTo>
                    <a:pt x="2106520" y="265854"/>
                  </a:lnTo>
                  <a:lnTo>
                    <a:pt x="2149862" y="248690"/>
                  </a:lnTo>
                  <a:lnTo>
                    <a:pt x="2193504" y="232054"/>
                  </a:lnTo>
                  <a:lnTo>
                    <a:pt x="2237443" y="215948"/>
                  </a:lnTo>
                  <a:lnTo>
                    <a:pt x="2281675" y="200379"/>
                  </a:lnTo>
                  <a:lnTo>
                    <a:pt x="2326198" y="185350"/>
                  </a:lnTo>
                  <a:lnTo>
                    <a:pt x="2371007" y="170867"/>
                  </a:lnTo>
                  <a:lnTo>
                    <a:pt x="2416101" y="156933"/>
                  </a:lnTo>
                  <a:lnTo>
                    <a:pt x="2461476" y="143553"/>
                  </a:lnTo>
                  <a:lnTo>
                    <a:pt x="2507129" y="130732"/>
                  </a:lnTo>
                  <a:lnTo>
                    <a:pt x="2553056" y="118474"/>
                  </a:lnTo>
                  <a:lnTo>
                    <a:pt x="2599255" y="106784"/>
                  </a:lnTo>
                  <a:lnTo>
                    <a:pt x="2645722" y="95665"/>
                  </a:lnTo>
                  <a:lnTo>
                    <a:pt x="2692454" y="85124"/>
                  </a:lnTo>
                  <a:lnTo>
                    <a:pt x="2739449" y="75163"/>
                  </a:lnTo>
                  <a:lnTo>
                    <a:pt x="2786702" y="65788"/>
                  </a:lnTo>
                  <a:lnTo>
                    <a:pt x="2834212" y="57003"/>
                  </a:lnTo>
                  <a:close/>
                </a:path>
                <a:path w="5626100" h="2524125">
                  <a:moveTo>
                    <a:pt x="171441" y="2094133"/>
                  </a:moveTo>
                  <a:lnTo>
                    <a:pt x="3104090" y="1571570"/>
                  </a:lnTo>
                  <a:lnTo>
                    <a:pt x="3056401" y="1580624"/>
                  </a:lnTo>
                  <a:lnTo>
                    <a:pt x="3009158" y="1590705"/>
                  </a:lnTo>
                  <a:lnTo>
                    <a:pt x="2962374" y="1601797"/>
                  </a:lnTo>
                  <a:lnTo>
                    <a:pt x="2916061" y="1613888"/>
                  </a:lnTo>
                  <a:lnTo>
                    <a:pt x="2870227" y="1626963"/>
                  </a:lnTo>
                  <a:lnTo>
                    <a:pt x="2824882" y="1641009"/>
                  </a:lnTo>
                  <a:lnTo>
                    <a:pt x="2780035" y="1656012"/>
                  </a:lnTo>
                  <a:lnTo>
                    <a:pt x="2735827" y="1671908"/>
                  </a:lnTo>
                  <a:lnTo>
                    <a:pt x="2692021" y="1688774"/>
                  </a:lnTo>
                  <a:lnTo>
                    <a:pt x="2648742" y="1706556"/>
                  </a:lnTo>
                  <a:lnTo>
                    <a:pt x="2605999" y="1725239"/>
                  </a:lnTo>
                  <a:lnTo>
                    <a:pt x="2563802" y="1744811"/>
                  </a:lnTo>
                  <a:lnTo>
                    <a:pt x="2522159" y="1765256"/>
                  </a:lnTo>
                  <a:lnTo>
                    <a:pt x="2481082" y="1786563"/>
                  </a:lnTo>
                  <a:lnTo>
                    <a:pt x="2440579" y="1808717"/>
                  </a:lnTo>
                  <a:lnTo>
                    <a:pt x="2400660" y="1831704"/>
                  </a:lnTo>
                  <a:lnTo>
                    <a:pt x="2361334" y="1855511"/>
                  </a:lnTo>
                  <a:lnTo>
                    <a:pt x="2322610" y="1880124"/>
                  </a:lnTo>
                  <a:lnTo>
                    <a:pt x="2284500" y="1905530"/>
                  </a:lnTo>
                  <a:lnTo>
                    <a:pt x="2247011" y="1931714"/>
                  </a:lnTo>
                  <a:lnTo>
                    <a:pt x="2210153" y="1958664"/>
                  </a:lnTo>
                  <a:lnTo>
                    <a:pt x="2173937" y="1986365"/>
                  </a:lnTo>
                  <a:lnTo>
                    <a:pt x="2138371" y="2014804"/>
                  </a:lnTo>
                  <a:lnTo>
                    <a:pt x="2103464" y="2043967"/>
                  </a:lnTo>
                  <a:lnTo>
                    <a:pt x="2069228" y="2073841"/>
                  </a:lnTo>
                  <a:lnTo>
                    <a:pt x="2035670" y="2104411"/>
                  </a:lnTo>
                  <a:lnTo>
                    <a:pt x="2002801" y="2135665"/>
                  </a:lnTo>
                  <a:lnTo>
                    <a:pt x="1970630" y="2167589"/>
                  </a:lnTo>
                  <a:lnTo>
                    <a:pt x="1939167" y="2200168"/>
                  </a:lnTo>
                  <a:lnTo>
                    <a:pt x="1908420" y="2233390"/>
                  </a:lnTo>
                  <a:lnTo>
                    <a:pt x="1878401" y="2267240"/>
                  </a:lnTo>
                  <a:lnTo>
                    <a:pt x="1849117" y="2301706"/>
                  </a:lnTo>
                  <a:lnTo>
                    <a:pt x="1820580" y="2336772"/>
                  </a:lnTo>
                  <a:lnTo>
                    <a:pt x="1792797" y="2372427"/>
                  </a:lnTo>
                  <a:lnTo>
                    <a:pt x="1765779" y="2408655"/>
                  </a:lnTo>
                  <a:lnTo>
                    <a:pt x="1739536" y="2445444"/>
                  </a:lnTo>
                  <a:lnTo>
                    <a:pt x="1714076" y="2482779"/>
                  </a:lnTo>
                  <a:lnTo>
                    <a:pt x="1689410" y="2520648"/>
                  </a:lnTo>
                  <a:lnTo>
                    <a:pt x="1687600" y="2523560"/>
                  </a:lnTo>
                  <a:lnTo>
                    <a:pt x="0" y="2523560"/>
                  </a:lnTo>
                  <a:lnTo>
                    <a:pt x="19430" y="2465706"/>
                  </a:lnTo>
                  <a:lnTo>
                    <a:pt x="34501" y="2423048"/>
                  </a:lnTo>
                  <a:lnTo>
                    <a:pt x="50089" y="2380607"/>
                  </a:lnTo>
                  <a:lnTo>
                    <a:pt x="66189" y="2338387"/>
                  </a:lnTo>
                  <a:lnTo>
                    <a:pt x="82800" y="2296391"/>
                  </a:lnTo>
                  <a:lnTo>
                    <a:pt x="99918" y="2254626"/>
                  </a:lnTo>
                  <a:lnTo>
                    <a:pt x="117541" y="2213095"/>
                  </a:lnTo>
                  <a:lnTo>
                    <a:pt x="135663" y="2171803"/>
                  </a:lnTo>
                  <a:lnTo>
                    <a:pt x="154284" y="2130755"/>
                  </a:lnTo>
                  <a:lnTo>
                    <a:pt x="171441" y="2094133"/>
                  </a:lnTo>
                  <a:close/>
                </a:path>
              </a:pathLst>
            </a:custGeom>
            <a:solidFill>
              <a:srgbClr val="B08F41"/>
            </a:solidFill>
          </p:spPr>
          <p:txBody>
            <a:bodyPr wrap="square" lIns="0" tIns="0" rIns="0" bIns="0" rtlCol="0"/>
            <a:lstStyle/>
            <a:p>
              <a:endParaRPr/>
            </a:p>
          </p:txBody>
        </p:sp>
        <p:sp>
          <p:nvSpPr>
            <p:cNvPr id="11" name="object 11"/>
            <p:cNvSpPr/>
            <p:nvPr/>
          </p:nvSpPr>
          <p:spPr>
            <a:xfrm>
              <a:off x="16156585" y="7883931"/>
              <a:ext cx="1137920" cy="2403475"/>
            </a:xfrm>
            <a:custGeom>
              <a:avLst/>
              <a:gdLst/>
              <a:ahLst/>
              <a:cxnLst/>
              <a:rect l="l" t="t" r="r" b="b"/>
              <a:pathLst>
                <a:path w="1137919" h="2403475">
                  <a:moveTo>
                    <a:pt x="118986" y="2203729"/>
                  </a:moveTo>
                  <a:lnTo>
                    <a:pt x="14668" y="1318895"/>
                  </a:lnTo>
                  <a:lnTo>
                    <a:pt x="9067" y="1367548"/>
                  </a:lnTo>
                  <a:lnTo>
                    <a:pt x="4787" y="1416545"/>
                  </a:lnTo>
                  <a:lnTo>
                    <a:pt x="1841" y="1465872"/>
                  </a:lnTo>
                  <a:lnTo>
                    <a:pt x="241" y="1515503"/>
                  </a:lnTo>
                  <a:lnTo>
                    <a:pt x="0" y="1565414"/>
                  </a:lnTo>
                  <a:lnTo>
                    <a:pt x="1130" y="1615592"/>
                  </a:lnTo>
                  <a:lnTo>
                    <a:pt x="3632" y="1665986"/>
                  </a:lnTo>
                  <a:lnTo>
                    <a:pt x="7531" y="1716608"/>
                  </a:lnTo>
                  <a:lnTo>
                    <a:pt x="12827" y="1767408"/>
                  </a:lnTo>
                  <a:lnTo>
                    <a:pt x="19481" y="1818043"/>
                  </a:lnTo>
                  <a:lnTo>
                    <a:pt x="27470" y="1868182"/>
                  </a:lnTo>
                  <a:lnTo>
                    <a:pt x="36753" y="1917801"/>
                  </a:lnTo>
                  <a:lnTo>
                    <a:pt x="47332" y="1966887"/>
                  </a:lnTo>
                  <a:lnTo>
                    <a:pt x="59182" y="2015413"/>
                  </a:lnTo>
                  <a:lnTo>
                    <a:pt x="72288" y="2063381"/>
                  </a:lnTo>
                  <a:lnTo>
                    <a:pt x="86626" y="2110778"/>
                  </a:lnTo>
                  <a:lnTo>
                    <a:pt x="102196" y="2157565"/>
                  </a:lnTo>
                  <a:lnTo>
                    <a:pt x="118986" y="2203729"/>
                  </a:lnTo>
                  <a:close/>
                </a:path>
                <a:path w="1137919" h="2403475">
                  <a:moveTo>
                    <a:pt x="308305" y="2403068"/>
                  </a:moveTo>
                  <a:lnTo>
                    <a:pt x="128422" y="877100"/>
                  </a:lnTo>
                  <a:lnTo>
                    <a:pt x="117398" y="905637"/>
                  </a:lnTo>
                  <a:lnTo>
                    <a:pt x="106730" y="934656"/>
                  </a:lnTo>
                  <a:lnTo>
                    <a:pt x="96532" y="964031"/>
                  </a:lnTo>
                  <a:lnTo>
                    <a:pt x="86880" y="993660"/>
                  </a:lnTo>
                  <a:lnTo>
                    <a:pt x="253034" y="2403068"/>
                  </a:lnTo>
                  <a:lnTo>
                    <a:pt x="308305" y="2403068"/>
                  </a:lnTo>
                  <a:close/>
                </a:path>
                <a:path w="1137919" h="2403475">
                  <a:moveTo>
                    <a:pt x="474141" y="2403068"/>
                  </a:moveTo>
                  <a:lnTo>
                    <a:pt x="262343" y="606488"/>
                  </a:lnTo>
                  <a:lnTo>
                    <a:pt x="250596" y="626237"/>
                  </a:lnTo>
                  <a:lnTo>
                    <a:pt x="238975" y="646214"/>
                  </a:lnTo>
                  <a:lnTo>
                    <a:pt x="227596" y="666483"/>
                  </a:lnTo>
                  <a:lnTo>
                    <a:pt x="216560" y="687070"/>
                  </a:lnTo>
                  <a:lnTo>
                    <a:pt x="418858" y="2403068"/>
                  </a:lnTo>
                  <a:lnTo>
                    <a:pt x="474141" y="2403068"/>
                  </a:lnTo>
                  <a:close/>
                </a:path>
                <a:path w="1137919" h="2403475">
                  <a:moveTo>
                    <a:pt x="639965" y="2403068"/>
                  </a:moveTo>
                  <a:lnTo>
                    <a:pt x="404177" y="402945"/>
                  </a:lnTo>
                  <a:lnTo>
                    <a:pt x="391972" y="418236"/>
                  </a:lnTo>
                  <a:lnTo>
                    <a:pt x="379971" y="433781"/>
                  </a:lnTo>
                  <a:lnTo>
                    <a:pt x="356209" y="464972"/>
                  </a:lnTo>
                  <a:lnTo>
                    <a:pt x="584695" y="2403068"/>
                  </a:lnTo>
                  <a:lnTo>
                    <a:pt x="639965" y="2403068"/>
                  </a:lnTo>
                  <a:close/>
                </a:path>
                <a:path w="1137919" h="2403475">
                  <a:moveTo>
                    <a:pt x="805789" y="2403068"/>
                  </a:moveTo>
                  <a:lnTo>
                    <a:pt x="550887" y="240817"/>
                  </a:lnTo>
                  <a:lnTo>
                    <a:pt x="538340" y="253174"/>
                  </a:lnTo>
                  <a:lnTo>
                    <a:pt x="525970" y="265658"/>
                  </a:lnTo>
                  <a:lnTo>
                    <a:pt x="513715" y="278244"/>
                  </a:lnTo>
                  <a:lnTo>
                    <a:pt x="501510" y="290868"/>
                  </a:lnTo>
                  <a:lnTo>
                    <a:pt x="750519" y="2403068"/>
                  </a:lnTo>
                  <a:lnTo>
                    <a:pt x="805789" y="2403068"/>
                  </a:lnTo>
                  <a:close/>
                </a:path>
                <a:path w="1137919" h="2403475">
                  <a:moveTo>
                    <a:pt x="971626" y="2403068"/>
                  </a:moveTo>
                  <a:lnTo>
                    <a:pt x="701078" y="108140"/>
                  </a:lnTo>
                  <a:lnTo>
                    <a:pt x="688276" y="118364"/>
                  </a:lnTo>
                  <a:lnTo>
                    <a:pt x="675640" y="128625"/>
                  </a:lnTo>
                  <a:lnTo>
                    <a:pt x="663130" y="138963"/>
                  </a:lnTo>
                  <a:lnTo>
                    <a:pt x="650671" y="149466"/>
                  </a:lnTo>
                  <a:lnTo>
                    <a:pt x="916343" y="2403068"/>
                  </a:lnTo>
                  <a:lnTo>
                    <a:pt x="971626" y="2403068"/>
                  </a:lnTo>
                  <a:close/>
                </a:path>
                <a:path w="1137919" h="2403475">
                  <a:moveTo>
                    <a:pt x="988479" y="1139431"/>
                  </a:moveTo>
                  <a:lnTo>
                    <a:pt x="854151" y="0"/>
                  </a:lnTo>
                  <a:lnTo>
                    <a:pt x="841133" y="8267"/>
                  </a:lnTo>
                  <a:lnTo>
                    <a:pt x="828268" y="16662"/>
                  </a:lnTo>
                  <a:lnTo>
                    <a:pt x="802855" y="33680"/>
                  </a:lnTo>
                  <a:lnTo>
                    <a:pt x="945400" y="1242898"/>
                  </a:lnTo>
                  <a:lnTo>
                    <a:pt x="955052" y="1216596"/>
                  </a:lnTo>
                  <a:lnTo>
                    <a:pt x="965415" y="1190510"/>
                  </a:lnTo>
                  <a:lnTo>
                    <a:pt x="976528" y="1164755"/>
                  </a:lnTo>
                  <a:lnTo>
                    <a:pt x="988479" y="1139431"/>
                  </a:lnTo>
                  <a:close/>
                </a:path>
                <a:path w="1137919" h="2403475">
                  <a:moveTo>
                    <a:pt x="1137450" y="2403068"/>
                  </a:moveTo>
                  <a:lnTo>
                    <a:pt x="1107833" y="2151824"/>
                  </a:lnTo>
                  <a:lnTo>
                    <a:pt x="1090333" y="2130044"/>
                  </a:lnTo>
                  <a:lnTo>
                    <a:pt x="1073543" y="2107717"/>
                  </a:lnTo>
                  <a:lnTo>
                    <a:pt x="1057402" y="2084781"/>
                  </a:lnTo>
                  <a:lnTo>
                    <a:pt x="1041869" y="2061210"/>
                  </a:lnTo>
                  <a:lnTo>
                    <a:pt x="1082167" y="2403068"/>
                  </a:lnTo>
                  <a:lnTo>
                    <a:pt x="1137450" y="2403068"/>
                  </a:lnTo>
                  <a:close/>
                </a:path>
              </a:pathLst>
            </a:custGeom>
            <a:solidFill>
              <a:srgbClr val="09417D"/>
            </a:solidFill>
          </p:spPr>
          <p:txBody>
            <a:bodyPr wrap="square" lIns="0" tIns="0" rIns="0" bIns="0" rtlCol="0"/>
            <a:lstStyle/>
            <a:p>
              <a:endParaRPr/>
            </a:p>
          </p:txBody>
        </p:sp>
        <p:pic>
          <p:nvPicPr>
            <p:cNvPr id="12" name="object 12"/>
            <p:cNvPicPr/>
            <p:nvPr/>
          </p:nvPicPr>
          <p:blipFill>
            <a:blip r:embed="rId4" cstate="print"/>
            <a:stretch>
              <a:fillRect/>
            </a:stretch>
          </p:blipFill>
          <p:spPr>
            <a:xfrm>
              <a:off x="17389844" y="10161921"/>
              <a:ext cx="70020" cy="125078"/>
            </a:xfrm>
            <a:prstGeom prst="rect">
              <a:avLst/>
            </a:prstGeom>
          </p:spPr>
        </p:pic>
        <p:sp>
          <p:nvSpPr>
            <p:cNvPr id="13" name="object 13"/>
            <p:cNvSpPr/>
            <p:nvPr/>
          </p:nvSpPr>
          <p:spPr>
            <a:xfrm>
              <a:off x="17114127" y="7599235"/>
              <a:ext cx="1174115" cy="2687955"/>
            </a:xfrm>
            <a:custGeom>
              <a:avLst/>
              <a:gdLst/>
              <a:ahLst/>
              <a:cxnLst/>
              <a:rect l="l" t="t" r="r" b="b"/>
              <a:pathLst>
                <a:path w="1174115" h="2687954">
                  <a:moveTo>
                    <a:pt x="171869" y="1212938"/>
                  </a:moveTo>
                  <a:lnTo>
                    <a:pt x="52006" y="196176"/>
                  </a:lnTo>
                  <a:lnTo>
                    <a:pt x="12915" y="216712"/>
                  </a:lnTo>
                  <a:lnTo>
                    <a:pt x="0" y="223862"/>
                  </a:lnTo>
                  <a:lnTo>
                    <a:pt x="123583" y="1272247"/>
                  </a:lnTo>
                  <a:lnTo>
                    <a:pt x="135166" y="1256982"/>
                  </a:lnTo>
                  <a:lnTo>
                    <a:pt x="147040" y="1242047"/>
                  </a:lnTo>
                  <a:lnTo>
                    <a:pt x="159258" y="1227391"/>
                  </a:lnTo>
                  <a:lnTo>
                    <a:pt x="171869" y="1212938"/>
                  </a:lnTo>
                  <a:close/>
                </a:path>
                <a:path w="1174115" h="2687954">
                  <a:moveTo>
                    <a:pt x="321538" y="1075893"/>
                  </a:moveTo>
                  <a:lnTo>
                    <a:pt x="209588" y="126187"/>
                  </a:lnTo>
                  <a:lnTo>
                    <a:pt x="196405" y="131241"/>
                  </a:lnTo>
                  <a:lnTo>
                    <a:pt x="183172" y="136563"/>
                  </a:lnTo>
                  <a:lnTo>
                    <a:pt x="156794" y="147345"/>
                  </a:lnTo>
                  <a:lnTo>
                    <a:pt x="270941" y="1115580"/>
                  </a:lnTo>
                  <a:lnTo>
                    <a:pt x="283438" y="1105420"/>
                  </a:lnTo>
                  <a:lnTo>
                    <a:pt x="295986" y="1095349"/>
                  </a:lnTo>
                  <a:lnTo>
                    <a:pt x="308673" y="1085481"/>
                  </a:lnTo>
                  <a:lnTo>
                    <a:pt x="321538" y="1075893"/>
                  </a:lnTo>
                  <a:close/>
                </a:path>
                <a:path w="1174115" h="2687954">
                  <a:moveTo>
                    <a:pt x="470598" y="2687764"/>
                  </a:moveTo>
                  <a:lnTo>
                    <a:pt x="469938" y="2687459"/>
                  </a:lnTo>
                  <a:lnTo>
                    <a:pt x="455396" y="2680246"/>
                  </a:lnTo>
                  <a:lnTo>
                    <a:pt x="456285" y="2687764"/>
                  </a:lnTo>
                  <a:lnTo>
                    <a:pt x="470598" y="2687764"/>
                  </a:lnTo>
                  <a:close/>
                </a:path>
                <a:path w="1174115" h="2687954">
                  <a:moveTo>
                    <a:pt x="476478" y="983564"/>
                  </a:moveTo>
                  <a:lnTo>
                    <a:pt x="369023" y="72021"/>
                  </a:lnTo>
                  <a:lnTo>
                    <a:pt x="328930" y="83972"/>
                  </a:lnTo>
                  <a:lnTo>
                    <a:pt x="315658" y="88265"/>
                  </a:lnTo>
                  <a:lnTo>
                    <a:pt x="424345" y="1010158"/>
                  </a:lnTo>
                  <a:lnTo>
                    <a:pt x="437222" y="1003274"/>
                  </a:lnTo>
                  <a:lnTo>
                    <a:pt x="450164" y="996480"/>
                  </a:lnTo>
                  <a:lnTo>
                    <a:pt x="463232" y="989876"/>
                  </a:lnTo>
                  <a:lnTo>
                    <a:pt x="476478" y="983564"/>
                  </a:lnTo>
                  <a:close/>
                </a:path>
                <a:path w="1174115" h="2687954">
                  <a:moveTo>
                    <a:pt x="635406" y="925029"/>
                  </a:moveTo>
                  <a:lnTo>
                    <a:pt x="530263" y="33108"/>
                  </a:lnTo>
                  <a:lnTo>
                    <a:pt x="516826" y="35928"/>
                  </a:lnTo>
                  <a:lnTo>
                    <a:pt x="489737" y="41389"/>
                  </a:lnTo>
                  <a:lnTo>
                    <a:pt x="476262" y="43903"/>
                  </a:lnTo>
                  <a:lnTo>
                    <a:pt x="581990" y="940727"/>
                  </a:lnTo>
                  <a:lnTo>
                    <a:pt x="608469" y="932700"/>
                  </a:lnTo>
                  <a:lnTo>
                    <a:pt x="621855" y="928789"/>
                  </a:lnTo>
                  <a:lnTo>
                    <a:pt x="635406" y="925029"/>
                  </a:lnTo>
                  <a:close/>
                </a:path>
                <a:path w="1174115" h="2687954">
                  <a:moveTo>
                    <a:pt x="749719" y="902550"/>
                  </a:moveTo>
                  <a:lnTo>
                    <a:pt x="645096" y="15087"/>
                  </a:lnTo>
                  <a:lnTo>
                    <a:pt x="638797" y="15824"/>
                  </a:lnTo>
                  <a:lnTo>
                    <a:pt x="743407" y="903300"/>
                  </a:lnTo>
                  <a:lnTo>
                    <a:pt x="749719" y="902550"/>
                  </a:lnTo>
                  <a:close/>
                </a:path>
                <a:path w="1174115" h="2687954">
                  <a:moveTo>
                    <a:pt x="798906" y="896759"/>
                  </a:moveTo>
                  <a:lnTo>
                    <a:pt x="694232" y="8813"/>
                  </a:lnTo>
                  <a:lnTo>
                    <a:pt x="686663" y="9702"/>
                  </a:lnTo>
                  <a:lnTo>
                    <a:pt x="672795" y="11341"/>
                  </a:lnTo>
                  <a:lnTo>
                    <a:pt x="665226" y="12230"/>
                  </a:lnTo>
                  <a:lnTo>
                    <a:pt x="665238" y="12369"/>
                  </a:lnTo>
                  <a:lnTo>
                    <a:pt x="651357" y="13995"/>
                  </a:lnTo>
                  <a:lnTo>
                    <a:pt x="651383" y="14211"/>
                  </a:lnTo>
                  <a:lnTo>
                    <a:pt x="645083" y="14960"/>
                  </a:lnTo>
                  <a:lnTo>
                    <a:pt x="645096" y="15087"/>
                  </a:lnTo>
                  <a:lnTo>
                    <a:pt x="749693" y="902322"/>
                  </a:lnTo>
                  <a:lnTo>
                    <a:pt x="755992" y="901573"/>
                  </a:lnTo>
                  <a:lnTo>
                    <a:pt x="769861" y="899833"/>
                  </a:lnTo>
                  <a:lnTo>
                    <a:pt x="777417" y="898906"/>
                  </a:lnTo>
                  <a:lnTo>
                    <a:pt x="791298" y="897394"/>
                  </a:lnTo>
                  <a:lnTo>
                    <a:pt x="791337" y="897648"/>
                  </a:lnTo>
                  <a:lnTo>
                    <a:pt x="798906" y="896759"/>
                  </a:lnTo>
                  <a:close/>
                </a:path>
                <a:path w="1174115" h="2687954">
                  <a:moveTo>
                    <a:pt x="963739" y="896823"/>
                  </a:moveTo>
                  <a:lnTo>
                    <a:pt x="858012" y="0"/>
                  </a:lnTo>
                  <a:lnTo>
                    <a:pt x="844346" y="139"/>
                  </a:lnTo>
                  <a:lnTo>
                    <a:pt x="830643" y="533"/>
                  </a:lnTo>
                  <a:lnTo>
                    <a:pt x="802919" y="1524"/>
                  </a:lnTo>
                  <a:lnTo>
                    <a:pt x="908062" y="893445"/>
                  </a:lnTo>
                  <a:lnTo>
                    <a:pt x="922121" y="893953"/>
                  </a:lnTo>
                  <a:lnTo>
                    <a:pt x="936053" y="894702"/>
                  </a:lnTo>
                  <a:lnTo>
                    <a:pt x="949909" y="895654"/>
                  </a:lnTo>
                  <a:lnTo>
                    <a:pt x="963739" y="896823"/>
                  </a:lnTo>
                  <a:close/>
                </a:path>
                <a:path w="1174115" h="2687954">
                  <a:moveTo>
                    <a:pt x="1133208" y="927696"/>
                  </a:moveTo>
                  <a:lnTo>
                    <a:pt x="1024458" y="5257"/>
                  </a:lnTo>
                  <a:lnTo>
                    <a:pt x="996810" y="3327"/>
                  </a:lnTo>
                  <a:lnTo>
                    <a:pt x="982853" y="2463"/>
                  </a:lnTo>
                  <a:lnTo>
                    <a:pt x="968781" y="1866"/>
                  </a:lnTo>
                  <a:lnTo>
                    <a:pt x="1076312" y="913955"/>
                  </a:lnTo>
                  <a:lnTo>
                    <a:pt x="1090676" y="917016"/>
                  </a:lnTo>
                  <a:lnTo>
                    <a:pt x="1104912" y="920394"/>
                  </a:lnTo>
                  <a:lnTo>
                    <a:pt x="1119085" y="923988"/>
                  </a:lnTo>
                  <a:lnTo>
                    <a:pt x="1133208" y="927696"/>
                  </a:lnTo>
                  <a:close/>
                </a:path>
                <a:path w="1174115" h="2687954">
                  <a:moveTo>
                    <a:pt x="1173861" y="23126"/>
                  </a:moveTo>
                  <a:lnTo>
                    <a:pt x="1164793" y="21666"/>
                  </a:lnTo>
                  <a:lnTo>
                    <a:pt x="1150696" y="19545"/>
                  </a:lnTo>
                  <a:lnTo>
                    <a:pt x="1136459" y="17475"/>
                  </a:lnTo>
                  <a:lnTo>
                    <a:pt x="1173861" y="334822"/>
                  </a:lnTo>
                  <a:lnTo>
                    <a:pt x="1173861" y="23126"/>
                  </a:lnTo>
                  <a:close/>
                </a:path>
              </a:pathLst>
            </a:custGeom>
            <a:solidFill>
              <a:srgbClr val="09417D"/>
            </a:solidFill>
          </p:spPr>
          <p:txBody>
            <a:bodyPr wrap="square" lIns="0" tIns="0" rIns="0" bIns="0" rtlCol="0"/>
            <a:lstStyle/>
            <a:p>
              <a:endParaRPr/>
            </a:p>
          </p:txBody>
        </p:sp>
        <p:sp>
          <p:nvSpPr>
            <p:cNvPr id="14" name="object 14"/>
            <p:cNvSpPr/>
            <p:nvPr/>
          </p:nvSpPr>
          <p:spPr>
            <a:xfrm>
              <a:off x="11627267" y="8994231"/>
              <a:ext cx="2058035" cy="1292860"/>
            </a:xfrm>
            <a:custGeom>
              <a:avLst/>
              <a:gdLst/>
              <a:ahLst/>
              <a:cxnLst/>
              <a:rect l="l" t="t" r="r" b="b"/>
              <a:pathLst>
                <a:path w="2058034" h="1292859">
                  <a:moveTo>
                    <a:pt x="283311" y="1292767"/>
                  </a:moveTo>
                  <a:lnTo>
                    <a:pt x="34565" y="1292767"/>
                  </a:lnTo>
                  <a:lnTo>
                    <a:pt x="24752" y="1252842"/>
                  </a:lnTo>
                  <a:lnTo>
                    <a:pt x="15902" y="1208582"/>
                  </a:lnTo>
                  <a:lnTo>
                    <a:pt x="8991" y="1163986"/>
                  </a:lnTo>
                  <a:lnTo>
                    <a:pt x="4029" y="1119124"/>
                  </a:lnTo>
                  <a:lnTo>
                    <a:pt x="1029" y="1074064"/>
                  </a:lnTo>
                  <a:lnTo>
                    <a:pt x="0" y="1028875"/>
                  </a:lnTo>
                  <a:lnTo>
                    <a:pt x="952" y="983626"/>
                  </a:lnTo>
                  <a:lnTo>
                    <a:pt x="3897" y="938386"/>
                  </a:lnTo>
                  <a:lnTo>
                    <a:pt x="8846" y="893225"/>
                  </a:lnTo>
                  <a:lnTo>
                    <a:pt x="15809" y="848211"/>
                  </a:lnTo>
                  <a:lnTo>
                    <a:pt x="24796" y="803414"/>
                  </a:lnTo>
                  <a:lnTo>
                    <a:pt x="35819" y="758901"/>
                  </a:lnTo>
                  <a:lnTo>
                    <a:pt x="48889" y="714743"/>
                  </a:lnTo>
                  <a:lnTo>
                    <a:pt x="64015" y="671009"/>
                  </a:lnTo>
                  <a:lnTo>
                    <a:pt x="81208" y="627767"/>
                  </a:lnTo>
                  <a:lnTo>
                    <a:pt x="100480" y="585086"/>
                  </a:lnTo>
                  <a:lnTo>
                    <a:pt x="121841" y="543036"/>
                  </a:lnTo>
                  <a:lnTo>
                    <a:pt x="145301" y="501685"/>
                  </a:lnTo>
                  <a:lnTo>
                    <a:pt x="170872" y="461102"/>
                  </a:lnTo>
                  <a:lnTo>
                    <a:pt x="198568" y="421352"/>
                  </a:lnTo>
                  <a:lnTo>
                    <a:pt x="228062" y="382935"/>
                  </a:lnTo>
                  <a:lnTo>
                    <a:pt x="259001" y="346281"/>
                  </a:lnTo>
                  <a:lnTo>
                    <a:pt x="291312" y="311405"/>
                  </a:lnTo>
                  <a:lnTo>
                    <a:pt x="324924" y="278318"/>
                  </a:lnTo>
                  <a:lnTo>
                    <a:pt x="359770" y="247032"/>
                  </a:lnTo>
                  <a:lnTo>
                    <a:pt x="395780" y="217557"/>
                  </a:lnTo>
                  <a:lnTo>
                    <a:pt x="432885" y="189903"/>
                  </a:lnTo>
                  <a:lnTo>
                    <a:pt x="471016" y="164081"/>
                  </a:lnTo>
                  <a:lnTo>
                    <a:pt x="510104" y="140103"/>
                  </a:lnTo>
                  <a:lnTo>
                    <a:pt x="550080" y="117978"/>
                  </a:lnTo>
                  <a:lnTo>
                    <a:pt x="590875" y="97717"/>
                  </a:lnTo>
                  <a:lnTo>
                    <a:pt x="632420" y="79331"/>
                  </a:lnTo>
                  <a:lnTo>
                    <a:pt x="674646" y="62831"/>
                  </a:lnTo>
                  <a:lnTo>
                    <a:pt x="717484" y="48227"/>
                  </a:lnTo>
                  <a:lnTo>
                    <a:pt x="760865" y="35531"/>
                  </a:lnTo>
                  <a:lnTo>
                    <a:pt x="778096" y="31296"/>
                  </a:lnTo>
                  <a:lnTo>
                    <a:pt x="390152" y="561532"/>
                  </a:lnTo>
                  <a:lnTo>
                    <a:pt x="362899" y="601232"/>
                  </a:lnTo>
                  <a:lnTo>
                    <a:pt x="338381" y="642000"/>
                  </a:lnTo>
                  <a:lnTo>
                    <a:pt x="316580" y="683719"/>
                  </a:lnTo>
                  <a:lnTo>
                    <a:pt x="297478" y="726274"/>
                  </a:lnTo>
                  <a:lnTo>
                    <a:pt x="281058" y="769547"/>
                  </a:lnTo>
                  <a:lnTo>
                    <a:pt x="267300" y="813422"/>
                  </a:lnTo>
                  <a:lnTo>
                    <a:pt x="256187" y="857783"/>
                  </a:lnTo>
                  <a:lnTo>
                    <a:pt x="247701" y="902512"/>
                  </a:lnTo>
                  <a:lnTo>
                    <a:pt x="241824" y="947494"/>
                  </a:lnTo>
                  <a:lnTo>
                    <a:pt x="238537" y="992612"/>
                  </a:lnTo>
                  <a:lnTo>
                    <a:pt x="237823" y="1037748"/>
                  </a:lnTo>
                  <a:lnTo>
                    <a:pt x="239663" y="1082787"/>
                  </a:lnTo>
                  <a:lnTo>
                    <a:pt x="244040" y="1127612"/>
                  </a:lnTo>
                  <a:lnTo>
                    <a:pt x="250936" y="1172107"/>
                  </a:lnTo>
                  <a:lnTo>
                    <a:pt x="260331" y="1216154"/>
                  </a:lnTo>
                  <a:lnTo>
                    <a:pt x="272209" y="1259637"/>
                  </a:lnTo>
                  <a:lnTo>
                    <a:pt x="283311" y="1292767"/>
                  </a:lnTo>
                  <a:close/>
                </a:path>
                <a:path w="2058034" h="1292859">
                  <a:moveTo>
                    <a:pt x="2023201" y="1292767"/>
                  </a:moveTo>
                  <a:lnTo>
                    <a:pt x="1774700" y="1292767"/>
                  </a:lnTo>
                  <a:lnTo>
                    <a:pt x="1776504" y="1288014"/>
                  </a:lnTo>
                  <a:lnTo>
                    <a:pt x="1790261" y="1244139"/>
                  </a:lnTo>
                  <a:lnTo>
                    <a:pt x="1801374" y="1199778"/>
                  </a:lnTo>
                  <a:lnTo>
                    <a:pt x="1809860" y="1155049"/>
                  </a:lnTo>
                  <a:lnTo>
                    <a:pt x="1815738" y="1110067"/>
                  </a:lnTo>
                  <a:lnTo>
                    <a:pt x="1819024" y="1064950"/>
                  </a:lnTo>
                  <a:lnTo>
                    <a:pt x="1819738" y="1019813"/>
                  </a:lnTo>
                  <a:lnTo>
                    <a:pt x="1817898" y="974774"/>
                  </a:lnTo>
                  <a:lnTo>
                    <a:pt x="1813521" y="929949"/>
                  </a:lnTo>
                  <a:lnTo>
                    <a:pt x="1806626" y="885455"/>
                  </a:lnTo>
                  <a:lnTo>
                    <a:pt x="1797230" y="841408"/>
                  </a:lnTo>
                  <a:lnTo>
                    <a:pt x="1785352" y="797924"/>
                  </a:lnTo>
                  <a:lnTo>
                    <a:pt x="1771010" y="755121"/>
                  </a:lnTo>
                  <a:lnTo>
                    <a:pt x="1754221" y="713115"/>
                  </a:lnTo>
                  <a:lnTo>
                    <a:pt x="1735005" y="672022"/>
                  </a:lnTo>
                  <a:lnTo>
                    <a:pt x="1713378" y="631959"/>
                  </a:lnTo>
                  <a:lnTo>
                    <a:pt x="1689360" y="593043"/>
                  </a:lnTo>
                  <a:lnTo>
                    <a:pt x="1662967" y="555390"/>
                  </a:lnTo>
                  <a:lnTo>
                    <a:pt x="1634219" y="519116"/>
                  </a:lnTo>
                  <a:lnTo>
                    <a:pt x="1603133" y="484339"/>
                  </a:lnTo>
                  <a:lnTo>
                    <a:pt x="1569727" y="451175"/>
                  </a:lnTo>
                  <a:lnTo>
                    <a:pt x="1534020" y="419741"/>
                  </a:lnTo>
                  <a:lnTo>
                    <a:pt x="1496029" y="390152"/>
                  </a:lnTo>
                  <a:lnTo>
                    <a:pt x="1456329" y="362899"/>
                  </a:lnTo>
                  <a:lnTo>
                    <a:pt x="1415562" y="338381"/>
                  </a:lnTo>
                  <a:lnTo>
                    <a:pt x="1373842" y="316580"/>
                  </a:lnTo>
                  <a:lnTo>
                    <a:pt x="1331287" y="297478"/>
                  </a:lnTo>
                  <a:lnTo>
                    <a:pt x="1288014" y="281058"/>
                  </a:lnTo>
                  <a:lnTo>
                    <a:pt x="1244139" y="267300"/>
                  </a:lnTo>
                  <a:lnTo>
                    <a:pt x="1199778" y="256187"/>
                  </a:lnTo>
                  <a:lnTo>
                    <a:pt x="1155049" y="247701"/>
                  </a:lnTo>
                  <a:lnTo>
                    <a:pt x="1110067" y="241824"/>
                  </a:lnTo>
                  <a:lnTo>
                    <a:pt x="1064950" y="238537"/>
                  </a:lnTo>
                  <a:lnTo>
                    <a:pt x="1019813" y="237823"/>
                  </a:lnTo>
                  <a:lnTo>
                    <a:pt x="974774" y="239663"/>
                  </a:lnTo>
                  <a:lnTo>
                    <a:pt x="929949" y="244040"/>
                  </a:lnTo>
                  <a:lnTo>
                    <a:pt x="885455" y="250936"/>
                  </a:lnTo>
                  <a:lnTo>
                    <a:pt x="841408" y="260331"/>
                  </a:lnTo>
                  <a:lnTo>
                    <a:pt x="797924" y="272210"/>
                  </a:lnTo>
                  <a:lnTo>
                    <a:pt x="755121" y="286552"/>
                  </a:lnTo>
                  <a:lnTo>
                    <a:pt x="713115" y="303340"/>
                  </a:lnTo>
                  <a:lnTo>
                    <a:pt x="672022" y="322557"/>
                  </a:lnTo>
                  <a:lnTo>
                    <a:pt x="631959" y="344183"/>
                  </a:lnTo>
                  <a:lnTo>
                    <a:pt x="593043" y="368202"/>
                  </a:lnTo>
                  <a:lnTo>
                    <a:pt x="555390" y="394594"/>
                  </a:lnTo>
                  <a:lnTo>
                    <a:pt x="519116" y="423342"/>
                  </a:lnTo>
                  <a:lnTo>
                    <a:pt x="484339" y="454428"/>
                  </a:lnTo>
                  <a:lnTo>
                    <a:pt x="451175" y="487834"/>
                  </a:lnTo>
                  <a:lnTo>
                    <a:pt x="419741" y="523541"/>
                  </a:lnTo>
                  <a:lnTo>
                    <a:pt x="390152" y="561532"/>
                  </a:lnTo>
                  <a:lnTo>
                    <a:pt x="778096" y="31296"/>
                  </a:lnTo>
                  <a:lnTo>
                    <a:pt x="848979" y="15902"/>
                  </a:lnTo>
                  <a:lnTo>
                    <a:pt x="893575" y="8991"/>
                  </a:lnTo>
                  <a:lnTo>
                    <a:pt x="938437" y="4029"/>
                  </a:lnTo>
                  <a:lnTo>
                    <a:pt x="983497" y="1029"/>
                  </a:lnTo>
                  <a:lnTo>
                    <a:pt x="1028686" y="0"/>
                  </a:lnTo>
                  <a:lnTo>
                    <a:pt x="1073935" y="952"/>
                  </a:lnTo>
                  <a:lnTo>
                    <a:pt x="1119175" y="3897"/>
                  </a:lnTo>
                  <a:lnTo>
                    <a:pt x="1164336" y="8846"/>
                  </a:lnTo>
                  <a:lnTo>
                    <a:pt x="1209350" y="15809"/>
                  </a:lnTo>
                  <a:lnTo>
                    <a:pt x="1254148" y="24796"/>
                  </a:lnTo>
                  <a:lnTo>
                    <a:pt x="1298660" y="35819"/>
                  </a:lnTo>
                  <a:lnTo>
                    <a:pt x="1342818" y="48889"/>
                  </a:lnTo>
                  <a:lnTo>
                    <a:pt x="1386552" y="64015"/>
                  </a:lnTo>
                  <a:lnTo>
                    <a:pt x="1429795" y="81208"/>
                  </a:lnTo>
                  <a:lnTo>
                    <a:pt x="1472475" y="100480"/>
                  </a:lnTo>
                  <a:lnTo>
                    <a:pt x="1514526" y="121841"/>
                  </a:lnTo>
                  <a:lnTo>
                    <a:pt x="1555876" y="145301"/>
                  </a:lnTo>
                  <a:lnTo>
                    <a:pt x="1596459" y="170872"/>
                  </a:lnTo>
                  <a:lnTo>
                    <a:pt x="1636204" y="198563"/>
                  </a:lnTo>
                  <a:lnTo>
                    <a:pt x="1674626" y="228062"/>
                  </a:lnTo>
                  <a:lnTo>
                    <a:pt x="1711281" y="259001"/>
                  </a:lnTo>
                  <a:lnTo>
                    <a:pt x="1746157" y="291312"/>
                  </a:lnTo>
                  <a:lnTo>
                    <a:pt x="1779243" y="324924"/>
                  </a:lnTo>
                  <a:lnTo>
                    <a:pt x="1810529" y="359770"/>
                  </a:lnTo>
                  <a:lnTo>
                    <a:pt x="1840004" y="395780"/>
                  </a:lnTo>
                  <a:lnTo>
                    <a:pt x="1867658" y="432885"/>
                  </a:lnTo>
                  <a:lnTo>
                    <a:pt x="1893480" y="471016"/>
                  </a:lnTo>
                  <a:lnTo>
                    <a:pt x="1917459" y="510104"/>
                  </a:lnTo>
                  <a:lnTo>
                    <a:pt x="1939584" y="550080"/>
                  </a:lnTo>
                  <a:lnTo>
                    <a:pt x="1959845" y="590875"/>
                  </a:lnTo>
                  <a:lnTo>
                    <a:pt x="1978230" y="632420"/>
                  </a:lnTo>
                  <a:lnTo>
                    <a:pt x="1994730" y="674646"/>
                  </a:lnTo>
                  <a:lnTo>
                    <a:pt x="2009334" y="717484"/>
                  </a:lnTo>
                  <a:lnTo>
                    <a:pt x="2022031" y="760865"/>
                  </a:lnTo>
                  <a:lnTo>
                    <a:pt x="2032809" y="804720"/>
                  </a:lnTo>
                  <a:lnTo>
                    <a:pt x="2041660" y="848979"/>
                  </a:lnTo>
                  <a:lnTo>
                    <a:pt x="2048571" y="893575"/>
                  </a:lnTo>
                  <a:lnTo>
                    <a:pt x="2053532" y="938437"/>
                  </a:lnTo>
                  <a:lnTo>
                    <a:pt x="2056532" y="983497"/>
                  </a:lnTo>
                  <a:lnTo>
                    <a:pt x="2057562" y="1028686"/>
                  </a:lnTo>
                  <a:lnTo>
                    <a:pt x="2056609" y="1073935"/>
                  </a:lnTo>
                  <a:lnTo>
                    <a:pt x="2053664" y="1119175"/>
                  </a:lnTo>
                  <a:lnTo>
                    <a:pt x="2048715" y="1164336"/>
                  </a:lnTo>
                  <a:lnTo>
                    <a:pt x="2041752" y="1209350"/>
                  </a:lnTo>
                  <a:lnTo>
                    <a:pt x="2032765" y="1254148"/>
                  </a:lnTo>
                  <a:lnTo>
                    <a:pt x="2023201" y="1292767"/>
                  </a:lnTo>
                  <a:close/>
                </a:path>
              </a:pathLst>
            </a:custGeom>
            <a:solidFill>
              <a:srgbClr val="FFFFFF"/>
            </a:solidFill>
          </p:spPr>
          <p:txBody>
            <a:bodyPr wrap="square" lIns="0" tIns="0" rIns="0" bIns="0" rtlCol="0"/>
            <a:lstStyle/>
            <a:p>
              <a:endParaRPr/>
            </a:p>
          </p:txBody>
        </p:sp>
      </p:grpSp>
      <p:sp>
        <p:nvSpPr>
          <p:cNvPr id="16" name="CaixaDeTexto 15">
            <a:extLst>
              <a:ext uri="{FF2B5EF4-FFF2-40B4-BE49-F238E27FC236}">
                <a16:creationId xmlns:a16="http://schemas.microsoft.com/office/drawing/2014/main" id="{D13FEF89-BF3C-2F44-3A57-B7848F5F2EBB}"/>
              </a:ext>
            </a:extLst>
          </p:cNvPr>
          <p:cNvSpPr txBox="1"/>
          <p:nvPr/>
        </p:nvSpPr>
        <p:spPr>
          <a:xfrm>
            <a:off x="470390" y="3027757"/>
            <a:ext cx="17227042" cy="6001643"/>
          </a:xfrm>
          <a:prstGeom prst="rect">
            <a:avLst/>
          </a:prstGeom>
          <a:noFill/>
        </p:spPr>
        <p:txBody>
          <a:bodyPr wrap="square">
            <a:spAutoFit/>
          </a:bodyPr>
          <a:lstStyle/>
          <a:p>
            <a:pPr algn="just"/>
            <a:r>
              <a:rPr lang="pt-BR" sz="7200" dirty="0">
                <a:solidFill>
                  <a:schemeClr val="bg1"/>
                </a:solidFill>
                <a:latin typeface="Trebuchet MS"/>
                <a:ea typeface="+mj-ea"/>
              </a:rPr>
              <a:t>X Simpósio de Contabilidade Aplicada ao Setor Público. </a:t>
            </a:r>
          </a:p>
          <a:p>
            <a:pPr algn="just"/>
            <a:endParaRPr lang="pt-BR" sz="6000" dirty="0">
              <a:solidFill>
                <a:schemeClr val="bg1"/>
              </a:solidFill>
              <a:latin typeface="Trebuchet MS"/>
              <a:ea typeface="+mj-ea"/>
            </a:endParaRPr>
          </a:p>
          <a:p>
            <a:pPr algn="just"/>
            <a:endParaRPr lang="pt-BR" sz="6000" dirty="0">
              <a:solidFill>
                <a:schemeClr val="bg1"/>
              </a:solidFill>
              <a:latin typeface="Trebuchet MS"/>
              <a:ea typeface="+mj-ea"/>
            </a:endParaRPr>
          </a:p>
          <a:p>
            <a:pPr algn="just"/>
            <a:endParaRPr lang="pt-BR" sz="6000" dirty="0">
              <a:solidFill>
                <a:schemeClr val="bg1"/>
              </a:solidFill>
              <a:latin typeface="Trebuchet MS"/>
              <a:ea typeface="+mj-ea"/>
            </a:endParaRPr>
          </a:p>
          <a:p>
            <a:pPr algn="just"/>
            <a:r>
              <a:rPr lang="pt-BR" sz="6000" dirty="0">
                <a:solidFill>
                  <a:schemeClr val="bg1"/>
                </a:solidFill>
                <a:latin typeface="Trebuchet MS"/>
                <a:ea typeface="+mj-ea"/>
              </a:rPr>
              <a:t>Vitória • ES |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D6C5C-3BD5-3FC6-D3AA-A23FF3E5ABA1}"/>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494D150D-E9F4-7B01-918F-30E1FCB7FB9B}"/>
              </a:ext>
            </a:extLst>
          </p:cNvPr>
          <p:cNvPicPr/>
          <p:nvPr/>
        </p:nvPicPr>
        <p:blipFill>
          <a:blip r:embed="rId2" cstate="print"/>
          <a:stretch>
            <a:fillRect/>
          </a:stretch>
        </p:blipFill>
        <p:spPr>
          <a:xfrm>
            <a:off x="-60087" y="56723"/>
            <a:ext cx="18287998" cy="10286999"/>
          </a:xfrm>
          <a:prstGeom prst="rect">
            <a:avLst/>
          </a:prstGeom>
        </p:spPr>
      </p:pic>
      <p:sp>
        <p:nvSpPr>
          <p:cNvPr id="3" name="object 3">
            <a:extLst>
              <a:ext uri="{FF2B5EF4-FFF2-40B4-BE49-F238E27FC236}">
                <a16:creationId xmlns:a16="http://schemas.microsoft.com/office/drawing/2014/main" id="{F8761E12-7E1D-1B04-CEFD-9E0236DAB52F}"/>
              </a:ext>
            </a:extLst>
          </p:cNvPr>
          <p:cNvSpPr/>
          <p:nvPr/>
        </p:nvSpPr>
        <p:spPr>
          <a:xfrm>
            <a:off x="-60089" y="-11062"/>
            <a:ext cx="18288000" cy="10287000"/>
          </a:xfrm>
          <a:custGeom>
            <a:avLst/>
            <a:gdLst/>
            <a:ahLst/>
            <a:cxnLst/>
            <a:rect l="l" t="t" r="r" b="b"/>
            <a:pathLst>
              <a:path w="18288000" h="10287000">
                <a:moveTo>
                  <a:pt x="18287999" y="10286998"/>
                </a:moveTo>
                <a:lnTo>
                  <a:pt x="0" y="10286998"/>
                </a:lnTo>
                <a:lnTo>
                  <a:pt x="0" y="0"/>
                </a:lnTo>
                <a:lnTo>
                  <a:pt x="18287999" y="0"/>
                </a:lnTo>
                <a:lnTo>
                  <a:pt x="18287999" y="10286998"/>
                </a:lnTo>
                <a:close/>
              </a:path>
            </a:pathLst>
          </a:custGeom>
          <a:solidFill>
            <a:srgbClr val="09417D">
              <a:alpha val="78999"/>
            </a:srgbClr>
          </a:solidFill>
        </p:spPr>
        <p:txBody>
          <a:bodyPr wrap="square" lIns="0" tIns="0" rIns="0" bIns="0" rtlCol="0"/>
          <a:lstStyle/>
          <a:p>
            <a:endParaRPr lang="pt-BR" dirty="0"/>
          </a:p>
        </p:txBody>
      </p:sp>
      <p:sp>
        <p:nvSpPr>
          <p:cNvPr id="4" name="object 4">
            <a:extLst>
              <a:ext uri="{FF2B5EF4-FFF2-40B4-BE49-F238E27FC236}">
                <a16:creationId xmlns:a16="http://schemas.microsoft.com/office/drawing/2014/main" id="{BF848006-06F1-4108-4577-30878A62CF91}"/>
              </a:ext>
            </a:extLst>
          </p:cNvPr>
          <p:cNvSpPr/>
          <p:nvPr/>
        </p:nvSpPr>
        <p:spPr>
          <a:xfrm>
            <a:off x="3514" y="181911"/>
            <a:ext cx="1660525" cy="1660525"/>
          </a:xfrm>
          <a:custGeom>
            <a:avLst/>
            <a:gdLst/>
            <a:ahLst/>
            <a:cxnLst/>
            <a:rect l="l" t="t" r="r" b="b"/>
            <a:pathLst>
              <a:path w="1660525" h="1660525">
                <a:moveTo>
                  <a:pt x="849991" y="1660403"/>
                </a:moveTo>
                <a:lnTo>
                  <a:pt x="758344" y="1657590"/>
                </a:lnTo>
                <a:lnTo>
                  <a:pt x="667563" y="1644693"/>
                </a:lnTo>
                <a:lnTo>
                  <a:pt x="578757" y="1621868"/>
                </a:lnTo>
                <a:lnTo>
                  <a:pt x="493010" y="1589395"/>
                </a:lnTo>
                <a:lnTo>
                  <a:pt x="411364" y="1547668"/>
                </a:lnTo>
                <a:lnTo>
                  <a:pt x="334814" y="1497195"/>
                </a:lnTo>
                <a:lnTo>
                  <a:pt x="264294" y="1438593"/>
                </a:lnTo>
                <a:lnTo>
                  <a:pt x="200663" y="1372576"/>
                </a:lnTo>
                <a:lnTo>
                  <a:pt x="144697" y="1299947"/>
                </a:lnTo>
                <a:lnTo>
                  <a:pt x="97076" y="1221591"/>
                </a:lnTo>
                <a:lnTo>
                  <a:pt x="58382" y="1138463"/>
                </a:lnTo>
                <a:lnTo>
                  <a:pt x="29087" y="1051579"/>
                </a:lnTo>
                <a:lnTo>
                  <a:pt x="9546" y="961994"/>
                </a:lnTo>
                <a:lnTo>
                  <a:pt x="0" y="870801"/>
                </a:lnTo>
                <a:lnTo>
                  <a:pt x="562" y="779110"/>
                </a:lnTo>
                <a:lnTo>
                  <a:pt x="11227" y="688042"/>
                </a:lnTo>
                <a:lnTo>
                  <a:pt x="31865" y="598705"/>
                </a:lnTo>
                <a:lnTo>
                  <a:pt x="62225" y="512184"/>
                </a:lnTo>
                <a:lnTo>
                  <a:pt x="101936" y="429538"/>
                </a:lnTo>
                <a:lnTo>
                  <a:pt x="150514" y="351773"/>
                </a:lnTo>
                <a:lnTo>
                  <a:pt x="207368" y="279837"/>
                </a:lnTo>
                <a:lnTo>
                  <a:pt x="271805" y="214605"/>
                </a:lnTo>
                <a:lnTo>
                  <a:pt x="343039" y="156872"/>
                </a:lnTo>
                <a:lnTo>
                  <a:pt x="420202" y="107343"/>
                </a:lnTo>
                <a:lnTo>
                  <a:pt x="502353" y="66622"/>
                </a:lnTo>
                <a:lnTo>
                  <a:pt x="588494" y="35202"/>
                </a:lnTo>
                <a:lnTo>
                  <a:pt x="677573" y="13469"/>
                </a:lnTo>
                <a:lnTo>
                  <a:pt x="768504" y="1687"/>
                </a:lnTo>
                <a:lnTo>
                  <a:pt x="860179" y="0"/>
                </a:lnTo>
                <a:lnTo>
                  <a:pt x="951482" y="8427"/>
                </a:lnTo>
                <a:lnTo>
                  <a:pt x="1041301" y="26866"/>
                </a:lnTo>
                <a:lnTo>
                  <a:pt x="1128539" y="55093"/>
                </a:lnTo>
                <a:lnTo>
                  <a:pt x="1212133" y="92764"/>
                </a:lnTo>
                <a:lnTo>
                  <a:pt x="1291068" y="139419"/>
                </a:lnTo>
                <a:lnTo>
                  <a:pt x="1364379" y="194491"/>
                </a:lnTo>
                <a:lnTo>
                  <a:pt x="1431172" y="257306"/>
                </a:lnTo>
                <a:lnTo>
                  <a:pt x="1490635" y="327102"/>
                </a:lnTo>
                <a:lnTo>
                  <a:pt x="1542043" y="403027"/>
                </a:lnTo>
                <a:lnTo>
                  <a:pt x="1584769" y="484155"/>
                </a:lnTo>
                <a:lnTo>
                  <a:pt x="1618293" y="569498"/>
                </a:lnTo>
                <a:lnTo>
                  <a:pt x="1642205" y="658016"/>
                </a:lnTo>
                <a:lnTo>
                  <a:pt x="1656216" y="748631"/>
                </a:lnTo>
                <a:lnTo>
                  <a:pt x="1660215" y="830045"/>
                </a:lnTo>
                <a:lnTo>
                  <a:pt x="1655154" y="921597"/>
                </a:lnTo>
                <a:lnTo>
                  <a:pt x="1640033" y="1012032"/>
                </a:lnTo>
                <a:lnTo>
                  <a:pt x="1615036" y="1100249"/>
                </a:lnTo>
                <a:lnTo>
                  <a:pt x="1580467" y="1185175"/>
                </a:lnTo>
                <a:lnTo>
                  <a:pt x="1536749" y="1265774"/>
                </a:lnTo>
                <a:lnTo>
                  <a:pt x="1484414" y="1341061"/>
                </a:lnTo>
                <a:lnTo>
                  <a:pt x="1424099" y="1410121"/>
                </a:lnTo>
                <a:lnTo>
                  <a:pt x="1356539" y="1472113"/>
                </a:lnTo>
                <a:lnTo>
                  <a:pt x="1282557" y="1526281"/>
                </a:lnTo>
                <a:lnTo>
                  <a:pt x="1203058" y="1571964"/>
                </a:lnTo>
                <a:lnTo>
                  <a:pt x="1119007" y="1608606"/>
                </a:lnTo>
                <a:lnTo>
                  <a:pt x="1031428" y="1635760"/>
                </a:lnTo>
                <a:lnTo>
                  <a:pt x="941390" y="1653097"/>
                </a:lnTo>
                <a:lnTo>
                  <a:pt x="849991" y="1660403"/>
                </a:lnTo>
                <a:close/>
              </a:path>
            </a:pathLst>
          </a:custGeom>
          <a:solidFill>
            <a:srgbClr val="B08F41"/>
          </a:solidFill>
        </p:spPr>
        <p:txBody>
          <a:bodyPr wrap="square" lIns="0" tIns="0" rIns="0" bIns="0" rtlCol="0"/>
          <a:lstStyle/>
          <a:p>
            <a:endParaRPr/>
          </a:p>
        </p:txBody>
      </p:sp>
      <p:grpSp>
        <p:nvGrpSpPr>
          <p:cNvPr id="5" name="object 5">
            <a:extLst>
              <a:ext uri="{FF2B5EF4-FFF2-40B4-BE49-F238E27FC236}">
                <a16:creationId xmlns:a16="http://schemas.microsoft.com/office/drawing/2014/main" id="{ABB43FCB-32E5-7B03-5DC7-33D4720F26C1}"/>
              </a:ext>
            </a:extLst>
          </p:cNvPr>
          <p:cNvGrpSpPr/>
          <p:nvPr/>
        </p:nvGrpSpPr>
        <p:grpSpPr>
          <a:xfrm>
            <a:off x="603059" y="0"/>
            <a:ext cx="2492375" cy="2595880"/>
            <a:chOff x="603059" y="0"/>
            <a:chExt cx="2492375" cy="2595880"/>
          </a:xfrm>
        </p:grpSpPr>
        <p:pic>
          <p:nvPicPr>
            <p:cNvPr id="6" name="object 6">
              <a:extLst>
                <a:ext uri="{FF2B5EF4-FFF2-40B4-BE49-F238E27FC236}">
                  <a16:creationId xmlns:a16="http://schemas.microsoft.com/office/drawing/2014/main" id="{D8C4E4A1-46D5-EFB6-06AC-464D7F47197A}"/>
                </a:ext>
              </a:extLst>
            </p:cNvPr>
            <p:cNvPicPr/>
            <p:nvPr/>
          </p:nvPicPr>
          <p:blipFill>
            <a:blip r:embed="rId3" cstate="print"/>
            <a:stretch>
              <a:fillRect/>
            </a:stretch>
          </p:blipFill>
          <p:spPr>
            <a:xfrm>
              <a:off x="758619" y="0"/>
              <a:ext cx="113443" cy="113447"/>
            </a:xfrm>
            <a:prstGeom prst="rect">
              <a:avLst/>
            </a:prstGeom>
          </p:spPr>
        </p:pic>
        <p:sp>
          <p:nvSpPr>
            <p:cNvPr id="7" name="object 7">
              <a:extLst>
                <a:ext uri="{FF2B5EF4-FFF2-40B4-BE49-F238E27FC236}">
                  <a16:creationId xmlns:a16="http://schemas.microsoft.com/office/drawing/2014/main" id="{3D39B205-7954-47D5-728A-973BE3F8CA29}"/>
                </a:ext>
              </a:extLst>
            </p:cNvPr>
            <p:cNvSpPr/>
            <p:nvPr/>
          </p:nvSpPr>
          <p:spPr>
            <a:xfrm>
              <a:off x="603046" y="0"/>
              <a:ext cx="2492375" cy="1961514"/>
            </a:xfrm>
            <a:custGeom>
              <a:avLst/>
              <a:gdLst/>
              <a:ahLst/>
              <a:cxnLst/>
              <a:rect l="l" t="t" r="r" b="b"/>
              <a:pathLst>
                <a:path w="2492375" h="1961514">
                  <a:moveTo>
                    <a:pt x="636168" y="0"/>
                  </a:moveTo>
                  <a:lnTo>
                    <a:pt x="566013" y="0"/>
                  </a:lnTo>
                  <a:lnTo>
                    <a:pt x="7543" y="558495"/>
                  </a:lnTo>
                  <a:lnTo>
                    <a:pt x="6667" y="563905"/>
                  </a:lnTo>
                  <a:lnTo>
                    <a:pt x="3289" y="602005"/>
                  </a:lnTo>
                  <a:lnTo>
                    <a:pt x="660" y="627405"/>
                  </a:lnTo>
                  <a:lnTo>
                    <a:pt x="0" y="636193"/>
                  </a:lnTo>
                  <a:lnTo>
                    <a:pt x="636168" y="0"/>
                  </a:lnTo>
                  <a:close/>
                </a:path>
                <a:path w="2492375" h="1961514">
                  <a:moveTo>
                    <a:pt x="1003274" y="0"/>
                  </a:moveTo>
                  <a:lnTo>
                    <a:pt x="933119" y="0"/>
                  </a:lnTo>
                  <a:lnTo>
                    <a:pt x="13284" y="919861"/>
                  </a:lnTo>
                  <a:lnTo>
                    <a:pt x="15659" y="932205"/>
                  </a:lnTo>
                  <a:lnTo>
                    <a:pt x="21259" y="957605"/>
                  </a:lnTo>
                  <a:lnTo>
                    <a:pt x="24752" y="978560"/>
                  </a:lnTo>
                  <a:lnTo>
                    <a:pt x="1003274" y="0"/>
                  </a:lnTo>
                  <a:close/>
                </a:path>
                <a:path w="2492375" h="1961514">
                  <a:moveTo>
                    <a:pt x="1394942" y="0"/>
                  </a:moveTo>
                  <a:lnTo>
                    <a:pt x="1324787" y="0"/>
                  </a:lnTo>
                  <a:lnTo>
                    <a:pt x="103149" y="1221689"/>
                  </a:lnTo>
                  <a:lnTo>
                    <a:pt x="104394" y="1224305"/>
                  </a:lnTo>
                  <a:lnTo>
                    <a:pt x="117157" y="1249705"/>
                  </a:lnTo>
                  <a:lnTo>
                    <a:pt x="126885" y="1268107"/>
                  </a:lnTo>
                  <a:lnTo>
                    <a:pt x="1394942" y="0"/>
                  </a:lnTo>
                  <a:close/>
                </a:path>
                <a:path w="2492375" h="1961514">
                  <a:moveTo>
                    <a:pt x="1805495" y="12"/>
                  </a:moveTo>
                  <a:lnTo>
                    <a:pt x="1735340" y="12"/>
                  </a:lnTo>
                  <a:lnTo>
                    <a:pt x="254304" y="1481099"/>
                  </a:lnTo>
                  <a:lnTo>
                    <a:pt x="261543" y="1491005"/>
                  </a:lnTo>
                  <a:lnTo>
                    <a:pt x="280695" y="1516405"/>
                  </a:lnTo>
                  <a:lnTo>
                    <a:pt x="285838" y="1519720"/>
                  </a:lnTo>
                  <a:lnTo>
                    <a:pt x="1805495" y="12"/>
                  </a:lnTo>
                  <a:close/>
                </a:path>
                <a:path w="2492375" h="1961514">
                  <a:moveTo>
                    <a:pt x="2161768" y="12"/>
                  </a:moveTo>
                  <a:lnTo>
                    <a:pt x="2091677" y="12"/>
                  </a:lnTo>
                  <a:lnTo>
                    <a:pt x="426821" y="1664931"/>
                  </a:lnTo>
                  <a:lnTo>
                    <a:pt x="430326" y="1668805"/>
                  </a:lnTo>
                  <a:lnTo>
                    <a:pt x="453783" y="1681505"/>
                  </a:lnTo>
                  <a:lnTo>
                    <a:pt x="466661" y="1695170"/>
                  </a:lnTo>
                  <a:lnTo>
                    <a:pt x="2161768" y="12"/>
                  </a:lnTo>
                  <a:close/>
                </a:path>
                <a:path w="2492375" h="1961514">
                  <a:moveTo>
                    <a:pt x="2354707" y="1292720"/>
                  </a:moveTo>
                  <a:lnTo>
                    <a:pt x="1819135" y="1828304"/>
                  </a:lnTo>
                  <a:lnTo>
                    <a:pt x="1834515" y="1821205"/>
                  </a:lnTo>
                  <a:lnTo>
                    <a:pt x="1887842" y="1795805"/>
                  </a:lnTo>
                  <a:lnTo>
                    <a:pt x="1913915" y="1770405"/>
                  </a:lnTo>
                  <a:lnTo>
                    <a:pt x="1963762" y="1745576"/>
                  </a:lnTo>
                  <a:lnTo>
                    <a:pt x="1964893" y="1745005"/>
                  </a:lnTo>
                  <a:lnTo>
                    <a:pt x="1989721" y="1719605"/>
                  </a:lnTo>
                  <a:lnTo>
                    <a:pt x="2006955" y="1710626"/>
                  </a:lnTo>
                  <a:lnTo>
                    <a:pt x="2240305" y="1477276"/>
                  </a:lnTo>
                  <a:lnTo>
                    <a:pt x="2266772" y="1440205"/>
                  </a:lnTo>
                  <a:lnTo>
                    <a:pt x="2300833" y="1389405"/>
                  </a:lnTo>
                  <a:lnTo>
                    <a:pt x="2332329" y="1338605"/>
                  </a:lnTo>
                  <a:lnTo>
                    <a:pt x="2347112" y="1313205"/>
                  </a:lnTo>
                  <a:lnTo>
                    <a:pt x="2354707" y="1292720"/>
                  </a:lnTo>
                  <a:close/>
                </a:path>
                <a:path w="2492375" h="1961514">
                  <a:moveTo>
                    <a:pt x="2370429" y="174917"/>
                  </a:moveTo>
                  <a:lnTo>
                    <a:pt x="2361222" y="157505"/>
                  </a:lnTo>
                  <a:lnTo>
                    <a:pt x="2347112" y="132105"/>
                  </a:lnTo>
                  <a:lnTo>
                    <a:pt x="2345626" y="129565"/>
                  </a:lnTo>
                  <a:lnTo>
                    <a:pt x="655091" y="1820151"/>
                  </a:lnTo>
                  <a:lnTo>
                    <a:pt x="657301" y="1821205"/>
                  </a:lnTo>
                  <a:lnTo>
                    <a:pt x="703084" y="1842325"/>
                  </a:lnTo>
                  <a:lnTo>
                    <a:pt x="2370429" y="174917"/>
                  </a:lnTo>
                  <a:close/>
                </a:path>
                <a:path w="2492375" h="1961514">
                  <a:moveTo>
                    <a:pt x="2467191" y="461543"/>
                  </a:moveTo>
                  <a:lnTo>
                    <a:pt x="2464206" y="449605"/>
                  </a:lnTo>
                  <a:lnTo>
                    <a:pt x="2457132" y="411505"/>
                  </a:lnTo>
                  <a:lnTo>
                    <a:pt x="2454783" y="403872"/>
                  </a:lnTo>
                  <a:lnTo>
                    <a:pt x="948588" y="1910105"/>
                  </a:lnTo>
                  <a:lnTo>
                    <a:pt x="929005" y="1929701"/>
                  </a:lnTo>
                  <a:lnTo>
                    <a:pt x="942517" y="1935505"/>
                  </a:lnTo>
                  <a:lnTo>
                    <a:pt x="972324" y="1935505"/>
                  </a:lnTo>
                  <a:lnTo>
                    <a:pt x="987044" y="1941741"/>
                  </a:lnTo>
                  <a:lnTo>
                    <a:pt x="993279" y="1935505"/>
                  </a:lnTo>
                  <a:lnTo>
                    <a:pt x="1018679" y="1910105"/>
                  </a:lnTo>
                  <a:lnTo>
                    <a:pt x="2467191" y="461543"/>
                  </a:lnTo>
                  <a:close/>
                </a:path>
                <a:path w="2492375" h="1961514">
                  <a:moveTo>
                    <a:pt x="2491803" y="796480"/>
                  </a:moveTo>
                  <a:lnTo>
                    <a:pt x="1378216" y="1910105"/>
                  </a:lnTo>
                  <a:lnTo>
                    <a:pt x="1352829" y="1935505"/>
                  </a:lnTo>
                  <a:lnTo>
                    <a:pt x="1340129" y="1948205"/>
                  </a:lnTo>
                  <a:lnTo>
                    <a:pt x="1327429" y="1960905"/>
                  </a:lnTo>
                  <a:lnTo>
                    <a:pt x="1397584" y="1960905"/>
                  </a:lnTo>
                  <a:lnTo>
                    <a:pt x="1410284" y="1948205"/>
                  </a:lnTo>
                  <a:lnTo>
                    <a:pt x="1422984" y="1935505"/>
                  </a:lnTo>
                  <a:lnTo>
                    <a:pt x="1448384" y="1910105"/>
                  </a:lnTo>
                  <a:lnTo>
                    <a:pt x="2484602" y="873848"/>
                  </a:lnTo>
                  <a:lnTo>
                    <a:pt x="2485161" y="868705"/>
                  </a:lnTo>
                  <a:lnTo>
                    <a:pt x="2488539" y="843305"/>
                  </a:lnTo>
                  <a:lnTo>
                    <a:pt x="2491803" y="796480"/>
                  </a:lnTo>
                  <a:close/>
                </a:path>
              </a:pathLst>
            </a:custGeom>
            <a:solidFill>
              <a:srgbClr val="09417D"/>
            </a:solidFill>
          </p:spPr>
          <p:txBody>
            <a:bodyPr wrap="square" lIns="0" tIns="0" rIns="0" bIns="0" rtlCol="0"/>
            <a:lstStyle/>
            <a:p>
              <a:endParaRPr/>
            </a:p>
          </p:txBody>
        </p:sp>
        <p:sp>
          <p:nvSpPr>
            <p:cNvPr id="8" name="object 8">
              <a:extLst>
                <a:ext uri="{FF2B5EF4-FFF2-40B4-BE49-F238E27FC236}">
                  <a16:creationId xmlns:a16="http://schemas.microsoft.com/office/drawing/2014/main" id="{6D9EDCD8-360B-BFAF-F479-07FAD94D95D7}"/>
                </a:ext>
              </a:extLst>
            </p:cNvPr>
            <p:cNvSpPr/>
            <p:nvPr/>
          </p:nvSpPr>
          <p:spPr>
            <a:xfrm>
              <a:off x="931395" y="955119"/>
              <a:ext cx="1640205" cy="1640205"/>
            </a:xfrm>
            <a:custGeom>
              <a:avLst/>
              <a:gdLst/>
              <a:ahLst/>
              <a:cxnLst/>
              <a:rect l="l" t="t" r="r" b="b"/>
              <a:pathLst>
                <a:path w="1640205" h="1640205">
                  <a:moveTo>
                    <a:pt x="820078" y="1640157"/>
                  </a:moveTo>
                  <a:lnTo>
                    <a:pt x="771893" y="1638765"/>
                  </a:lnTo>
                  <a:lnTo>
                    <a:pt x="724440" y="1634640"/>
                  </a:lnTo>
                  <a:lnTo>
                    <a:pt x="677798" y="1627859"/>
                  </a:lnTo>
                  <a:lnTo>
                    <a:pt x="632042" y="1618498"/>
                  </a:lnTo>
                  <a:lnTo>
                    <a:pt x="587251" y="1606636"/>
                  </a:lnTo>
                  <a:lnTo>
                    <a:pt x="543500" y="1592348"/>
                  </a:lnTo>
                  <a:lnTo>
                    <a:pt x="500867" y="1575711"/>
                  </a:lnTo>
                  <a:lnTo>
                    <a:pt x="459429" y="1556803"/>
                  </a:lnTo>
                  <a:lnTo>
                    <a:pt x="419262" y="1535701"/>
                  </a:lnTo>
                  <a:lnTo>
                    <a:pt x="380444" y="1512481"/>
                  </a:lnTo>
                  <a:lnTo>
                    <a:pt x="343052" y="1487220"/>
                  </a:lnTo>
                  <a:lnTo>
                    <a:pt x="307161" y="1459995"/>
                  </a:lnTo>
                  <a:lnTo>
                    <a:pt x="272850" y="1430883"/>
                  </a:lnTo>
                  <a:lnTo>
                    <a:pt x="240195" y="1399961"/>
                  </a:lnTo>
                  <a:lnTo>
                    <a:pt x="209274" y="1367307"/>
                  </a:lnTo>
                  <a:lnTo>
                    <a:pt x="180162" y="1332996"/>
                  </a:lnTo>
                  <a:lnTo>
                    <a:pt x="152937" y="1297105"/>
                  </a:lnTo>
                  <a:lnTo>
                    <a:pt x="127676" y="1259713"/>
                  </a:lnTo>
                  <a:lnTo>
                    <a:pt x="104456" y="1220895"/>
                  </a:lnTo>
                  <a:lnTo>
                    <a:pt x="83353" y="1180728"/>
                  </a:lnTo>
                  <a:lnTo>
                    <a:pt x="64445" y="1139290"/>
                  </a:lnTo>
                  <a:lnTo>
                    <a:pt x="47809" y="1096657"/>
                  </a:lnTo>
                  <a:lnTo>
                    <a:pt x="33521" y="1052906"/>
                  </a:lnTo>
                  <a:lnTo>
                    <a:pt x="21658" y="1008115"/>
                  </a:lnTo>
                  <a:lnTo>
                    <a:pt x="12298" y="962359"/>
                  </a:lnTo>
                  <a:lnTo>
                    <a:pt x="5517" y="915717"/>
                  </a:lnTo>
                  <a:lnTo>
                    <a:pt x="1392" y="868264"/>
                  </a:lnTo>
                  <a:lnTo>
                    <a:pt x="0" y="820078"/>
                  </a:lnTo>
                  <a:lnTo>
                    <a:pt x="1392" y="771893"/>
                  </a:lnTo>
                  <a:lnTo>
                    <a:pt x="5518" y="724440"/>
                  </a:lnTo>
                  <a:lnTo>
                    <a:pt x="12301" y="677798"/>
                  </a:lnTo>
                  <a:lnTo>
                    <a:pt x="21663" y="632042"/>
                  </a:lnTo>
                  <a:lnTo>
                    <a:pt x="33527" y="587251"/>
                  </a:lnTo>
                  <a:lnTo>
                    <a:pt x="47817" y="543500"/>
                  </a:lnTo>
                  <a:lnTo>
                    <a:pt x="64456" y="500867"/>
                  </a:lnTo>
                  <a:lnTo>
                    <a:pt x="83365" y="459429"/>
                  </a:lnTo>
                  <a:lnTo>
                    <a:pt x="104470" y="419262"/>
                  </a:lnTo>
                  <a:lnTo>
                    <a:pt x="127692" y="380444"/>
                  </a:lnTo>
                  <a:lnTo>
                    <a:pt x="153048" y="342928"/>
                  </a:lnTo>
                  <a:lnTo>
                    <a:pt x="180181" y="307161"/>
                  </a:lnTo>
                  <a:lnTo>
                    <a:pt x="209293" y="272850"/>
                  </a:lnTo>
                  <a:lnTo>
                    <a:pt x="240216" y="240195"/>
                  </a:lnTo>
                  <a:lnTo>
                    <a:pt x="272872" y="209274"/>
                  </a:lnTo>
                  <a:lnTo>
                    <a:pt x="307183" y="180162"/>
                  </a:lnTo>
                  <a:lnTo>
                    <a:pt x="343073" y="152937"/>
                  </a:lnTo>
                  <a:lnTo>
                    <a:pt x="380466" y="127676"/>
                  </a:lnTo>
                  <a:lnTo>
                    <a:pt x="419283" y="104456"/>
                  </a:lnTo>
                  <a:lnTo>
                    <a:pt x="459449" y="83353"/>
                  </a:lnTo>
                  <a:lnTo>
                    <a:pt x="500886" y="64445"/>
                  </a:lnTo>
                  <a:lnTo>
                    <a:pt x="543517" y="47809"/>
                  </a:lnTo>
                  <a:lnTo>
                    <a:pt x="587266" y="33521"/>
                  </a:lnTo>
                  <a:lnTo>
                    <a:pt x="632056" y="21658"/>
                  </a:lnTo>
                  <a:lnTo>
                    <a:pt x="677809" y="12298"/>
                  </a:lnTo>
                  <a:lnTo>
                    <a:pt x="724449" y="5517"/>
                  </a:lnTo>
                  <a:lnTo>
                    <a:pt x="771899" y="1392"/>
                  </a:lnTo>
                  <a:lnTo>
                    <a:pt x="820078" y="0"/>
                  </a:lnTo>
                  <a:lnTo>
                    <a:pt x="868272" y="1392"/>
                  </a:lnTo>
                  <a:lnTo>
                    <a:pt x="915732" y="5518"/>
                  </a:lnTo>
                  <a:lnTo>
                    <a:pt x="962380" y="12300"/>
                  </a:lnTo>
                  <a:lnTo>
                    <a:pt x="1008141" y="21661"/>
                  </a:lnTo>
                  <a:lnTo>
                    <a:pt x="1052938" y="33525"/>
                  </a:lnTo>
                  <a:lnTo>
                    <a:pt x="1096692" y="47815"/>
                  </a:lnTo>
                  <a:lnTo>
                    <a:pt x="1139328" y="64453"/>
                  </a:lnTo>
                  <a:lnTo>
                    <a:pt x="1180768" y="83363"/>
                  </a:lnTo>
                  <a:lnTo>
                    <a:pt x="1220936" y="104467"/>
                  </a:lnTo>
                  <a:lnTo>
                    <a:pt x="1259755" y="127689"/>
                  </a:lnTo>
                  <a:lnTo>
                    <a:pt x="1297147" y="152952"/>
                  </a:lnTo>
                  <a:lnTo>
                    <a:pt x="1333037" y="180178"/>
                  </a:lnTo>
                  <a:lnTo>
                    <a:pt x="1366527" y="208594"/>
                  </a:lnTo>
                  <a:lnTo>
                    <a:pt x="820078" y="208594"/>
                  </a:lnTo>
                  <a:lnTo>
                    <a:pt x="772297" y="210434"/>
                  </a:lnTo>
                  <a:lnTo>
                    <a:pt x="725520" y="215862"/>
                  </a:lnTo>
                  <a:lnTo>
                    <a:pt x="679884" y="224744"/>
                  </a:lnTo>
                  <a:lnTo>
                    <a:pt x="635525" y="236942"/>
                  </a:lnTo>
                  <a:lnTo>
                    <a:pt x="592579" y="252321"/>
                  </a:lnTo>
                  <a:lnTo>
                    <a:pt x="551182" y="270745"/>
                  </a:lnTo>
                  <a:lnTo>
                    <a:pt x="511470" y="292078"/>
                  </a:lnTo>
                  <a:lnTo>
                    <a:pt x="473579" y="316184"/>
                  </a:lnTo>
                  <a:lnTo>
                    <a:pt x="437644" y="342928"/>
                  </a:lnTo>
                  <a:lnTo>
                    <a:pt x="403803" y="372172"/>
                  </a:lnTo>
                  <a:lnTo>
                    <a:pt x="372191" y="403783"/>
                  </a:lnTo>
                  <a:lnTo>
                    <a:pt x="342944" y="437622"/>
                  </a:lnTo>
                  <a:lnTo>
                    <a:pt x="316198" y="473556"/>
                  </a:lnTo>
                  <a:lnTo>
                    <a:pt x="292089" y="511446"/>
                  </a:lnTo>
                  <a:lnTo>
                    <a:pt x="270754" y="551159"/>
                  </a:lnTo>
                  <a:lnTo>
                    <a:pt x="252327" y="592557"/>
                  </a:lnTo>
                  <a:lnTo>
                    <a:pt x="236946" y="635506"/>
                  </a:lnTo>
                  <a:lnTo>
                    <a:pt x="224746" y="679868"/>
                  </a:lnTo>
                  <a:lnTo>
                    <a:pt x="215864" y="725508"/>
                  </a:lnTo>
                  <a:lnTo>
                    <a:pt x="210434" y="772290"/>
                  </a:lnTo>
                  <a:lnTo>
                    <a:pt x="208594" y="820079"/>
                  </a:lnTo>
                  <a:lnTo>
                    <a:pt x="210434" y="867867"/>
                  </a:lnTo>
                  <a:lnTo>
                    <a:pt x="215862" y="914650"/>
                  </a:lnTo>
                  <a:lnTo>
                    <a:pt x="224744" y="960292"/>
                  </a:lnTo>
                  <a:lnTo>
                    <a:pt x="236942" y="1004656"/>
                  </a:lnTo>
                  <a:lnTo>
                    <a:pt x="252321" y="1047607"/>
                  </a:lnTo>
                  <a:lnTo>
                    <a:pt x="270745" y="1089008"/>
                  </a:lnTo>
                  <a:lnTo>
                    <a:pt x="292078" y="1128724"/>
                  </a:lnTo>
                  <a:lnTo>
                    <a:pt x="316184" y="1166618"/>
                  </a:lnTo>
                  <a:lnTo>
                    <a:pt x="342928" y="1202555"/>
                  </a:lnTo>
                  <a:lnTo>
                    <a:pt x="372172" y="1236398"/>
                  </a:lnTo>
                  <a:lnTo>
                    <a:pt x="403783" y="1268012"/>
                  </a:lnTo>
                  <a:lnTo>
                    <a:pt x="437622" y="1297261"/>
                  </a:lnTo>
                  <a:lnTo>
                    <a:pt x="473556" y="1324008"/>
                  </a:lnTo>
                  <a:lnTo>
                    <a:pt x="511447" y="1348118"/>
                  </a:lnTo>
                  <a:lnTo>
                    <a:pt x="551159" y="1369454"/>
                  </a:lnTo>
                  <a:lnTo>
                    <a:pt x="592557" y="1387881"/>
                  </a:lnTo>
                  <a:lnTo>
                    <a:pt x="635506" y="1403262"/>
                  </a:lnTo>
                  <a:lnTo>
                    <a:pt x="679868" y="1415463"/>
                  </a:lnTo>
                  <a:lnTo>
                    <a:pt x="725508" y="1424345"/>
                  </a:lnTo>
                  <a:lnTo>
                    <a:pt x="772290" y="1429775"/>
                  </a:lnTo>
                  <a:lnTo>
                    <a:pt x="820078" y="1431615"/>
                  </a:lnTo>
                  <a:lnTo>
                    <a:pt x="1366445" y="1431615"/>
                  </a:lnTo>
                  <a:lnTo>
                    <a:pt x="1332996" y="1459995"/>
                  </a:lnTo>
                  <a:lnTo>
                    <a:pt x="1297105" y="1487220"/>
                  </a:lnTo>
                  <a:lnTo>
                    <a:pt x="1259713" y="1512481"/>
                  </a:lnTo>
                  <a:lnTo>
                    <a:pt x="1220895" y="1535701"/>
                  </a:lnTo>
                  <a:lnTo>
                    <a:pt x="1180728" y="1556803"/>
                  </a:lnTo>
                  <a:lnTo>
                    <a:pt x="1139290" y="1575711"/>
                  </a:lnTo>
                  <a:lnTo>
                    <a:pt x="1096657" y="1592348"/>
                  </a:lnTo>
                  <a:lnTo>
                    <a:pt x="1052906" y="1606636"/>
                  </a:lnTo>
                  <a:lnTo>
                    <a:pt x="1008115" y="1618498"/>
                  </a:lnTo>
                  <a:lnTo>
                    <a:pt x="962359" y="1627859"/>
                  </a:lnTo>
                  <a:lnTo>
                    <a:pt x="915717" y="1634640"/>
                  </a:lnTo>
                  <a:lnTo>
                    <a:pt x="868264" y="1638765"/>
                  </a:lnTo>
                  <a:lnTo>
                    <a:pt x="820078" y="1640157"/>
                  </a:lnTo>
                  <a:close/>
                </a:path>
                <a:path w="1640205" h="1640205">
                  <a:moveTo>
                    <a:pt x="1366445" y="1431615"/>
                  </a:moveTo>
                  <a:lnTo>
                    <a:pt x="820078" y="1431615"/>
                  </a:lnTo>
                  <a:lnTo>
                    <a:pt x="867867" y="1429775"/>
                  </a:lnTo>
                  <a:lnTo>
                    <a:pt x="914649" y="1424345"/>
                  </a:lnTo>
                  <a:lnTo>
                    <a:pt x="960289" y="1415463"/>
                  </a:lnTo>
                  <a:lnTo>
                    <a:pt x="1004651" y="1403262"/>
                  </a:lnTo>
                  <a:lnTo>
                    <a:pt x="1047599" y="1387881"/>
                  </a:lnTo>
                  <a:lnTo>
                    <a:pt x="1088998" y="1369454"/>
                  </a:lnTo>
                  <a:lnTo>
                    <a:pt x="1128710" y="1348118"/>
                  </a:lnTo>
                  <a:lnTo>
                    <a:pt x="1166601" y="1324008"/>
                  </a:lnTo>
                  <a:lnTo>
                    <a:pt x="1202534" y="1297261"/>
                  </a:lnTo>
                  <a:lnTo>
                    <a:pt x="1236374" y="1268012"/>
                  </a:lnTo>
                  <a:lnTo>
                    <a:pt x="1267984" y="1236398"/>
                  </a:lnTo>
                  <a:lnTo>
                    <a:pt x="1297229" y="1202555"/>
                  </a:lnTo>
                  <a:lnTo>
                    <a:pt x="1323973" y="1166618"/>
                  </a:lnTo>
                  <a:lnTo>
                    <a:pt x="1348079" y="1128724"/>
                  </a:lnTo>
                  <a:lnTo>
                    <a:pt x="1369412" y="1089008"/>
                  </a:lnTo>
                  <a:lnTo>
                    <a:pt x="1387836" y="1047607"/>
                  </a:lnTo>
                  <a:lnTo>
                    <a:pt x="1403215" y="1004656"/>
                  </a:lnTo>
                  <a:lnTo>
                    <a:pt x="1415413" y="960292"/>
                  </a:lnTo>
                  <a:lnTo>
                    <a:pt x="1424294" y="914650"/>
                  </a:lnTo>
                  <a:lnTo>
                    <a:pt x="1429723" y="867867"/>
                  </a:lnTo>
                  <a:lnTo>
                    <a:pt x="1431562" y="820078"/>
                  </a:lnTo>
                  <a:lnTo>
                    <a:pt x="1429723" y="772290"/>
                  </a:lnTo>
                  <a:lnTo>
                    <a:pt x="1424294" y="725508"/>
                  </a:lnTo>
                  <a:lnTo>
                    <a:pt x="1415413" y="679868"/>
                  </a:lnTo>
                  <a:lnTo>
                    <a:pt x="1403215" y="635506"/>
                  </a:lnTo>
                  <a:lnTo>
                    <a:pt x="1387836" y="592557"/>
                  </a:lnTo>
                  <a:lnTo>
                    <a:pt x="1369412" y="551159"/>
                  </a:lnTo>
                  <a:lnTo>
                    <a:pt x="1348079" y="511446"/>
                  </a:lnTo>
                  <a:lnTo>
                    <a:pt x="1323973" y="473556"/>
                  </a:lnTo>
                  <a:lnTo>
                    <a:pt x="1297229" y="437622"/>
                  </a:lnTo>
                  <a:lnTo>
                    <a:pt x="1267984" y="403783"/>
                  </a:lnTo>
                  <a:lnTo>
                    <a:pt x="1236374" y="372172"/>
                  </a:lnTo>
                  <a:lnTo>
                    <a:pt x="1202534" y="342928"/>
                  </a:lnTo>
                  <a:lnTo>
                    <a:pt x="1166601" y="316184"/>
                  </a:lnTo>
                  <a:lnTo>
                    <a:pt x="1128710" y="292078"/>
                  </a:lnTo>
                  <a:lnTo>
                    <a:pt x="1088998" y="270745"/>
                  </a:lnTo>
                  <a:lnTo>
                    <a:pt x="1047599" y="252321"/>
                  </a:lnTo>
                  <a:lnTo>
                    <a:pt x="1004651" y="236942"/>
                  </a:lnTo>
                  <a:lnTo>
                    <a:pt x="960289" y="224744"/>
                  </a:lnTo>
                  <a:lnTo>
                    <a:pt x="914649" y="215862"/>
                  </a:lnTo>
                  <a:lnTo>
                    <a:pt x="867867" y="210434"/>
                  </a:lnTo>
                  <a:lnTo>
                    <a:pt x="820078" y="208594"/>
                  </a:lnTo>
                  <a:lnTo>
                    <a:pt x="1366527" y="208594"/>
                  </a:lnTo>
                  <a:lnTo>
                    <a:pt x="1400000" y="240215"/>
                  </a:lnTo>
                  <a:lnTo>
                    <a:pt x="1430919" y="272871"/>
                  </a:lnTo>
                  <a:lnTo>
                    <a:pt x="1460028" y="307183"/>
                  </a:lnTo>
                  <a:lnTo>
                    <a:pt x="1487250" y="343074"/>
                  </a:lnTo>
                  <a:lnTo>
                    <a:pt x="1512507" y="380467"/>
                  </a:lnTo>
                  <a:lnTo>
                    <a:pt x="1535724" y="419285"/>
                  </a:lnTo>
                  <a:lnTo>
                    <a:pt x="1556823" y="459452"/>
                  </a:lnTo>
                  <a:lnTo>
                    <a:pt x="1575727" y="500889"/>
                  </a:lnTo>
                  <a:lnTo>
                    <a:pt x="1592360" y="543521"/>
                  </a:lnTo>
                  <a:lnTo>
                    <a:pt x="1606645" y="587269"/>
                  </a:lnTo>
                  <a:lnTo>
                    <a:pt x="1618505" y="632059"/>
                  </a:lnTo>
                  <a:lnTo>
                    <a:pt x="1627862" y="677811"/>
                  </a:lnTo>
                  <a:lnTo>
                    <a:pt x="1634641" y="724440"/>
                  </a:lnTo>
                  <a:lnTo>
                    <a:pt x="1638765" y="771893"/>
                  </a:lnTo>
                  <a:lnTo>
                    <a:pt x="1640157" y="820079"/>
                  </a:lnTo>
                  <a:lnTo>
                    <a:pt x="1638765" y="868264"/>
                  </a:lnTo>
                  <a:lnTo>
                    <a:pt x="1634640" y="915717"/>
                  </a:lnTo>
                  <a:lnTo>
                    <a:pt x="1627859" y="962359"/>
                  </a:lnTo>
                  <a:lnTo>
                    <a:pt x="1618498" y="1008115"/>
                  </a:lnTo>
                  <a:lnTo>
                    <a:pt x="1606636" y="1052906"/>
                  </a:lnTo>
                  <a:lnTo>
                    <a:pt x="1592348" y="1096657"/>
                  </a:lnTo>
                  <a:lnTo>
                    <a:pt x="1575711" y="1139290"/>
                  </a:lnTo>
                  <a:lnTo>
                    <a:pt x="1556803" y="1180728"/>
                  </a:lnTo>
                  <a:lnTo>
                    <a:pt x="1535701" y="1220895"/>
                  </a:lnTo>
                  <a:lnTo>
                    <a:pt x="1512481" y="1259713"/>
                  </a:lnTo>
                  <a:lnTo>
                    <a:pt x="1487102" y="1297261"/>
                  </a:lnTo>
                  <a:lnTo>
                    <a:pt x="1459995" y="1332996"/>
                  </a:lnTo>
                  <a:lnTo>
                    <a:pt x="1430883" y="1367307"/>
                  </a:lnTo>
                  <a:lnTo>
                    <a:pt x="1399961" y="1399961"/>
                  </a:lnTo>
                  <a:lnTo>
                    <a:pt x="1367307" y="1430883"/>
                  </a:lnTo>
                  <a:lnTo>
                    <a:pt x="1366445" y="1431615"/>
                  </a:lnTo>
                  <a:close/>
                </a:path>
              </a:pathLst>
            </a:custGeom>
            <a:solidFill>
              <a:srgbClr val="FFFFFF"/>
            </a:solidFill>
          </p:spPr>
          <p:txBody>
            <a:bodyPr wrap="square" lIns="0" tIns="0" rIns="0" bIns="0" rtlCol="0"/>
            <a:lstStyle/>
            <a:p>
              <a:endParaRPr/>
            </a:p>
          </p:txBody>
        </p:sp>
      </p:grpSp>
      <p:grpSp>
        <p:nvGrpSpPr>
          <p:cNvPr id="9" name="object 9">
            <a:extLst>
              <a:ext uri="{FF2B5EF4-FFF2-40B4-BE49-F238E27FC236}">
                <a16:creationId xmlns:a16="http://schemas.microsoft.com/office/drawing/2014/main" id="{EB738E6A-579E-34DC-78C3-8F5A47037283}"/>
              </a:ext>
            </a:extLst>
          </p:cNvPr>
          <p:cNvGrpSpPr/>
          <p:nvPr/>
        </p:nvGrpSpPr>
        <p:grpSpPr>
          <a:xfrm>
            <a:off x="11627267" y="7599231"/>
            <a:ext cx="6661150" cy="2687955"/>
            <a:chOff x="11627267" y="7599231"/>
            <a:chExt cx="6661150" cy="2687955"/>
          </a:xfrm>
        </p:grpSpPr>
        <p:sp>
          <p:nvSpPr>
            <p:cNvPr id="10" name="object 10">
              <a:extLst>
                <a:ext uri="{FF2B5EF4-FFF2-40B4-BE49-F238E27FC236}">
                  <a16:creationId xmlns:a16="http://schemas.microsoft.com/office/drawing/2014/main" id="{6E1CB9F7-B45E-F803-68A2-E6D08E0FA336}"/>
                </a:ext>
              </a:extLst>
            </p:cNvPr>
            <p:cNvSpPr/>
            <p:nvPr/>
          </p:nvSpPr>
          <p:spPr>
            <a:xfrm>
              <a:off x="12661899" y="7763439"/>
              <a:ext cx="5626100" cy="2524125"/>
            </a:xfrm>
            <a:custGeom>
              <a:avLst/>
              <a:gdLst/>
              <a:ahLst/>
              <a:cxnLst/>
              <a:rect l="l" t="t" r="r" b="b"/>
              <a:pathLst>
                <a:path w="5626100" h="2524125">
                  <a:moveTo>
                    <a:pt x="2834212" y="57003"/>
                  </a:moveTo>
                  <a:lnTo>
                    <a:pt x="2881831" y="48838"/>
                  </a:lnTo>
                  <a:lnTo>
                    <a:pt x="2929415" y="41314"/>
                  </a:lnTo>
                  <a:lnTo>
                    <a:pt x="2976957" y="34430"/>
                  </a:lnTo>
                  <a:lnTo>
                    <a:pt x="3024455" y="28182"/>
                  </a:lnTo>
                  <a:lnTo>
                    <a:pt x="3071903" y="22567"/>
                  </a:lnTo>
                  <a:lnTo>
                    <a:pt x="3119296" y="17582"/>
                  </a:lnTo>
                  <a:lnTo>
                    <a:pt x="3166631" y="13224"/>
                  </a:lnTo>
                  <a:lnTo>
                    <a:pt x="3213903" y="9489"/>
                  </a:lnTo>
                  <a:lnTo>
                    <a:pt x="3261107" y="6375"/>
                  </a:lnTo>
                  <a:lnTo>
                    <a:pt x="3308238" y="3878"/>
                  </a:lnTo>
                  <a:lnTo>
                    <a:pt x="3355294" y="1995"/>
                  </a:lnTo>
                  <a:lnTo>
                    <a:pt x="3402267" y="723"/>
                  </a:lnTo>
                  <a:lnTo>
                    <a:pt x="3449156" y="59"/>
                  </a:lnTo>
                  <a:lnTo>
                    <a:pt x="3495953" y="0"/>
                  </a:lnTo>
                  <a:lnTo>
                    <a:pt x="3542657" y="542"/>
                  </a:lnTo>
                  <a:lnTo>
                    <a:pt x="3589261" y="1682"/>
                  </a:lnTo>
                  <a:lnTo>
                    <a:pt x="3635761" y="3418"/>
                  </a:lnTo>
                  <a:lnTo>
                    <a:pt x="3682153" y="5747"/>
                  </a:lnTo>
                  <a:lnTo>
                    <a:pt x="3728432" y="8664"/>
                  </a:lnTo>
                  <a:lnTo>
                    <a:pt x="3774594" y="12167"/>
                  </a:lnTo>
                  <a:lnTo>
                    <a:pt x="3820634" y="16252"/>
                  </a:lnTo>
                  <a:lnTo>
                    <a:pt x="3866548" y="20917"/>
                  </a:lnTo>
                  <a:lnTo>
                    <a:pt x="3912331" y="26159"/>
                  </a:lnTo>
                  <a:lnTo>
                    <a:pt x="3957979" y="31974"/>
                  </a:lnTo>
                  <a:lnTo>
                    <a:pt x="4003487" y="38359"/>
                  </a:lnTo>
                  <a:lnTo>
                    <a:pt x="4048851" y="45310"/>
                  </a:lnTo>
                  <a:lnTo>
                    <a:pt x="4094066" y="52826"/>
                  </a:lnTo>
                  <a:lnTo>
                    <a:pt x="4139128" y="60903"/>
                  </a:lnTo>
                  <a:lnTo>
                    <a:pt x="4184032" y="69536"/>
                  </a:lnTo>
                  <a:lnTo>
                    <a:pt x="4228773" y="78725"/>
                  </a:lnTo>
                  <a:lnTo>
                    <a:pt x="4273348" y="88464"/>
                  </a:lnTo>
                  <a:lnTo>
                    <a:pt x="4317752" y="98752"/>
                  </a:lnTo>
                  <a:lnTo>
                    <a:pt x="4361979" y="109584"/>
                  </a:lnTo>
                  <a:lnTo>
                    <a:pt x="4406027" y="120959"/>
                  </a:lnTo>
                  <a:lnTo>
                    <a:pt x="4449890" y="132872"/>
                  </a:lnTo>
                  <a:lnTo>
                    <a:pt x="4493563" y="145320"/>
                  </a:lnTo>
                  <a:lnTo>
                    <a:pt x="4537042" y="158301"/>
                  </a:lnTo>
                  <a:lnTo>
                    <a:pt x="4580324" y="171811"/>
                  </a:lnTo>
                  <a:lnTo>
                    <a:pt x="4623402" y="185847"/>
                  </a:lnTo>
                  <a:lnTo>
                    <a:pt x="4666273" y="200406"/>
                  </a:lnTo>
                  <a:lnTo>
                    <a:pt x="4708932" y="215485"/>
                  </a:lnTo>
                  <a:lnTo>
                    <a:pt x="4751375" y="231080"/>
                  </a:lnTo>
                  <a:lnTo>
                    <a:pt x="4793597" y="247189"/>
                  </a:lnTo>
                  <a:lnTo>
                    <a:pt x="4835593" y="263809"/>
                  </a:lnTo>
                  <a:lnTo>
                    <a:pt x="4877360" y="280935"/>
                  </a:lnTo>
                  <a:lnTo>
                    <a:pt x="4918893" y="298566"/>
                  </a:lnTo>
                  <a:lnTo>
                    <a:pt x="4960186" y="316697"/>
                  </a:lnTo>
                  <a:lnTo>
                    <a:pt x="5001236" y="335326"/>
                  </a:lnTo>
                  <a:lnTo>
                    <a:pt x="5042039" y="354450"/>
                  </a:lnTo>
                  <a:lnTo>
                    <a:pt x="5082588" y="374065"/>
                  </a:lnTo>
                  <a:lnTo>
                    <a:pt x="5122882" y="394169"/>
                  </a:lnTo>
                  <a:lnTo>
                    <a:pt x="5162913" y="414758"/>
                  </a:lnTo>
                  <a:lnTo>
                    <a:pt x="5202679" y="435828"/>
                  </a:lnTo>
                  <a:lnTo>
                    <a:pt x="5242174" y="457378"/>
                  </a:lnTo>
                  <a:lnTo>
                    <a:pt x="5281395" y="479403"/>
                  </a:lnTo>
                  <a:lnTo>
                    <a:pt x="5320336" y="501901"/>
                  </a:lnTo>
                  <a:lnTo>
                    <a:pt x="5358993" y="524869"/>
                  </a:lnTo>
                  <a:lnTo>
                    <a:pt x="5397362" y="548302"/>
                  </a:lnTo>
                  <a:lnTo>
                    <a:pt x="5435438" y="572199"/>
                  </a:lnTo>
                  <a:lnTo>
                    <a:pt x="5473216" y="596556"/>
                  </a:lnTo>
                  <a:lnTo>
                    <a:pt x="5510692" y="621370"/>
                  </a:lnTo>
                  <a:lnTo>
                    <a:pt x="5547862" y="646637"/>
                  </a:lnTo>
                  <a:lnTo>
                    <a:pt x="5584722" y="672355"/>
                  </a:lnTo>
                  <a:lnTo>
                    <a:pt x="5621265" y="698521"/>
                  </a:lnTo>
                  <a:lnTo>
                    <a:pt x="5626102" y="2523560"/>
                  </a:lnTo>
                  <a:lnTo>
                    <a:pt x="5264339" y="2523560"/>
                  </a:lnTo>
                  <a:lnTo>
                    <a:pt x="5251937" y="2504043"/>
                  </a:lnTo>
                  <a:lnTo>
                    <a:pt x="5226529" y="2465920"/>
                  </a:lnTo>
                  <a:lnTo>
                    <a:pt x="5200342" y="2428418"/>
                  </a:lnTo>
                  <a:lnTo>
                    <a:pt x="5173390" y="2391548"/>
                  </a:lnTo>
                  <a:lnTo>
                    <a:pt x="5145687" y="2355318"/>
                  </a:lnTo>
                  <a:lnTo>
                    <a:pt x="5117245" y="2319738"/>
                  </a:lnTo>
                  <a:lnTo>
                    <a:pt x="5088080" y="2284818"/>
                  </a:lnTo>
                  <a:lnTo>
                    <a:pt x="5058203" y="2250568"/>
                  </a:lnTo>
                  <a:lnTo>
                    <a:pt x="5027630" y="2216996"/>
                  </a:lnTo>
                  <a:lnTo>
                    <a:pt x="4996374" y="2184112"/>
                  </a:lnTo>
                  <a:lnTo>
                    <a:pt x="4964448" y="2151926"/>
                  </a:lnTo>
                  <a:lnTo>
                    <a:pt x="4931865" y="2120447"/>
                  </a:lnTo>
                  <a:lnTo>
                    <a:pt x="4898641" y="2089686"/>
                  </a:lnTo>
                  <a:lnTo>
                    <a:pt x="4864788" y="2059651"/>
                  </a:lnTo>
                  <a:lnTo>
                    <a:pt x="4830320" y="2030352"/>
                  </a:lnTo>
                  <a:lnTo>
                    <a:pt x="4795250" y="2001799"/>
                  </a:lnTo>
                  <a:lnTo>
                    <a:pt x="4759593" y="1974000"/>
                  </a:lnTo>
                  <a:lnTo>
                    <a:pt x="4723362" y="1946967"/>
                  </a:lnTo>
                  <a:lnTo>
                    <a:pt x="4686570" y="1920707"/>
                  </a:lnTo>
                  <a:lnTo>
                    <a:pt x="4649232" y="1895232"/>
                  </a:lnTo>
                  <a:lnTo>
                    <a:pt x="4611361" y="1870550"/>
                  </a:lnTo>
                  <a:lnTo>
                    <a:pt x="4572970" y="1846671"/>
                  </a:lnTo>
                  <a:lnTo>
                    <a:pt x="4534073" y="1823604"/>
                  </a:lnTo>
                  <a:lnTo>
                    <a:pt x="4494685" y="1801359"/>
                  </a:lnTo>
                  <a:lnTo>
                    <a:pt x="4454818" y="1779946"/>
                  </a:lnTo>
                  <a:lnTo>
                    <a:pt x="4414486" y="1759373"/>
                  </a:lnTo>
                  <a:lnTo>
                    <a:pt x="4373703" y="1739652"/>
                  </a:lnTo>
                  <a:lnTo>
                    <a:pt x="4332483" y="1720790"/>
                  </a:lnTo>
                  <a:lnTo>
                    <a:pt x="4290839" y="1702799"/>
                  </a:lnTo>
                  <a:lnTo>
                    <a:pt x="4248785" y="1685686"/>
                  </a:lnTo>
                  <a:lnTo>
                    <a:pt x="4206334" y="1669463"/>
                  </a:lnTo>
                  <a:lnTo>
                    <a:pt x="4163501" y="1654137"/>
                  </a:lnTo>
                  <a:lnTo>
                    <a:pt x="4120298" y="1639720"/>
                  </a:lnTo>
                  <a:lnTo>
                    <a:pt x="4076740" y="1626220"/>
                  </a:lnTo>
                  <a:lnTo>
                    <a:pt x="4032840" y="1613647"/>
                  </a:lnTo>
                  <a:lnTo>
                    <a:pt x="3988612" y="1602011"/>
                  </a:lnTo>
                  <a:lnTo>
                    <a:pt x="3944069" y="1591321"/>
                  </a:lnTo>
                  <a:lnTo>
                    <a:pt x="3899226" y="1581587"/>
                  </a:lnTo>
                  <a:lnTo>
                    <a:pt x="3854095" y="1572817"/>
                  </a:lnTo>
                  <a:lnTo>
                    <a:pt x="3808691" y="1565023"/>
                  </a:lnTo>
                  <a:lnTo>
                    <a:pt x="3763027" y="1558213"/>
                  </a:lnTo>
                  <a:lnTo>
                    <a:pt x="3717116" y="1552396"/>
                  </a:lnTo>
                  <a:lnTo>
                    <a:pt x="3670973" y="1547583"/>
                  </a:lnTo>
                  <a:lnTo>
                    <a:pt x="3624611" y="1543783"/>
                  </a:lnTo>
                  <a:lnTo>
                    <a:pt x="3578044" y="1541006"/>
                  </a:lnTo>
                  <a:lnTo>
                    <a:pt x="3531286" y="1539261"/>
                  </a:lnTo>
                  <a:lnTo>
                    <a:pt x="3484349" y="1538557"/>
                  </a:lnTo>
                  <a:lnTo>
                    <a:pt x="3437248" y="1538904"/>
                  </a:lnTo>
                  <a:lnTo>
                    <a:pt x="3389875" y="1540318"/>
                  </a:lnTo>
                  <a:lnTo>
                    <a:pt x="3342504" y="1542798"/>
                  </a:lnTo>
                  <a:lnTo>
                    <a:pt x="3295010" y="1546357"/>
                  </a:lnTo>
                  <a:lnTo>
                    <a:pt x="3247407" y="1551004"/>
                  </a:lnTo>
                  <a:lnTo>
                    <a:pt x="3199707" y="1556749"/>
                  </a:lnTo>
                  <a:lnTo>
                    <a:pt x="3151920" y="1563603"/>
                  </a:lnTo>
                  <a:lnTo>
                    <a:pt x="3104090" y="1571570"/>
                  </a:lnTo>
                  <a:lnTo>
                    <a:pt x="171441" y="2094133"/>
                  </a:lnTo>
                  <a:lnTo>
                    <a:pt x="173399" y="2089954"/>
                  </a:lnTo>
                  <a:lnTo>
                    <a:pt x="193006" y="2049405"/>
                  </a:lnTo>
                  <a:lnTo>
                    <a:pt x="213101" y="2009114"/>
                  </a:lnTo>
                  <a:lnTo>
                    <a:pt x="233680" y="1969084"/>
                  </a:lnTo>
                  <a:lnTo>
                    <a:pt x="254742" y="1929320"/>
                  </a:lnTo>
                  <a:lnTo>
                    <a:pt x="276283" y="1889826"/>
                  </a:lnTo>
                  <a:lnTo>
                    <a:pt x="298300" y="1850607"/>
                  </a:lnTo>
                  <a:lnTo>
                    <a:pt x="320789" y="1811668"/>
                  </a:lnTo>
                  <a:lnTo>
                    <a:pt x="343747" y="1773012"/>
                  </a:lnTo>
                  <a:lnTo>
                    <a:pt x="367172" y="1734645"/>
                  </a:lnTo>
                  <a:lnTo>
                    <a:pt x="391059" y="1696571"/>
                  </a:lnTo>
                  <a:lnTo>
                    <a:pt x="415407" y="1658794"/>
                  </a:lnTo>
                  <a:lnTo>
                    <a:pt x="440212" y="1621319"/>
                  </a:lnTo>
                  <a:lnTo>
                    <a:pt x="465470" y="1584151"/>
                  </a:lnTo>
                  <a:lnTo>
                    <a:pt x="491179" y="1547293"/>
                  </a:lnTo>
                  <a:lnTo>
                    <a:pt x="517335" y="1510751"/>
                  </a:lnTo>
                  <a:lnTo>
                    <a:pt x="543936" y="1474529"/>
                  </a:lnTo>
                  <a:lnTo>
                    <a:pt x="570978" y="1438631"/>
                  </a:lnTo>
                  <a:lnTo>
                    <a:pt x="598457" y="1403063"/>
                  </a:lnTo>
                  <a:lnTo>
                    <a:pt x="626372" y="1367827"/>
                  </a:lnTo>
                  <a:lnTo>
                    <a:pt x="654718" y="1332930"/>
                  </a:lnTo>
                  <a:lnTo>
                    <a:pt x="683493" y="1298375"/>
                  </a:lnTo>
                  <a:lnTo>
                    <a:pt x="712694" y="1264167"/>
                  </a:lnTo>
                  <a:lnTo>
                    <a:pt x="742316" y="1230311"/>
                  </a:lnTo>
                  <a:lnTo>
                    <a:pt x="772358" y="1196810"/>
                  </a:lnTo>
                  <a:lnTo>
                    <a:pt x="802816" y="1163670"/>
                  </a:lnTo>
                  <a:lnTo>
                    <a:pt x="833686" y="1130895"/>
                  </a:lnTo>
                  <a:lnTo>
                    <a:pt x="864967" y="1098489"/>
                  </a:lnTo>
                  <a:lnTo>
                    <a:pt x="896654" y="1066458"/>
                  </a:lnTo>
                  <a:lnTo>
                    <a:pt x="928744" y="1034805"/>
                  </a:lnTo>
                  <a:lnTo>
                    <a:pt x="961235" y="1003535"/>
                  </a:lnTo>
                  <a:lnTo>
                    <a:pt x="994123" y="972652"/>
                  </a:lnTo>
                  <a:lnTo>
                    <a:pt x="1027405" y="942161"/>
                  </a:lnTo>
                  <a:lnTo>
                    <a:pt x="1061078" y="912067"/>
                  </a:lnTo>
                  <a:lnTo>
                    <a:pt x="1095138" y="882374"/>
                  </a:lnTo>
                  <a:lnTo>
                    <a:pt x="1129583" y="853086"/>
                  </a:lnTo>
                  <a:lnTo>
                    <a:pt x="1164410" y="824209"/>
                  </a:lnTo>
                  <a:lnTo>
                    <a:pt x="1199615" y="795745"/>
                  </a:lnTo>
                  <a:lnTo>
                    <a:pt x="1235195" y="767701"/>
                  </a:lnTo>
                  <a:lnTo>
                    <a:pt x="1271147" y="740081"/>
                  </a:lnTo>
                  <a:lnTo>
                    <a:pt x="1307468" y="712888"/>
                  </a:lnTo>
                  <a:lnTo>
                    <a:pt x="1344155" y="686128"/>
                  </a:lnTo>
                  <a:lnTo>
                    <a:pt x="1381205" y="659805"/>
                  </a:lnTo>
                  <a:lnTo>
                    <a:pt x="1418613" y="633923"/>
                  </a:lnTo>
                  <a:lnTo>
                    <a:pt x="1456379" y="608488"/>
                  </a:lnTo>
                  <a:lnTo>
                    <a:pt x="1494497" y="583503"/>
                  </a:lnTo>
                  <a:lnTo>
                    <a:pt x="1532966" y="558973"/>
                  </a:lnTo>
                  <a:lnTo>
                    <a:pt x="1571781" y="534902"/>
                  </a:lnTo>
                  <a:lnTo>
                    <a:pt x="1610940" y="511296"/>
                  </a:lnTo>
                  <a:lnTo>
                    <a:pt x="1650440" y="488158"/>
                  </a:lnTo>
                  <a:lnTo>
                    <a:pt x="1690277" y="465493"/>
                  </a:lnTo>
                  <a:lnTo>
                    <a:pt x="1730449" y="443306"/>
                  </a:lnTo>
                  <a:lnTo>
                    <a:pt x="1770951" y="421601"/>
                  </a:lnTo>
                  <a:lnTo>
                    <a:pt x="1811782" y="400383"/>
                  </a:lnTo>
                  <a:lnTo>
                    <a:pt x="1852938" y="379655"/>
                  </a:lnTo>
                  <a:lnTo>
                    <a:pt x="1894416" y="359423"/>
                  </a:lnTo>
                  <a:lnTo>
                    <a:pt x="1936212" y="339691"/>
                  </a:lnTo>
                  <a:lnTo>
                    <a:pt x="1978323" y="320464"/>
                  </a:lnTo>
                  <a:lnTo>
                    <a:pt x="2020747" y="301746"/>
                  </a:lnTo>
                  <a:lnTo>
                    <a:pt x="2063481" y="283541"/>
                  </a:lnTo>
                  <a:lnTo>
                    <a:pt x="2106520" y="265854"/>
                  </a:lnTo>
                  <a:lnTo>
                    <a:pt x="2149862" y="248690"/>
                  </a:lnTo>
                  <a:lnTo>
                    <a:pt x="2193504" y="232054"/>
                  </a:lnTo>
                  <a:lnTo>
                    <a:pt x="2237443" y="215948"/>
                  </a:lnTo>
                  <a:lnTo>
                    <a:pt x="2281675" y="200379"/>
                  </a:lnTo>
                  <a:lnTo>
                    <a:pt x="2326198" y="185350"/>
                  </a:lnTo>
                  <a:lnTo>
                    <a:pt x="2371007" y="170867"/>
                  </a:lnTo>
                  <a:lnTo>
                    <a:pt x="2416101" y="156933"/>
                  </a:lnTo>
                  <a:lnTo>
                    <a:pt x="2461476" y="143553"/>
                  </a:lnTo>
                  <a:lnTo>
                    <a:pt x="2507129" y="130732"/>
                  </a:lnTo>
                  <a:lnTo>
                    <a:pt x="2553056" y="118474"/>
                  </a:lnTo>
                  <a:lnTo>
                    <a:pt x="2599255" y="106784"/>
                  </a:lnTo>
                  <a:lnTo>
                    <a:pt x="2645722" y="95665"/>
                  </a:lnTo>
                  <a:lnTo>
                    <a:pt x="2692454" y="85124"/>
                  </a:lnTo>
                  <a:lnTo>
                    <a:pt x="2739449" y="75163"/>
                  </a:lnTo>
                  <a:lnTo>
                    <a:pt x="2786702" y="65788"/>
                  </a:lnTo>
                  <a:lnTo>
                    <a:pt x="2834212" y="57003"/>
                  </a:lnTo>
                  <a:close/>
                </a:path>
                <a:path w="5626100" h="2524125">
                  <a:moveTo>
                    <a:pt x="171441" y="2094133"/>
                  </a:moveTo>
                  <a:lnTo>
                    <a:pt x="3104090" y="1571570"/>
                  </a:lnTo>
                  <a:lnTo>
                    <a:pt x="3056401" y="1580624"/>
                  </a:lnTo>
                  <a:lnTo>
                    <a:pt x="3009158" y="1590705"/>
                  </a:lnTo>
                  <a:lnTo>
                    <a:pt x="2962374" y="1601797"/>
                  </a:lnTo>
                  <a:lnTo>
                    <a:pt x="2916061" y="1613888"/>
                  </a:lnTo>
                  <a:lnTo>
                    <a:pt x="2870227" y="1626963"/>
                  </a:lnTo>
                  <a:lnTo>
                    <a:pt x="2824882" y="1641009"/>
                  </a:lnTo>
                  <a:lnTo>
                    <a:pt x="2780035" y="1656012"/>
                  </a:lnTo>
                  <a:lnTo>
                    <a:pt x="2735827" y="1671908"/>
                  </a:lnTo>
                  <a:lnTo>
                    <a:pt x="2692021" y="1688774"/>
                  </a:lnTo>
                  <a:lnTo>
                    <a:pt x="2648742" y="1706556"/>
                  </a:lnTo>
                  <a:lnTo>
                    <a:pt x="2605999" y="1725239"/>
                  </a:lnTo>
                  <a:lnTo>
                    <a:pt x="2563802" y="1744811"/>
                  </a:lnTo>
                  <a:lnTo>
                    <a:pt x="2522159" y="1765256"/>
                  </a:lnTo>
                  <a:lnTo>
                    <a:pt x="2481082" y="1786563"/>
                  </a:lnTo>
                  <a:lnTo>
                    <a:pt x="2440579" y="1808717"/>
                  </a:lnTo>
                  <a:lnTo>
                    <a:pt x="2400660" y="1831704"/>
                  </a:lnTo>
                  <a:lnTo>
                    <a:pt x="2361334" y="1855511"/>
                  </a:lnTo>
                  <a:lnTo>
                    <a:pt x="2322610" y="1880124"/>
                  </a:lnTo>
                  <a:lnTo>
                    <a:pt x="2284500" y="1905530"/>
                  </a:lnTo>
                  <a:lnTo>
                    <a:pt x="2247011" y="1931714"/>
                  </a:lnTo>
                  <a:lnTo>
                    <a:pt x="2210153" y="1958664"/>
                  </a:lnTo>
                  <a:lnTo>
                    <a:pt x="2173937" y="1986365"/>
                  </a:lnTo>
                  <a:lnTo>
                    <a:pt x="2138371" y="2014804"/>
                  </a:lnTo>
                  <a:lnTo>
                    <a:pt x="2103464" y="2043967"/>
                  </a:lnTo>
                  <a:lnTo>
                    <a:pt x="2069228" y="2073841"/>
                  </a:lnTo>
                  <a:lnTo>
                    <a:pt x="2035670" y="2104411"/>
                  </a:lnTo>
                  <a:lnTo>
                    <a:pt x="2002801" y="2135665"/>
                  </a:lnTo>
                  <a:lnTo>
                    <a:pt x="1970630" y="2167589"/>
                  </a:lnTo>
                  <a:lnTo>
                    <a:pt x="1939167" y="2200168"/>
                  </a:lnTo>
                  <a:lnTo>
                    <a:pt x="1908420" y="2233390"/>
                  </a:lnTo>
                  <a:lnTo>
                    <a:pt x="1878401" y="2267240"/>
                  </a:lnTo>
                  <a:lnTo>
                    <a:pt x="1849117" y="2301706"/>
                  </a:lnTo>
                  <a:lnTo>
                    <a:pt x="1820580" y="2336772"/>
                  </a:lnTo>
                  <a:lnTo>
                    <a:pt x="1792797" y="2372427"/>
                  </a:lnTo>
                  <a:lnTo>
                    <a:pt x="1765779" y="2408655"/>
                  </a:lnTo>
                  <a:lnTo>
                    <a:pt x="1739536" y="2445444"/>
                  </a:lnTo>
                  <a:lnTo>
                    <a:pt x="1714076" y="2482779"/>
                  </a:lnTo>
                  <a:lnTo>
                    <a:pt x="1689410" y="2520648"/>
                  </a:lnTo>
                  <a:lnTo>
                    <a:pt x="1687600" y="2523560"/>
                  </a:lnTo>
                  <a:lnTo>
                    <a:pt x="0" y="2523560"/>
                  </a:lnTo>
                  <a:lnTo>
                    <a:pt x="19430" y="2465706"/>
                  </a:lnTo>
                  <a:lnTo>
                    <a:pt x="34501" y="2423048"/>
                  </a:lnTo>
                  <a:lnTo>
                    <a:pt x="50089" y="2380607"/>
                  </a:lnTo>
                  <a:lnTo>
                    <a:pt x="66189" y="2338387"/>
                  </a:lnTo>
                  <a:lnTo>
                    <a:pt x="82800" y="2296391"/>
                  </a:lnTo>
                  <a:lnTo>
                    <a:pt x="99918" y="2254626"/>
                  </a:lnTo>
                  <a:lnTo>
                    <a:pt x="117541" y="2213095"/>
                  </a:lnTo>
                  <a:lnTo>
                    <a:pt x="135663" y="2171803"/>
                  </a:lnTo>
                  <a:lnTo>
                    <a:pt x="154284" y="2130755"/>
                  </a:lnTo>
                  <a:lnTo>
                    <a:pt x="171441" y="2094133"/>
                  </a:lnTo>
                  <a:close/>
                </a:path>
              </a:pathLst>
            </a:custGeom>
            <a:solidFill>
              <a:srgbClr val="B08F41"/>
            </a:solidFill>
          </p:spPr>
          <p:txBody>
            <a:bodyPr wrap="square" lIns="0" tIns="0" rIns="0" bIns="0" rtlCol="0"/>
            <a:lstStyle/>
            <a:p>
              <a:endParaRPr/>
            </a:p>
          </p:txBody>
        </p:sp>
        <p:sp>
          <p:nvSpPr>
            <p:cNvPr id="11" name="object 11">
              <a:extLst>
                <a:ext uri="{FF2B5EF4-FFF2-40B4-BE49-F238E27FC236}">
                  <a16:creationId xmlns:a16="http://schemas.microsoft.com/office/drawing/2014/main" id="{199E7BAC-B207-A189-014F-2DB2F96B54C9}"/>
                </a:ext>
              </a:extLst>
            </p:cNvPr>
            <p:cNvSpPr/>
            <p:nvPr/>
          </p:nvSpPr>
          <p:spPr>
            <a:xfrm>
              <a:off x="16156585" y="7883931"/>
              <a:ext cx="1137920" cy="2403475"/>
            </a:xfrm>
            <a:custGeom>
              <a:avLst/>
              <a:gdLst/>
              <a:ahLst/>
              <a:cxnLst/>
              <a:rect l="l" t="t" r="r" b="b"/>
              <a:pathLst>
                <a:path w="1137919" h="2403475">
                  <a:moveTo>
                    <a:pt x="118986" y="2203729"/>
                  </a:moveTo>
                  <a:lnTo>
                    <a:pt x="14668" y="1318895"/>
                  </a:lnTo>
                  <a:lnTo>
                    <a:pt x="9067" y="1367548"/>
                  </a:lnTo>
                  <a:lnTo>
                    <a:pt x="4787" y="1416545"/>
                  </a:lnTo>
                  <a:lnTo>
                    <a:pt x="1841" y="1465872"/>
                  </a:lnTo>
                  <a:lnTo>
                    <a:pt x="241" y="1515503"/>
                  </a:lnTo>
                  <a:lnTo>
                    <a:pt x="0" y="1565414"/>
                  </a:lnTo>
                  <a:lnTo>
                    <a:pt x="1130" y="1615592"/>
                  </a:lnTo>
                  <a:lnTo>
                    <a:pt x="3632" y="1665986"/>
                  </a:lnTo>
                  <a:lnTo>
                    <a:pt x="7531" y="1716608"/>
                  </a:lnTo>
                  <a:lnTo>
                    <a:pt x="12827" y="1767408"/>
                  </a:lnTo>
                  <a:lnTo>
                    <a:pt x="19481" y="1818043"/>
                  </a:lnTo>
                  <a:lnTo>
                    <a:pt x="27470" y="1868182"/>
                  </a:lnTo>
                  <a:lnTo>
                    <a:pt x="36753" y="1917801"/>
                  </a:lnTo>
                  <a:lnTo>
                    <a:pt x="47332" y="1966887"/>
                  </a:lnTo>
                  <a:lnTo>
                    <a:pt x="59182" y="2015413"/>
                  </a:lnTo>
                  <a:lnTo>
                    <a:pt x="72288" y="2063381"/>
                  </a:lnTo>
                  <a:lnTo>
                    <a:pt x="86626" y="2110778"/>
                  </a:lnTo>
                  <a:lnTo>
                    <a:pt x="102196" y="2157565"/>
                  </a:lnTo>
                  <a:lnTo>
                    <a:pt x="118986" y="2203729"/>
                  </a:lnTo>
                  <a:close/>
                </a:path>
                <a:path w="1137919" h="2403475">
                  <a:moveTo>
                    <a:pt x="308305" y="2403068"/>
                  </a:moveTo>
                  <a:lnTo>
                    <a:pt x="128422" y="877100"/>
                  </a:lnTo>
                  <a:lnTo>
                    <a:pt x="117398" y="905637"/>
                  </a:lnTo>
                  <a:lnTo>
                    <a:pt x="106730" y="934656"/>
                  </a:lnTo>
                  <a:lnTo>
                    <a:pt x="96532" y="964031"/>
                  </a:lnTo>
                  <a:lnTo>
                    <a:pt x="86880" y="993660"/>
                  </a:lnTo>
                  <a:lnTo>
                    <a:pt x="253034" y="2403068"/>
                  </a:lnTo>
                  <a:lnTo>
                    <a:pt x="308305" y="2403068"/>
                  </a:lnTo>
                  <a:close/>
                </a:path>
                <a:path w="1137919" h="2403475">
                  <a:moveTo>
                    <a:pt x="474141" y="2403068"/>
                  </a:moveTo>
                  <a:lnTo>
                    <a:pt x="262343" y="606488"/>
                  </a:lnTo>
                  <a:lnTo>
                    <a:pt x="250596" y="626237"/>
                  </a:lnTo>
                  <a:lnTo>
                    <a:pt x="238975" y="646214"/>
                  </a:lnTo>
                  <a:lnTo>
                    <a:pt x="227596" y="666483"/>
                  </a:lnTo>
                  <a:lnTo>
                    <a:pt x="216560" y="687070"/>
                  </a:lnTo>
                  <a:lnTo>
                    <a:pt x="418858" y="2403068"/>
                  </a:lnTo>
                  <a:lnTo>
                    <a:pt x="474141" y="2403068"/>
                  </a:lnTo>
                  <a:close/>
                </a:path>
                <a:path w="1137919" h="2403475">
                  <a:moveTo>
                    <a:pt x="639965" y="2403068"/>
                  </a:moveTo>
                  <a:lnTo>
                    <a:pt x="404177" y="402945"/>
                  </a:lnTo>
                  <a:lnTo>
                    <a:pt x="391972" y="418236"/>
                  </a:lnTo>
                  <a:lnTo>
                    <a:pt x="379971" y="433781"/>
                  </a:lnTo>
                  <a:lnTo>
                    <a:pt x="356209" y="464972"/>
                  </a:lnTo>
                  <a:lnTo>
                    <a:pt x="584695" y="2403068"/>
                  </a:lnTo>
                  <a:lnTo>
                    <a:pt x="639965" y="2403068"/>
                  </a:lnTo>
                  <a:close/>
                </a:path>
                <a:path w="1137919" h="2403475">
                  <a:moveTo>
                    <a:pt x="805789" y="2403068"/>
                  </a:moveTo>
                  <a:lnTo>
                    <a:pt x="550887" y="240817"/>
                  </a:lnTo>
                  <a:lnTo>
                    <a:pt x="538340" y="253174"/>
                  </a:lnTo>
                  <a:lnTo>
                    <a:pt x="525970" y="265658"/>
                  </a:lnTo>
                  <a:lnTo>
                    <a:pt x="513715" y="278244"/>
                  </a:lnTo>
                  <a:lnTo>
                    <a:pt x="501510" y="290868"/>
                  </a:lnTo>
                  <a:lnTo>
                    <a:pt x="750519" y="2403068"/>
                  </a:lnTo>
                  <a:lnTo>
                    <a:pt x="805789" y="2403068"/>
                  </a:lnTo>
                  <a:close/>
                </a:path>
                <a:path w="1137919" h="2403475">
                  <a:moveTo>
                    <a:pt x="971626" y="2403068"/>
                  </a:moveTo>
                  <a:lnTo>
                    <a:pt x="701078" y="108140"/>
                  </a:lnTo>
                  <a:lnTo>
                    <a:pt x="688276" y="118364"/>
                  </a:lnTo>
                  <a:lnTo>
                    <a:pt x="675640" y="128625"/>
                  </a:lnTo>
                  <a:lnTo>
                    <a:pt x="663130" y="138963"/>
                  </a:lnTo>
                  <a:lnTo>
                    <a:pt x="650671" y="149466"/>
                  </a:lnTo>
                  <a:lnTo>
                    <a:pt x="916343" y="2403068"/>
                  </a:lnTo>
                  <a:lnTo>
                    <a:pt x="971626" y="2403068"/>
                  </a:lnTo>
                  <a:close/>
                </a:path>
                <a:path w="1137919" h="2403475">
                  <a:moveTo>
                    <a:pt x="988479" y="1139431"/>
                  </a:moveTo>
                  <a:lnTo>
                    <a:pt x="854151" y="0"/>
                  </a:lnTo>
                  <a:lnTo>
                    <a:pt x="841133" y="8267"/>
                  </a:lnTo>
                  <a:lnTo>
                    <a:pt x="828268" y="16662"/>
                  </a:lnTo>
                  <a:lnTo>
                    <a:pt x="802855" y="33680"/>
                  </a:lnTo>
                  <a:lnTo>
                    <a:pt x="945400" y="1242898"/>
                  </a:lnTo>
                  <a:lnTo>
                    <a:pt x="955052" y="1216596"/>
                  </a:lnTo>
                  <a:lnTo>
                    <a:pt x="965415" y="1190510"/>
                  </a:lnTo>
                  <a:lnTo>
                    <a:pt x="976528" y="1164755"/>
                  </a:lnTo>
                  <a:lnTo>
                    <a:pt x="988479" y="1139431"/>
                  </a:lnTo>
                  <a:close/>
                </a:path>
                <a:path w="1137919" h="2403475">
                  <a:moveTo>
                    <a:pt x="1137450" y="2403068"/>
                  </a:moveTo>
                  <a:lnTo>
                    <a:pt x="1107833" y="2151824"/>
                  </a:lnTo>
                  <a:lnTo>
                    <a:pt x="1090333" y="2130044"/>
                  </a:lnTo>
                  <a:lnTo>
                    <a:pt x="1073543" y="2107717"/>
                  </a:lnTo>
                  <a:lnTo>
                    <a:pt x="1057402" y="2084781"/>
                  </a:lnTo>
                  <a:lnTo>
                    <a:pt x="1041869" y="2061210"/>
                  </a:lnTo>
                  <a:lnTo>
                    <a:pt x="1082167" y="2403068"/>
                  </a:lnTo>
                  <a:lnTo>
                    <a:pt x="1137450" y="2403068"/>
                  </a:lnTo>
                  <a:close/>
                </a:path>
              </a:pathLst>
            </a:custGeom>
            <a:solidFill>
              <a:srgbClr val="09417D"/>
            </a:solidFill>
          </p:spPr>
          <p:txBody>
            <a:bodyPr wrap="square" lIns="0" tIns="0" rIns="0" bIns="0" rtlCol="0"/>
            <a:lstStyle/>
            <a:p>
              <a:endParaRPr/>
            </a:p>
          </p:txBody>
        </p:sp>
        <p:pic>
          <p:nvPicPr>
            <p:cNvPr id="12" name="object 12">
              <a:extLst>
                <a:ext uri="{FF2B5EF4-FFF2-40B4-BE49-F238E27FC236}">
                  <a16:creationId xmlns:a16="http://schemas.microsoft.com/office/drawing/2014/main" id="{642E0318-A9E2-55E4-A396-87BC0983118C}"/>
                </a:ext>
              </a:extLst>
            </p:cNvPr>
            <p:cNvPicPr/>
            <p:nvPr/>
          </p:nvPicPr>
          <p:blipFill>
            <a:blip r:embed="rId4" cstate="print"/>
            <a:stretch>
              <a:fillRect/>
            </a:stretch>
          </p:blipFill>
          <p:spPr>
            <a:xfrm>
              <a:off x="17389844" y="10161921"/>
              <a:ext cx="70020" cy="125078"/>
            </a:xfrm>
            <a:prstGeom prst="rect">
              <a:avLst/>
            </a:prstGeom>
          </p:spPr>
        </p:pic>
        <p:sp>
          <p:nvSpPr>
            <p:cNvPr id="13" name="object 13">
              <a:extLst>
                <a:ext uri="{FF2B5EF4-FFF2-40B4-BE49-F238E27FC236}">
                  <a16:creationId xmlns:a16="http://schemas.microsoft.com/office/drawing/2014/main" id="{C16E845C-7EBC-DB3E-8D9E-4AF7ED1E0C98}"/>
                </a:ext>
              </a:extLst>
            </p:cNvPr>
            <p:cNvSpPr/>
            <p:nvPr/>
          </p:nvSpPr>
          <p:spPr>
            <a:xfrm>
              <a:off x="17114127" y="7599235"/>
              <a:ext cx="1174115" cy="2687955"/>
            </a:xfrm>
            <a:custGeom>
              <a:avLst/>
              <a:gdLst/>
              <a:ahLst/>
              <a:cxnLst/>
              <a:rect l="l" t="t" r="r" b="b"/>
              <a:pathLst>
                <a:path w="1174115" h="2687954">
                  <a:moveTo>
                    <a:pt x="171869" y="1212938"/>
                  </a:moveTo>
                  <a:lnTo>
                    <a:pt x="52006" y="196176"/>
                  </a:lnTo>
                  <a:lnTo>
                    <a:pt x="12915" y="216712"/>
                  </a:lnTo>
                  <a:lnTo>
                    <a:pt x="0" y="223862"/>
                  </a:lnTo>
                  <a:lnTo>
                    <a:pt x="123583" y="1272247"/>
                  </a:lnTo>
                  <a:lnTo>
                    <a:pt x="135166" y="1256982"/>
                  </a:lnTo>
                  <a:lnTo>
                    <a:pt x="147040" y="1242047"/>
                  </a:lnTo>
                  <a:lnTo>
                    <a:pt x="159258" y="1227391"/>
                  </a:lnTo>
                  <a:lnTo>
                    <a:pt x="171869" y="1212938"/>
                  </a:lnTo>
                  <a:close/>
                </a:path>
                <a:path w="1174115" h="2687954">
                  <a:moveTo>
                    <a:pt x="321538" y="1075893"/>
                  </a:moveTo>
                  <a:lnTo>
                    <a:pt x="209588" y="126187"/>
                  </a:lnTo>
                  <a:lnTo>
                    <a:pt x="196405" y="131241"/>
                  </a:lnTo>
                  <a:lnTo>
                    <a:pt x="183172" y="136563"/>
                  </a:lnTo>
                  <a:lnTo>
                    <a:pt x="156794" y="147345"/>
                  </a:lnTo>
                  <a:lnTo>
                    <a:pt x="270941" y="1115580"/>
                  </a:lnTo>
                  <a:lnTo>
                    <a:pt x="283438" y="1105420"/>
                  </a:lnTo>
                  <a:lnTo>
                    <a:pt x="295986" y="1095349"/>
                  </a:lnTo>
                  <a:lnTo>
                    <a:pt x="308673" y="1085481"/>
                  </a:lnTo>
                  <a:lnTo>
                    <a:pt x="321538" y="1075893"/>
                  </a:lnTo>
                  <a:close/>
                </a:path>
                <a:path w="1174115" h="2687954">
                  <a:moveTo>
                    <a:pt x="470598" y="2687764"/>
                  </a:moveTo>
                  <a:lnTo>
                    <a:pt x="469938" y="2687459"/>
                  </a:lnTo>
                  <a:lnTo>
                    <a:pt x="455396" y="2680246"/>
                  </a:lnTo>
                  <a:lnTo>
                    <a:pt x="456285" y="2687764"/>
                  </a:lnTo>
                  <a:lnTo>
                    <a:pt x="470598" y="2687764"/>
                  </a:lnTo>
                  <a:close/>
                </a:path>
                <a:path w="1174115" h="2687954">
                  <a:moveTo>
                    <a:pt x="476478" y="983564"/>
                  </a:moveTo>
                  <a:lnTo>
                    <a:pt x="369023" y="72021"/>
                  </a:lnTo>
                  <a:lnTo>
                    <a:pt x="328930" y="83972"/>
                  </a:lnTo>
                  <a:lnTo>
                    <a:pt x="315658" y="88265"/>
                  </a:lnTo>
                  <a:lnTo>
                    <a:pt x="424345" y="1010158"/>
                  </a:lnTo>
                  <a:lnTo>
                    <a:pt x="437222" y="1003274"/>
                  </a:lnTo>
                  <a:lnTo>
                    <a:pt x="450164" y="996480"/>
                  </a:lnTo>
                  <a:lnTo>
                    <a:pt x="463232" y="989876"/>
                  </a:lnTo>
                  <a:lnTo>
                    <a:pt x="476478" y="983564"/>
                  </a:lnTo>
                  <a:close/>
                </a:path>
                <a:path w="1174115" h="2687954">
                  <a:moveTo>
                    <a:pt x="635406" y="925029"/>
                  </a:moveTo>
                  <a:lnTo>
                    <a:pt x="530263" y="33108"/>
                  </a:lnTo>
                  <a:lnTo>
                    <a:pt x="516826" y="35928"/>
                  </a:lnTo>
                  <a:lnTo>
                    <a:pt x="489737" y="41389"/>
                  </a:lnTo>
                  <a:lnTo>
                    <a:pt x="476262" y="43903"/>
                  </a:lnTo>
                  <a:lnTo>
                    <a:pt x="581990" y="940727"/>
                  </a:lnTo>
                  <a:lnTo>
                    <a:pt x="608469" y="932700"/>
                  </a:lnTo>
                  <a:lnTo>
                    <a:pt x="621855" y="928789"/>
                  </a:lnTo>
                  <a:lnTo>
                    <a:pt x="635406" y="925029"/>
                  </a:lnTo>
                  <a:close/>
                </a:path>
                <a:path w="1174115" h="2687954">
                  <a:moveTo>
                    <a:pt x="749719" y="902550"/>
                  </a:moveTo>
                  <a:lnTo>
                    <a:pt x="645096" y="15087"/>
                  </a:lnTo>
                  <a:lnTo>
                    <a:pt x="638797" y="15824"/>
                  </a:lnTo>
                  <a:lnTo>
                    <a:pt x="743407" y="903300"/>
                  </a:lnTo>
                  <a:lnTo>
                    <a:pt x="749719" y="902550"/>
                  </a:lnTo>
                  <a:close/>
                </a:path>
                <a:path w="1174115" h="2687954">
                  <a:moveTo>
                    <a:pt x="798906" y="896759"/>
                  </a:moveTo>
                  <a:lnTo>
                    <a:pt x="694232" y="8813"/>
                  </a:lnTo>
                  <a:lnTo>
                    <a:pt x="686663" y="9702"/>
                  </a:lnTo>
                  <a:lnTo>
                    <a:pt x="672795" y="11341"/>
                  </a:lnTo>
                  <a:lnTo>
                    <a:pt x="665226" y="12230"/>
                  </a:lnTo>
                  <a:lnTo>
                    <a:pt x="665238" y="12369"/>
                  </a:lnTo>
                  <a:lnTo>
                    <a:pt x="651357" y="13995"/>
                  </a:lnTo>
                  <a:lnTo>
                    <a:pt x="651383" y="14211"/>
                  </a:lnTo>
                  <a:lnTo>
                    <a:pt x="645083" y="14960"/>
                  </a:lnTo>
                  <a:lnTo>
                    <a:pt x="645096" y="15087"/>
                  </a:lnTo>
                  <a:lnTo>
                    <a:pt x="749693" y="902322"/>
                  </a:lnTo>
                  <a:lnTo>
                    <a:pt x="755992" y="901573"/>
                  </a:lnTo>
                  <a:lnTo>
                    <a:pt x="769861" y="899833"/>
                  </a:lnTo>
                  <a:lnTo>
                    <a:pt x="777417" y="898906"/>
                  </a:lnTo>
                  <a:lnTo>
                    <a:pt x="791298" y="897394"/>
                  </a:lnTo>
                  <a:lnTo>
                    <a:pt x="791337" y="897648"/>
                  </a:lnTo>
                  <a:lnTo>
                    <a:pt x="798906" y="896759"/>
                  </a:lnTo>
                  <a:close/>
                </a:path>
                <a:path w="1174115" h="2687954">
                  <a:moveTo>
                    <a:pt x="963739" y="896823"/>
                  </a:moveTo>
                  <a:lnTo>
                    <a:pt x="858012" y="0"/>
                  </a:lnTo>
                  <a:lnTo>
                    <a:pt x="844346" y="139"/>
                  </a:lnTo>
                  <a:lnTo>
                    <a:pt x="830643" y="533"/>
                  </a:lnTo>
                  <a:lnTo>
                    <a:pt x="802919" y="1524"/>
                  </a:lnTo>
                  <a:lnTo>
                    <a:pt x="908062" y="893445"/>
                  </a:lnTo>
                  <a:lnTo>
                    <a:pt x="922121" y="893953"/>
                  </a:lnTo>
                  <a:lnTo>
                    <a:pt x="936053" y="894702"/>
                  </a:lnTo>
                  <a:lnTo>
                    <a:pt x="949909" y="895654"/>
                  </a:lnTo>
                  <a:lnTo>
                    <a:pt x="963739" y="896823"/>
                  </a:lnTo>
                  <a:close/>
                </a:path>
                <a:path w="1174115" h="2687954">
                  <a:moveTo>
                    <a:pt x="1133208" y="927696"/>
                  </a:moveTo>
                  <a:lnTo>
                    <a:pt x="1024458" y="5257"/>
                  </a:lnTo>
                  <a:lnTo>
                    <a:pt x="996810" y="3327"/>
                  </a:lnTo>
                  <a:lnTo>
                    <a:pt x="982853" y="2463"/>
                  </a:lnTo>
                  <a:lnTo>
                    <a:pt x="968781" y="1866"/>
                  </a:lnTo>
                  <a:lnTo>
                    <a:pt x="1076312" y="913955"/>
                  </a:lnTo>
                  <a:lnTo>
                    <a:pt x="1090676" y="917016"/>
                  </a:lnTo>
                  <a:lnTo>
                    <a:pt x="1104912" y="920394"/>
                  </a:lnTo>
                  <a:lnTo>
                    <a:pt x="1119085" y="923988"/>
                  </a:lnTo>
                  <a:lnTo>
                    <a:pt x="1133208" y="927696"/>
                  </a:lnTo>
                  <a:close/>
                </a:path>
                <a:path w="1174115" h="2687954">
                  <a:moveTo>
                    <a:pt x="1173861" y="23126"/>
                  </a:moveTo>
                  <a:lnTo>
                    <a:pt x="1164793" y="21666"/>
                  </a:lnTo>
                  <a:lnTo>
                    <a:pt x="1150696" y="19545"/>
                  </a:lnTo>
                  <a:lnTo>
                    <a:pt x="1136459" y="17475"/>
                  </a:lnTo>
                  <a:lnTo>
                    <a:pt x="1173861" y="334822"/>
                  </a:lnTo>
                  <a:lnTo>
                    <a:pt x="1173861" y="23126"/>
                  </a:lnTo>
                  <a:close/>
                </a:path>
              </a:pathLst>
            </a:custGeom>
            <a:solidFill>
              <a:srgbClr val="09417D"/>
            </a:solidFill>
          </p:spPr>
          <p:txBody>
            <a:bodyPr wrap="square" lIns="0" tIns="0" rIns="0" bIns="0" rtlCol="0"/>
            <a:lstStyle/>
            <a:p>
              <a:endParaRPr/>
            </a:p>
          </p:txBody>
        </p:sp>
        <p:sp>
          <p:nvSpPr>
            <p:cNvPr id="14" name="object 14">
              <a:extLst>
                <a:ext uri="{FF2B5EF4-FFF2-40B4-BE49-F238E27FC236}">
                  <a16:creationId xmlns:a16="http://schemas.microsoft.com/office/drawing/2014/main" id="{DDDBF99F-C273-0FBD-0825-6A588D427A7B}"/>
                </a:ext>
              </a:extLst>
            </p:cNvPr>
            <p:cNvSpPr/>
            <p:nvPr/>
          </p:nvSpPr>
          <p:spPr>
            <a:xfrm>
              <a:off x="11627267" y="8994231"/>
              <a:ext cx="2058035" cy="1292860"/>
            </a:xfrm>
            <a:custGeom>
              <a:avLst/>
              <a:gdLst/>
              <a:ahLst/>
              <a:cxnLst/>
              <a:rect l="l" t="t" r="r" b="b"/>
              <a:pathLst>
                <a:path w="2058034" h="1292859">
                  <a:moveTo>
                    <a:pt x="283311" y="1292767"/>
                  </a:moveTo>
                  <a:lnTo>
                    <a:pt x="34565" y="1292767"/>
                  </a:lnTo>
                  <a:lnTo>
                    <a:pt x="24752" y="1252842"/>
                  </a:lnTo>
                  <a:lnTo>
                    <a:pt x="15902" y="1208582"/>
                  </a:lnTo>
                  <a:lnTo>
                    <a:pt x="8991" y="1163986"/>
                  </a:lnTo>
                  <a:lnTo>
                    <a:pt x="4029" y="1119124"/>
                  </a:lnTo>
                  <a:lnTo>
                    <a:pt x="1029" y="1074064"/>
                  </a:lnTo>
                  <a:lnTo>
                    <a:pt x="0" y="1028875"/>
                  </a:lnTo>
                  <a:lnTo>
                    <a:pt x="952" y="983626"/>
                  </a:lnTo>
                  <a:lnTo>
                    <a:pt x="3897" y="938386"/>
                  </a:lnTo>
                  <a:lnTo>
                    <a:pt x="8846" y="893225"/>
                  </a:lnTo>
                  <a:lnTo>
                    <a:pt x="15809" y="848211"/>
                  </a:lnTo>
                  <a:lnTo>
                    <a:pt x="24796" y="803414"/>
                  </a:lnTo>
                  <a:lnTo>
                    <a:pt x="35819" y="758901"/>
                  </a:lnTo>
                  <a:lnTo>
                    <a:pt x="48889" y="714743"/>
                  </a:lnTo>
                  <a:lnTo>
                    <a:pt x="64015" y="671009"/>
                  </a:lnTo>
                  <a:lnTo>
                    <a:pt x="81208" y="627767"/>
                  </a:lnTo>
                  <a:lnTo>
                    <a:pt x="100480" y="585086"/>
                  </a:lnTo>
                  <a:lnTo>
                    <a:pt x="121841" y="543036"/>
                  </a:lnTo>
                  <a:lnTo>
                    <a:pt x="145301" y="501685"/>
                  </a:lnTo>
                  <a:lnTo>
                    <a:pt x="170872" y="461102"/>
                  </a:lnTo>
                  <a:lnTo>
                    <a:pt x="198568" y="421352"/>
                  </a:lnTo>
                  <a:lnTo>
                    <a:pt x="228062" y="382935"/>
                  </a:lnTo>
                  <a:lnTo>
                    <a:pt x="259001" y="346281"/>
                  </a:lnTo>
                  <a:lnTo>
                    <a:pt x="291312" y="311405"/>
                  </a:lnTo>
                  <a:lnTo>
                    <a:pt x="324924" y="278318"/>
                  </a:lnTo>
                  <a:lnTo>
                    <a:pt x="359770" y="247032"/>
                  </a:lnTo>
                  <a:lnTo>
                    <a:pt x="395780" y="217557"/>
                  </a:lnTo>
                  <a:lnTo>
                    <a:pt x="432885" y="189903"/>
                  </a:lnTo>
                  <a:lnTo>
                    <a:pt x="471016" y="164081"/>
                  </a:lnTo>
                  <a:lnTo>
                    <a:pt x="510104" y="140103"/>
                  </a:lnTo>
                  <a:lnTo>
                    <a:pt x="550080" y="117978"/>
                  </a:lnTo>
                  <a:lnTo>
                    <a:pt x="590875" y="97717"/>
                  </a:lnTo>
                  <a:lnTo>
                    <a:pt x="632420" y="79331"/>
                  </a:lnTo>
                  <a:lnTo>
                    <a:pt x="674646" y="62831"/>
                  </a:lnTo>
                  <a:lnTo>
                    <a:pt x="717484" y="48227"/>
                  </a:lnTo>
                  <a:lnTo>
                    <a:pt x="760865" y="35531"/>
                  </a:lnTo>
                  <a:lnTo>
                    <a:pt x="778096" y="31296"/>
                  </a:lnTo>
                  <a:lnTo>
                    <a:pt x="390152" y="561532"/>
                  </a:lnTo>
                  <a:lnTo>
                    <a:pt x="362899" y="601232"/>
                  </a:lnTo>
                  <a:lnTo>
                    <a:pt x="338381" y="642000"/>
                  </a:lnTo>
                  <a:lnTo>
                    <a:pt x="316580" y="683719"/>
                  </a:lnTo>
                  <a:lnTo>
                    <a:pt x="297478" y="726274"/>
                  </a:lnTo>
                  <a:lnTo>
                    <a:pt x="281058" y="769547"/>
                  </a:lnTo>
                  <a:lnTo>
                    <a:pt x="267300" y="813422"/>
                  </a:lnTo>
                  <a:lnTo>
                    <a:pt x="256187" y="857783"/>
                  </a:lnTo>
                  <a:lnTo>
                    <a:pt x="247701" y="902512"/>
                  </a:lnTo>
                  <a:lnTo>
                    <a:pt x="241824" y="947494"/>
                  </a:lnTo>
                  <a:lnTo>
                    <a:pt x="238537" y="992612"/>
                  </a:lnTo>
                  <a:lnTo>
                    <a:pt x="237823" y="1037748"/>
                  </a:lnTo>
                  <a:lnTo>
                    <a:pt x="239663" y="1082787"/>
                  </a:lnTo>
                  <a:lnTo>
                    <a:pt x="244040" y="1127612"/>
                  </a:lnTo>
                  <a:lnTo>
                    <a:pt x="250936" y="1172107"/>
                  </a:lnTo>
                  <a:lnTo>
                    <a:pt x="260331" y="1216154"/>
                  </a:lnTo>
                  <a:lnTo>
                    <a:pt x="272209" y="1259637"/>
                  </a:lnTo>
                  <a:lnTo>
                    <a:pt x="283311" y="1292767"/>
                  </a:lnTo>
                  <a:close/>
                </a:path>
                <a:path w="2058034" h="1292859">
                  <a:moveTo>
                    <a:pt x="2023201" y="1292767"/>
                  </a:moveTo>
                  <a:lnTo>
                    <a:pt x="1774700" y="1292767"/>
                  </a:lnTo>
                  <a:lnTo>
                    <a:pt x="1776504" y="1288014"/>
                  </a:lnTo>
                  <a:lnTo>
                    <a:pt x="1790261" y="1244139"/>
                  </a:lnTo>
                  <a:lnTo>
                    <a:pt x="1801374" y="1199778"/>
                  </a:lnTo>
                  <a:lnTo>
                    <a:pt x="1809860" y="1155049"/>
                  </a:lnTo>
                  <a:lnTo>
                    <a:pt x="1815738" y="1110067"/>
                  </a:lnTo>
                  <a:lnTo>
                    <a:pt x="1819024" y="1064950"/>
                  </a:lnTo>
                  <a:lnTo>
                    <a:pt x="1819738" y="1019813"/>
                  </a:lnTo>
                  <a:lnTo>
                    <a:pt x="1817898" y="974774"/>
                  </a:lnTo>
                  <a:lnTo>
                    <a:pt x="1813521" y="929949"/>
                  </a:lnTo>
                  <a:lnTo>
                    <a:pt x="1806626" y="885455"/>
                  </a:lnTo>
                  <a:lnTo>
                    <a:pt x="1797230" y="841408"/>
                  </a:lnTo>
                  <a:lnTo>
                    <a:pt x="1785352" y="797924"/>
                  </a:lnTo>
                  <a:lnTo>
                    <a:pt x="1771010" y="755121"/>
                  </a:lnTo>
                  <a:lnTo>
                    <a:pt x="1754221" y="713115"/>
                  </a:lnTo>
                  <a:lnTo>
                    <a:pt x="1735005" y="672022"/>
                  </a:lnTo>
                  <a:lnTo>
                    <a:pt x="1713378" y="631959"/>
                  </a:lnTo>
                  <a:lnTo>
                    <a:pt x="1689360" y="593043"/>
                  </a:lnTo>
                  <a:lnTo>
                    <a:pt x="1662967" y="555390"/>
                  </a:lnTo>
                  <a:lnTo>
                    <a:pt x="1634219" y="519116"/>
                  </a:lnTo>
                  <a:lnTo>
                    <a:pt x="1603133" y="484339"/>
                  </a:lnTo>
                  <a:lnTo>
                    <a:pt x="1569727" y="451175"/>
                  </a:lnTo>
                  <a:lnTo>
                    <a:pt x="1534020" y="419741"/>
                  </a:lnTo>
                  <a:lnTo>
                    <a:pt x="1496029" y="390152"/>
                  </a:lnTo>
                  <a:lnTo>
                    <a:pt x="1456329" y="362899"/>
                  </a:lnTo>
                  <a:lnTo>
                    <a:pt x="1415562" y="338381"/>
                  </a:lnTo>
                  <a:lnTo>
                    <a:pt x="1373842" y="316580"/>
                  </a:lnTo>
                  <a:lnTo>
                    <a:pt x="1331287" y="297478"/>
                  </a:lnTo>
                  <a:lnTo>
                    <a:pt x="1288014" y="281058"/>
                  </a:lnTo>
                  <a:lnTo>
                    <a:pt x="1244139" y="267300"/>
                  </a:lnTo>
                  <a:lnTo>
                    <a:pt x="1199778" y="256187"/>
                  </a:lnTo>
                  <a:lnTo>
                    <a:pt x="1155049" y="247701"/>
                  </a:lnTo>
                  <a:lnTo>
                    <a:pt x="1110067" y="241824"/>
                  </a:lnTo>
                  <a:lnTo>
                    <a:pt x="1064950" y="238537"/>
                  </a:lnTo>
                  <a:lnTo>
                    <a:pt x="1019813" y="237823"/>
                  </a:lnTo>
                  <a:lnTo>
                    <a:pt x="974774" y="239663"/>
                  </a:lnTo>
                  <a:lnTo>
                    <a:pt x="929949" y="244040"/>
                  </a:lnTo>
                  <a:lnTo>
                    <a:pt x="885455" y="250936"/>
                  </a:lnTo>
                  <a:lnTo>
                    <a:pt x="841408" y="260331"/>
                  </a:lnTo>
                  <a:lnTo>
                    <a:pt x="797924" y="272210"/>
                  </a:lnTo>
                  <a:lnTo>
                    <a:pt x="755121" y="286552"/>
                  </a:lnTo>
                  <a:lnTo>
                    <a:pt x="713115" y="303340"/>
                  </a:lnTo>
                  <a:lnTo>
                    <a:pt x="672022" y="322557"/>
                  </a:lnTo>
                  <a:lnTo>
                    <a:pt x="631959" y="344183"/>
                  </a:lnTo>
                  <a:lnTo>
                    <a:pt x="593043" y="368202"/>
                  </a:lnTo>
                  <a:lnTo>
                    <a:pt x="555390" y="394594"/>
                  </a:lnTo>
                  <a:lnTo>
                    <a:pt x="519116" y="423342"/>
                  </a:lnTo>
                  <a:lnTo>
                    <a:pt x="484339" y="454428"/>
                  </a:lnTo>
                  <a:lnTo>
                    <a:pt x="451175" y="487834"/>
                  </a:lnTo>
                  <a:lnTo>
                    <a:pt x="419741" y="523541"/>
                  </a:lnTo>
                  <a:lnTo>
                    <a:pt x="390152" y="561532"/>
                  </a:lnTo>
                  <a:lnTo>
                    <a:pt x="778096" y="31296"/>
                  </a:lnTo>
                  <a:lnTo>
                    <a:pt x="848979" y="15902"/>
                  </a:lnTo>
                  <a:lnTo>
                    <a:pt x="893575" y="8991"/>
                  </a:lnTo>
                  <a:lnTo>
                    <a:pt x="938437" y="4029"/>
                  </a:lnTo>
                  <a:lnTo>
                    <a:pt x="983497" y="1029"/>
                  </a:lnTo>
                  <a:lnTo>
                    <a:pt x="1028686" y="0"/>
                  </a:lnTo>
                  <a:lnTo>
                    <a:pt x="1073935" y="952"/>
                  </a:lnTo>
                  <a:lnTo>
                    <a:pt x="1119175" y="3897"/>
                  </a:lnTo>
                  <a:lnTo>
                    <a:pt x="1164336" y="8846"/>
                  </a:lnTo>
                  <a:lnTo>
                    <a:pt x="1209350" y="15809"/>
                  </a:lnTo>
                  <a:lnTo>
                    <a:pt x="1254148" y="24796"/>
                  </a:lnTo>
                  <a:lnTo>
                    <a:pt x="1298660" y="35819"/>
                  </a:lnTo>
                  <a:lnTo>
                    <a:pt x="1342818" y="48889"/>
                  </a:lnTo>
                  <a:lnTo>
                    <a:pt x="1386552" y="64015"/>
                  </a:lnTo>
                  <a:lnTo>
                    <a:pt x="1429795" y="81208"/>
                  </a:lnTo>
                  <a:lnTo>
                    <a:pt x="1472475" y="100480"/>
                  </a:lnTo>
                  <a:lnTo>
                    <a:pt x="1514526" y="121841"/>
                  </a:lnTo>
                  <a:lnTo>
                    <a:pt x="1555876" y="145301"/>
                  </a:lnTo>
                  <a:lnTo>
                    <a:pt x="1596459" y="170872"/>
                  </a:lnTo>
                  <a:lnTo>
                    <a:pt x="1636204" y="198563"/>
                  </a:lnTo>
                  <a:lnTo>
                    <a:pt x="1674626" y="228062"/>
                  </a:lnTo>
                  <a:lnTo>
                    <a:pt x="1711281" y="259001"/>
                  </a:lnTo>
                  <a:lnTo>
                    <a:pt x="1746157" y="291312"/>
                  </a:lnTo>
                  <a:lnTo>
                    <a:pt x="1779243" y="324924"/>
                  </a:lnTo>
                  <a:lnTo>
                    <a:pt x="1810529" y="359770"/>
                  </a:lnTo>
                  <a:lnTo>
                    <a:pt x="1840004" y="395780"/>
                  </a:lnTo>
                  <a:lnTo>
                    <a:pt x="1867658" y="432885"/>
                  </a:lnTo>
                  <a:lnTo>
                    <a:pt x="1893480" y="471016"/>
                  </a:lnTo>
                  <a:lnTo>
                    <a:pt x="1917459" y="510104"/>
                  </a:lnTo>
                  <a:lnTo>
                    <a:pt x="1939584" y="550080"/>
                  </a:lnTo>
                  <a:lnTo>
                    <a:pt x="1959845" y="590875"/>
                  </a:lnTo>
                  <a:lnTo>
                    <a:pt x="1978230" y="632420"/>
                  </a:lnTo>
                  <a:lnTo>
                    <a:pt x="1994730" y="674646"/>
                  </a:lnTo>
                  <a:lnTo>
                    <a:pt x="2009334" y="717484"/>
                  </a:lnTo>
                  <a:lnTo>
                    <a:pt x="2022031" y="760865"/>
                  </a:lnTo>
                  <a:lnTo>
                    <a:pt x="2032809" y="804720"/>
                  </a:lnTo>
                  <a:lnTo>
                    <a:pt x="2041660" y="848979"/>
                  </a:lnTo>
                  <a:lnTo>
                    <a:pt x="2048571" y="893575"/>
                  </a:lnTo>
                  <a:lnTo>
                    <a:pt x="2053532" y="938437"/>
                  </a:lnTo>
                  <a:lnTo>
                    <a:pt x="2056532" y="983497"/>
                  </a:lnTo>
                  <a:lnTo>
                    <a:pt x="2057562" y="1028686"/>
                  </a:lnTo>
                  <a:lnTo>
                    <a:pt x="2056609" y="1073935"/>
                  </a:lnTo>
                  <a:lnTo>
                    <a:pt x="2053664" y="1119175"/>
                  </a:lnTo>
                  <a:lnTo>
                    <a:pt x="2048715" y="1164336"/>
                  </a:lnTo>
                  <a:lnTo>
                    <a:pt x="2041752" y="1209350"/>
                  </a:lnTo>
                  <a:lnTo>
                    <a:pt x="2032765" y="1254148"/>
                  </a:lnTo>
                  <a:lnTo>
                    <a:pt x="2023201" y="1292767"/>
                  </a:lnTo>
                  <a:close/>
                </a:path>
              </a:pathLst>
            </a:custGeom>
            <a:solidFill>
              <a:srgbClr val="FFFFFF"/>
            </a:solidFill>
          </p:spPr>
          <p:txBody>
            <a:bodyPr wrap="square" lIns="0" tIns="0" rIns="0" bIns="0" rtlCol="0"/>
            <a:lstStyle/>
            <a:p>
              <a:endParaRPr/>
            </a:p>
          </p:txBody>
        </p:sp>
      </p:grpSp>
      <p:sp>
        <p:nvSpPr>
          <p:cNvPr id="16" name="CaixaDeTexto 15">
            <a:extLst>
              <a:ext uri="{FF2B5EF4-FFF2-40B4-BE49-F238E27FC236}">
                <a16:creationId xmlns:a16="http://schemas.microsoft.com/office/drawing/2014/main" id="{4610C3E7-1BB6-3F27-2CF1-6669EBC9F988}"/>
              </a:ext>
            </a:extLst>
          </p:cNvPr>
          <p:cNvSpPr txBox="1"/>
          <p:nvPr/>
        </p:nvSpPr>
        <p:spPr>
          <a:xfrm>
            <a:off x="3526211" y="397917"/>
            <a:ext cx="12514629" cy="3416320"/>
          </a:xfrm>
          <a:prstGeom prst="rect">
            <a:avLst/>
          </a:prstGeom>
          <a:noFill/>
        </p:spPr>
        <p:txBody>
          <a:bodyPr wrap="square">
            <a:spAutoFit/>
          </a:bodyPr>
          <a:lstStyle/>
          <a:p>
            <a:pPr algn="just"/>
            <a:r>
              <a:rPr lang="pt-BR" sz="7200" dirty="0">
                <a:solidFill>
                  <a:schemeClr val="bg1"/>
                </a:solidFill>
                <a:latin typeface="Trebuchet MS"/>
                <a:ea typeface="+mj-ea"/>
              </a:rPr>
              <a:t>GOVERNANÇA CONTÁBIL DO SETOR PÚBLICO: COMO A CONTABILIDADE</a:t>
            </a:r>
            <a:endParaRPr lang="pt-BR" sz="6000" dirty="0">
              <a:solidFill>
                <a:schemeClr val="bg1"/>
              </a:solidFill>
              <a:latin typeface="Trebuchet MS"/>
              <a:ea typeface="+mj-ea"/>
            </a:endParaRPr>
          </a:p>
        </p:txBody>
      </p:sp>
      <p:sp>
        <p:nvSpPr>
          <p:cNvPr id="17" name="CaixaDeTexto 16">
            <a:extLst>
              <a:ext uri="{FF2B5EF4-FFF2-40B4-BE49-F238E27FC236}">
                <a16:creationId xmlns:a16="http://schemas.microsoft.com/office/drawing/2014/main" id="{4362C612-DA1B-A1AE-BFA6-E4E1F797325D}"/>
              </a:ext>
            </a:extLst>
          </p:cNvPr>
          <p:cNvSpPr txBox="1"/>
          <p:nvPr/>
        </p:nvSpPr>
        <p:spPr>
          <a:xfrm>
            <a:off x="609394" y="5278781"/>
            <a:ext cx="16444401" cy="2308324"/>
          </a:xfrm>
          <a:prstGeom prst="rect">
            <a:avLst/>
          </a:prstGeom>
          <a:noFill/>
        </p:spPr>
        <p:txBody>
          <a:bodyPr wrap="square">
            <a:spAutoFit/>
          </a:bodyPr>
          <a:lstStyle/>
          <a:p>
            <a:pPr algn="just"/>
            <a:r>
              <a:rPr lang="pt-BR" sz="7200" dirty="0">
                <a:solidFill>
                  <a:schemeClr val="bg1"/>
                </a:solidFill>
                <a:latin typeface="Trebuchet MS"/>
                <a:ea typeface="+mj-ea"/>
              </a:rPr>
              <a:t>DEIXOU DE SER OPERACIONAL PARA SER ESTRATÉGICA. </a:t>
            </a:r>
          </a:p>
        </p:txBody>
      </p:sp>
    </p:spTree>
    <p:extLst>
      <p:ext uri="{BB962C8B-B14F-4D97-AF65-F5344CB8AC3E}">
        <p14:creationId xmlns:p14="http://schemas.microsoft.com/office/powerpoint/2010/main" val="203166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B21051A-6BCA-7B37-B04A-CE82CA437323}"/>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19D44B9F-DAED-1E2F-AC83-A75F0C1F9E5A}"/>
              </a:ext>
            </a:extLst>
          </p:cNvPr>
          <p:cNvPicPr/>
          <p:nvPr/>
        </p:nvPicPr>
        <p:blipFill>
          <a:blip r:embed="rId2" cstate="print">
            <a:alphaModFix amt="50000"/>
          </a:blip>
          <a:stretch>
            <a:fillRect/>
          </a:stretch>
        </p:blipFill>
        <p:spPr>
          <a:xfrm>
            <a:off x="0" y="56723"/>
            <a:ext cx="18284486" cy="10286999"/>
          </a:xfrm>
          <a:prstGeom prst="rect">
            <a:avLst/>
          </a:prstGeom>
        </p:spPr>
      </p:pic>
      <p:sp>
        <p:nvSpPr>
          <p:cNvPr id="4" name="object 4">
            <a:extLst>
              <a:ext uri="{FF2B5EF4-FFF2-40B4-BE49-F238E27FC236}">
                <a16:creationId xmlns:a16="http://schemas.microsoft.com/office/drawing/2014/main" id="{FDC9C5CE-20F0-B670-8913-9EBB536C6293}"/>
              </a:ext>
            </a:extLst>
          </p:cNvPr>
          <p:cNvSpPr/>
          <p:nvPr/>
        </p:nvSpPr>
        <p:spPr>
          <a:xfrm>
            <a:off x="3514" y="181911"/>
            <a:ext cx="1660525" cy="1660525"/>
          </a:xfrm>
          <a:custGeom>
            <a:avLst/>
            <a:gdLst/>
            <a:ahLst/>
            <a:cxnLst/>
            <a:rect l="l" t="t" r="r" b="b"/>
            <a:pathLst>
              <a:path w="1660525" h="1660525">
                <a:moveTo>
                  <a:pt x="849991" y="1660403"/>
                </a:moveTo>
                <a:lnTo>
                  <a:pt x="758344" y="1657590"/>
                </a:lnTo>
                <a:lnTo>
                  <a:pt x="667563" y="1644693"/>
                </a:lnTo>
                <a:lnTo>
                  <a:pt x="578757" y="1621868"/>
                </a:lnTo>
                <a:lnTo>
                  <a:pt x="493010" y="1589395"/>
                </a:lnTo>
                <a:lnTo>
                  <a:pt x="411364" y="1547668"/>
                </a:lnTo>
                <a:lnTo>
                  <a:pt x="334814" y="1497195"/>
                </a:lnTo>
                <a:lnTo>
                  <a:pt x="264294" y="1438593"/>
                </a:lnTo>
                <a:lnTo>
                  <a:pt x="200663" y="1372576"/>
                </a:lnTo>
                <a:lnTo>
                  <a:pt x="144697" y="1299947"/>
                </a:lnTo>
                <a:lnTo>
                  <a:pt x="97076" y="1221591"/>
                </a:lnTo>
                <a:lnTo>
                  <a:pt x="58382" y="1138463"/>
                </a:lnTo>
                <a:lnTo>
                  <a:pt x="29087" y="1051579"/>
                </a:lnTo>
                <a:lnTo>
                  <a:pt x="9546" y="961994"/>
                </a:lnTo>
                <a:lnTo>
                  <a:pt x="0" y="870801"/>
                </a:lnTo>
                <a:lnTo>
                  <a:pt x="562" y="779110"/>
                </a:lnTo>
                <a:lnTo>
                  <a:pt x="11227" y="688042"/>
                </a:lnTo>
                <a:lnTo>
                  <a:pt x="31865" y="598705"/>
                </a:lnTo>
                <a:lnTo>
                  <a:pt x="62225" y="512184"/>
                </a:lnTo>
                <a:lnTo>
                  <a:pt x="101936" y="429538"/>
                </a:lnTo>
                <a:lnTo>
                  <a:pt x="150514" y="351773"/>
                </a:lnTo>
                <a:lnTo>
                  <a:pt x="207368" y="279837"/>
                </a:lnTo>
                <a:lnTo>
                  <a:pt x="271805" y="214605"/>
                </a:lnTo>
                <a:lnTo>
                  <a:pt x="343039" y="156872"/>
                </a:lnTo>
                <a:lnTo>
                  <a:pt x="420202" y="107343"/>
                </a:lnTo>
                <a:lnTo>
                  <a:pt x="502353" y="66622"/>
                </a:lnTo>
                <a:lnTo>
                  <a:pt x="588494" y="35202"/>
                </a:lnTo>
                <a:lnTo>
                  <a:pt x="677573" y="13469"/>
                </a:lnTo>
                <a:lnTo>
                  <a:pt x="768504" y="1687"/>
                </a:lnTo>
                <a:lnTo>
                  <a:pt x="860179" y="0"/>
                </a:lnTo>
                <a:lnTo>
                  <a:pt x="951482" y="8427"/>
                </a:lnTo>
                <a:lnTo>
                  <a:pt x="1041301" y="26866"/>
                </a:lnTo>
                <a:lnTo>
                  <a:pt x="1128539" y="55093"/>
                </a:lnTo>
                <a:lnTo>
                  <a:pt x="1212133" y="92764"/>
                </a:lnTo>
                <a:lnTo>
                  <a:pt x="1291068" y="139419"/>
                </a:lnTo>
                <a:lnTo>
                  <a:pt x="1364379" y="194491"/>
                </a:lnTo>
                <a:lnTo>
                  <a:pt x="1431172" y="257306"/>
                </a:lnTo>
                <a:lnTo>
                  <a:pt x="1490635" y="327102"/>
                </a:lnTo>
                <a:lnTo>
                  <a:pt x="1542043" y="403027"/>
                </a:lnTo>
                <a:lnTo>
                  <a:pt x="1584769" y="484155"/>
                </a:lnTo>
                <a:lnTo>
                  <a:pt x="1618293" y="569498"/>
                </a:lnTo>
                <a:lnTo>
                  <a:pt x="1642205" y="658016"/>
                </a:lnTo>
                <a:lnTo>
                  <a:pt x="1656216" y="748631"/>
                </a:lnTo>
                <a:lnTo>
                  <a:pt x="1660215" y="830045"/>
                </a:lnTo>
                <a:lnTo>
                  <a:pt x="1655154" y="921597"/>
                </a:lnTo>
                <a:lnTo>
                  <a:pt x="1640033" y="1012032"/>
                </a:lnTo>
                <a:lnTo>
                  <a:pt x="1615036" y="1100249"/>
                </a:lnTo>
                <a:lnTo>
                  <a:pt x="1580467" y="1185175"/>
                </a:lnTo>
                <a:lnTo>
                  <a:pt x="1536749" y="1265774"/>
                </a:lnTo>
                <a:lnTo>
                  <a:pt x="1484414" y="1341061"/>
                </a:lnTo>
                <a:lnTo>
                  <a:pt x="1424099" y="1410121"/>
                </a:lnTo>
                <a:lnTo>
                  <a:pt x="1356539" y="1472113"/>
                </a:lnTo>
                <a:lnTo>
                  <a:pt x="1282557" y="1526281"/>
                </a:lnTo>
                <a:lnTo>
                  <a:pt x="1203058" y="1571964"/>
                </a:lnTo>
                <a:lnTo>
                  <a:pt x="1119007" y="1608606"/>
                </a:lnTo>
                <a:lnTo>
                  <a:pt x="1031428" y="1635760"/>
                </a:lnTo>
                <a:lnTo>
                  <a:pt x="941390" y="1653097"/>
                </a:lnTo>
                <a:lnTo>
                  <a:pt x="849991" y="1660403"/>
                </a:lnTo>
                <a:close/>
              </a:path>
            </a:pathLst>
          </a:custGeom>
          <a:solidFill>
            <a:srgbClr val="B08F41"/>
          </a:solidFill>
        </p:spPr>
        <p:txBody>
          <a:bodyPr wrap="square" lIns="0" tIns="0" rIns="0" bIns="0" rtlCol="0"/>
          <a:lstStyle/>
          <a:p>
            <a:endParaRPr/>
          </a:p>
        </p:txBody>
      </p:sp>
      <p:grpSp>
        <p:nvGrpSpPr>
          <p:cNvPr id="5" name="object 5">
            <a:extLst>
              <a:ext uri="{FF2B5EF4-FFF2-40B4-BE49-F238E27FC236}">
                <a16:creationId xmlns:a16="http://schemas.microsoft.com/office/drawing/2014/main" id="{FC3F7887-70A8-562A-55DB-0B9DEF28C9C3}"/>
              </a:ext>
            </a:extLst>
          </p:cNvPr>
          <p:cNvGrpSpPr/>
          <p:nvPr/>
        </p:nvGrpSpPr>
        <p:grpSpPr>
          <a:xfrm>
            <a:off x="603059" y="0"/>
            <a:ext cx="2492375" cy="2595880"/>
            <a:chOff x="603059" y="0"/>
            <a:chExt cx="2492375" cy="2595880"/>
          </a:xfrm>
        </p:grpSpPr>
        <p:pic>
          <p:nvPicPr>
            <p:cNvPr id="6" name="object 6">
              <a:extLst>
                <a:ext uri="{FF2B5EF4-FFF2-40B4-BE49-F238E27FC236}">
                  <a16:creationId xmlns:a16="http://schemas.microsoft.com/office/drawing/2014/main" id="{DB264115-D0ED-3733-85CC-305936A4D903}"/>
                </a:ext>
              </a:extLst>
            </p:cNvPr>
            <p:cNvPicPr/>
            <p:nvPr/>
          </p:nvPicPr>
          <p:blipFill>
            <a:blip r:embed="rId3" cstate="print"/>
            <a:stretch>
              <a:fillRect/>
            </a:stretch>
          </p:blipFill>
          <p:spPr>
            <a:xfrm>
              <a:off x="758619" y="0"/>
              <a:ext cx="113443" cy="113447"/>
            </a:xfrm>
            <a:prstGeom prst="rect">
              <a:avLst/>
            </a:prstGeom>
          </p:spPr>
        </p:pic>
        <p:sp>
          <p:nvSpPr>
            <p:cNvPr id="7" name="object 7">
              <a:extLst>
                <a:ext uri="{FF2B5EF4-FFF2-40B4-BE49-F238E27FC236}">
                  <a16:creationId xmlns:a16="http://schemas.microsoft.com/office/drawing/2014/main" id="{57509AC7-43B3-CFF8-66CF-2B1318C56F45}"/>
                </a:ext>
              </a:extLst>
            </p:cNvPr>
            <p:cNvSpPr/>
            <p:nvPr/>
          </p:nvSpPr>
          <p:spPr>
            <a:xfrm>
              <a:off x="603046" y="0"/>
              <a:ext cx="2492375" cy="1961514"/>
            </a:xfrm>
            <a:custGeom>
              <a:avLst/>
              <a:gdLst/>
              <a:ahLst/>
              <a:cxnLst/>
              <a:rect l="l" t="t" r="r" b="b"/>
              <a:pathLst>
                <a:path w="2492375" h="1961514">
                  <a:moveTo>
                    <a:pt x="636168" y="0"/>
                  </a:moveTo>
                  <a:lnTo>
                    <a:pt x="566013" y="0"/>
                  </a:lnTo>
                  <a:lnTo>
                    <a:pt x="7543" y="558495"/>
                  </a:lnTo>
                  <a:lnTo>
                    <a:pt x="6667" y="563905"/>
                  </a:lnTo>
                  <a:lnTo>
                    <a:pt x="3289" y="602005"/>
                  </a:lnTo>
                  <a:lnTo>
                    <a:pt x="660" y="627405"/>
                  </a:lnTo>
                  <a:lnTo>
                    <a:pt x="0" y="636193"/>
                  </a:lnTo>
                  <a:lnTo>
                    <a:pt x="636168" y="0"/>
                  </a:lnTo>
                  <a:close/>
                </a:path>
                <a:path w="2492375" h="1961514">
                  <a:moveTo>
                    <a:pt x="1003274" y="0"/>
                  </a:moveTo>
                  <a:lnTo>
                    <a:pt x="933119" y="0"/>
                  </a:lnTo>
                  <a:lnTo>
                    <a:pt x="13284" y="919861"/>
                  </a:lnTo>
                  <a:lnTo>
                    <a:pt x="15659" y="932205"/>
                  </a:lnTo>
                  <a:lnTo>
                    <a:pt x="21259" y="957605"/>
                  </a:lnTo>
                  <a:lnTo>
                    <a:pt x="24752" y="978560"/>
                  </a:lnTo>
                  <a:lnTo>
                    <a:pt x="1003274" y="0"/>
                  </a:lnTo>
                  <a:close/>
                </a:path>
                <a:path w="2492375" h="1961514">
                  <a:moveTo>
                    <a:pt x="1394942" y="0"/>
                  </a:moveTo>
                  <a:lnTo>
                    <a:pt x="1324787" y="0"/>
                  </a:lnTo>
                  <a:lnTo>
                    <a:pt x="103149" y="1221689"/>
                  </a:lnTo>
                  <a:lnTo>
                    <a:pt x="104394" y="1224305"/>
                  </a:lnTo>
                  <a:lnTo>
                    <a:pt x="117157" y="1249705"/>
                  </a:lnTo>
                  <a:lnTo>
                    <a:pt x="126885" y="1268107"/>
                  </a:lnTo>
                  <a:lnTo>
                    <a:pt x="1394942" y="0"/>
                  </a:lnTo>
                  <a:close/>
                </a:path>
                <a:path w="2492375" h="1961514">
                  <a:moveTo>
                    <a:pt x="1805495" y="12"/>
                  </a:moveTo>
                  <a:lnTo>
                    <a:pt x="1735340" y="12"/>
                  </a:lnTo>
                  <a:lnTo>
                    <a:pt x="254304" y="1481099"/>
                  </a:lnTo>
                  <a:lnTo>
                    <a:pt x="261543" y="1491005"/>
                  </a:lnTo>
                  <a:lnTo>
                    <a:pt x="280695" y="1516405"/>
                  </a:lnTo>
                  <a:lnTo>
                    <a:pt x="285838" y="1519720"/>
                  </a:lnTo>
                  <a:lnTo>
                    <a:pt x="1805495" y="12"/>
                  </a:lnTo>
                  <a:close/>
                </a:path>
                <a:path w="2492375" h="1961514">
                  <a:moveTo>
                    <a:pt x="2161768" y="12"/>
                  </a:moveTo>
                  <a:lnTo>
                    <a:pt x="2091677" y="12"/>
                  </a:lnTo>
                  <a:lnTo>
                    <a:pt x="426821" y="1664931"/>
                  </a:lnTo>
                  <a:lnTo>
                    <a:pt x="430326" y="1668805"/>
                  </a:lnTo>
                  <a:lnTo>
                    <a:pt x="453783" y="1681505"/>
                  </a:lnTo>
                  <a:lnTo>
                    <a:pt x="466661" y="1695170"/>
                  </a:lnTo>
                  <a:lnTo>
                    <a:pt x="2161768" y="12"/>
                  </a:lnTo>
                  <a:close/>
                </a:path>
                <a:path w="2492375" h="1961514">
                  <a:moveTo>
                    <a:pt x="2354707" y="1292720"/>
                  </a:moveTo>
                  <a:lnTo>
                    <a:pt x="1819135" y="1828304"/>
                  </a:lnTo>
                  <a:lnTo>
                    <a:pt x="1834515" y="1821205"/>
                  </a:lnTo>
                  <a:lnTo>
                    <a:pt x="1887842" y="1795805"/>
                  </a:lnTo>
                  <a:lnTo>
                    <a:pt x="1913915" y="1770405"/>
                  </a:lnTo>
                  <a:lnTo>
                    <a:pt x="1963762" y="1745576"/>
                  </a:lnTo>
                  <a:lnTo>
                    <a:pt x="1964893" y="1745005"/>
                  </a:lnTo>
                  <a:lnTo>
                    <a:pt x="1989721" y="1719605"/>
                  </a:lnTo>
                  <a:lnTo>
                    <a:pt x="2006955" y="1710626"/>
                  </a:lnTo>
                  <a:lnTo>
                    <a:pt x="2240305" y="1477276"/>
                  </a:lnTo>
                  <a:lnTo>
                    <a:pt x="2266772" y="1440205"/>
                  </a:lnTo>
                  <a:lnTo>
                    <a:pt x="2300833" y="1389405"/>
                  </a:lnTo>
                  <a:lnTo>
                    <a:pt x="2332329" y="1338605"/>
                  </a:lnTo>
                  <a:lnTo>
                    <a:pt x="2347112" y="1313205"/>
                  </a:lnTo>
                  <a:lnTo>
                    <a:pt x="2354707" y="1292720"/>
                  </a:lnTo>
                  <a:close/>
                </a:path>
                <a:path w="2492375" h="1961514">
                  <a:moveTo>
                    <a:pt x="2370429" y="174917"/>
                  </a:moveTo>
                  <a:lnTo>
                    <a:pt x="2361222" y="157505"/>
                  </a:lnTo>
                  <a:lnTo>
                    <a:pt x="2347112" y="132105"/>
                  </a:lnTo>
                  <a:lnTo>
                    <a:pt x="2345626" y="129565"/>
                  </a:lnTo>
                  <a:lnTo>
                    <a:pt x="655091" y="1820151"/>
                  </a:lnTo>
                  <a:lnTo>
                    <a:pt x="657301" y="1821205"/>
                  </a:lnTo>
                  <a:lnTo>
                    <a:pt x="703084" y="1842325"/>
                  </a:lnTo>
                  <a:lnTo>
                    <a:pt x="2370429" y="174917"/>
                  </a:lnTo>
                  <a:close/>
                </a:path>
                <a:path w="2492375" h="1961514">
                  <a:moveTo>
                    <a:pt x="2467191" y="461543"/>
                  </a:moveTo>
                  <a:lnTo>
                    <a:pt x="2464206" y="449605"/>
                  </a:lnTo>
                  <a:lnTo>
                    <a:pt x="2457132" y="411505"/>
                  </a:lnTo>
                  <a:lnTo>
                    <a:pt x="2454783" y="403872"/>
                  </a:lnTo>
                  <a:lnTo>
                    <a:pt x="948588" y="1910105"/>
                  </a:lnTo>
                  <a:lnTo>
                    <a:pt x="929005" y="1929701"/>
                  </a:lnTo>
                  <a:lnTo>
                    <a:pt x="942517" y="1935505"/>
                  </a:lnTo>
                  <a:lnTo>
                    <a:pt x="972324" y="1935505"/>
                  </a:lnTo>
                  <a:lnTo>
                    <a:pt x="987044" y="1941741"/>
                  </a:lnTo>
                  <a:lnTo>
                    <a:pt x="993279" y="1935505"/>
                  </a:lnTo>
                  <a:lnTo>
                    <a:pt x="1018679" y="1910105"/>
                  </a:lnTo>
                  <a:lnTo>
                    <a:pt x="2467191" y="461543"/>
                  </a:lnTo>
                  <a:close/>
                </a:path>
                <a:path w="2492375" h="1961514">
                  <a:moveTo>
                    <a:pt x="2491803" y="796480"/>
                  </a:moveTo>
                  <a:lnTo>
                    <a:pt x="1378216" y="1910105"/>
                  </a:lnTo>
                  <a:lnTo>
                    <a:pt x="1352829" y="1935505"/>
                  </a:lnTo>
                  <a:lnTo>
                    <a:pt x="1340129" y="1948205"/>
                  </a:lnTo>
                  <a:lnTo>
                    <a:pt x="1327429" y="1960905"/>
                  </a:lnTo>
                  <a:lnTo>
                    <a:pt x="1397584" y="1960905"/>
                  </a:lnTo>
                  <a:lnTo>
                    <a:pt x="1410284" y="1948205"/>
                  </a:lnTo>
                  <a:lnTo>
                    <a:pt x="1422984" y="1935505"/>
                  </a:lnTo>
                  <a:lnTo>
                    <a:pt x="1448384" y="1910105"/>
                  </a:lnTo>
                  <a:lnTo>
                    <a:pt x="2484602" y="873848"/>
                  </a:lnTo>
                  <a:lnTo>
                    <a:pt x="2485161" y="868705"/>
                  </a:lnTo>
                  <a:lnTo>
                    <a:pt x="2488539" y="843305"/>
                  </a:lnTo>
                  <a:lnTo>
                    <a:pt x="2491803" y="796480"/>
                  </a:lnTo>
                  <a:close/>
                </a:path>
              </a:pathLst>
            </a:custGeom>
            <a:solidFill>
              <a:srgbClr val="09417D"/>
            </a:solidFill>
          </p:spPr>
          <p:txBody>
            <a:bodyPr wrap="square" lIns="0" tIns="0" rIns="0" bIns="0" rtlCol="0"/>
            <a:lstStyle/>
            <a:p>
              <a:endParaRPr/>
            </a:p>
          </p:txBody>
        </p:sp>
        <p:sp>
          <p:nvSpPr>
            <p:cNvPr id="8" name="object 8">
              <a:extLst>
                <a:ext uri="{FF2B5EF4-FFF2-40B4-BE49-F238E27FC236}">
                  <a16:creationId xmlns:a16="http://schemas.microsoft.com/office/drawing/2014/main" id="{D668BA5D-F6DC-5AF1-88D6-1C49137899BE}"/>
                </a:ext>
              </a:extLst>
            </p:cNvPr>
            <p:cNvSpPr/>
            <p:nvPr/>
          </p:nvSpPr>
          <p:spPr>
            <a:xfrm>
              <a:off x="931395" y="955119"/>
              <a:ext cx="1640205" cy="1640205"/>
            </a:xfrm>
            <a:custGeom>
              <a:avLst/>
              <a:gdLst/>
              <a:ahLst/>
              <a:cxnLst/>
              <a:rect l="l" t="t" r="r" b="b"/>
              <a:pathLst>
                <a:path w="1640205" h="1640205">
                  <a:moveTo>
                    <a:pt x="820078" y="1640157"/>
                  </a:moveTo>
                  <a:lnTo>
                    <a:pt x="771893" y="1638765"/>
                  </a:lnTo>
                  <a:lnTo>
                    <a:pt x="724440" y="1634640"/>
                  </a:lnTo>
                  <a:lnTo>
                    <a:pt x="677798" y="1627859"/>
                  </a:lnTo>
                  <a:lnTo>
                    <a:pt x="632042" y="1618498"/>
                  </a:lnTo>
                  <a:lnTo>
                    <a:pt x="587251" y="1606636"/>
                  </a:lnTo>
                  <a:lnTo>
                    <a:pt x="543500" y="1592348"/>
                  </a:lnTo>
                  <a:lnTo>
                    <a:pt x="500867" y="1575711"/>
                  </a:lnTo>
                  <a:lnTo>
                    <a:pt x="459429" y="1556803"/>
                  </a:lnTo>
                  <a:lnTo>
                    <a:pt x="419262" y="1535701"/>
                  </a:lnTo>
                  <a:lnTo>
                    <a:pt x="380444" y="1512481"/>
                  </a:lnTo>
                  <a:lnTo>
                    <a:pt x="343052" y="1487220"/>
                  </a:lnTo>
                  <a:lnTo>
                    <a:pt x="307161" y="1459995"/>
                  </a:lnTo>
                  <a:lnTo>
                    <a:pt x="272850" y="1430883"/>
                  </a:lnTo>
                  <a:lnTo>
                    <a:pt x="240195" y="1399961"/>
                  </a:lnTo>
                  <a:lnTo>
                    <a:pt x="209274" y="1367307"/>
                  </a:lnTo>
                  <a:lnTo>
                    <a:pt x="180162" y="1332996"/>
                  </a:lnTo>
                  <a:lnTo>
                    <a:pt x="152937" y="1297105"/>
                  </a:lnTo>
                  <a:lnTo>
                    <a:pt x="127676" y="1259713"/>
                  </a:lnTo>
                  <a:lnTo>
                    <a:pt x="104456" y="1220895"/>
                  </a:lnTo>
                  <a:lnTo>
                    <a:pt x="83353" y="1180728"/>
                  </a:lnTo>
                  <a:lnTo>
                    <a:pt x="64445" y="1139290"/>
                  </a:lnTo>
                  <a:lnTo>
                    <a:pt x="47809" y="1096657"/>
                  </a:lnTo>
                  <a:lnTo>
                    <a:pt x="33521" y="1052906"/>
                  </a:lnTo>
                  <a:lnTo>
                    <a:pt x="21658" y="1008115"/>
                  </a:lnTo>
                  <a:lnTo>
                    <a:pt x="12298" y="962359"/>
                  </a:lnTo>
                  <a:lnTo>
                    <a:pt x="5517" y="915717"/>
                  </a:lnTo>
                  <a:lnTo>
                    <a:pt x="1392" y="868264"/>
                  </a:lnTo>
                  <a:lnTo>
                    <a:pt x="0" y="820078"/>
                  </a:lnTo>
                  <a:lnTo>
                    <a:pt x="1392" y="771893"/>
                  </a:lnTo>
                  <a:lnTo>
                    <a:pt x="5518" y="724440"/>
                  </a:lnTo>
                  <a:lnTo>
                    <a:pt x="12301" y="677798"/>
                  </a:lnTo>
                  <a:lnTo>
                    <a:pt x="21663" y="632042"/>
                  </a:lnTo>
                  <a:lnTo>
                    <a:pt x="33527" y="587251"/>
                  </a:lnTo>
                  <a:lnTo>
                    <a:pt x="47817" y="543500"/>
                  </a:lnTo>
                  <a:lnTo>
                    <a:pt x="64456" y="500867"/>
                  </a:lnTo>
                  <a:lnTo>
                    <a:pt x="83365" y="459429"/>
                  </a:lnTo>
                  <a:lnTo>
                    <a:pt x="104470" y="419262"/>
                  </a:lnTo>
                  <a:lnTo>
                    <a:pt x="127692" y="380444"/>
                  </a:lnTo>
                  <a:lnTo>
                    <a:pt x="153048" y="342928"/>
                  </a:lnTo>
                  <a:lnTo>
                    <a:pt x="180181" y="307161"/>
                  </a:lnTo>
                  <a:lnTo>
                    <a:pt x="209293" y="272850"/>
                  </a:lnTo>
                  <a:lnTo>
                    <a:pt x="240216" y="240195"/>
                  </a:lnTo>
                  <a:lnTo>
                    <a:pt x="272872" y="209274"/>
                  </a:lnTo>
                  <a:lnTo>
                    <a:pt x="307183" y="180162"/>
                  </a:lnTo>
                  <a:lnTo>
                    <a:pt x="343073" y="152937"/>
                  </a:lnTo>
                  <a:lnTo>
                    <a:pt x="380466" y="127676"/>
                  </a:lnTo>
                  <a:lnTo>
                    <a:pt x="419283" y="104456"/>
                  </a:lnTo>
                  <a:lnTo>
                    <a:pt x="459449" y="83353"/>
                  </a:lnTo>
                  <a:lnTo>
                    <a:pt x="500886" y="64445"/>
                  </a:lnTo>
                  <a:lnTo>
                    <a:pt x="543517" y="47809"/>
                  </a:lnTo>
                  <a:lnTo>
                    <a:pt x="587266" y="33521"/>
                  </a:lnTo>
                  <a:lnTo>
                    <a:pt x="632056" y="21658"/>
                  </a:lnTo>
                  <a:lnTo>
                    <a:pt x="677809" y="12298"/>
                  </a:lnTo>
                  <a:lnTo>
                    <a:pt x="724449" y="5517"/>
                  </a:lnTo>
                  <a:lnTo>
                    <a:pt x="771899" y="1392"/>
                  </a:lnTo>
                  <a:lnTo>
                    <a:pt x="820078" y="0"/>
                  </a:lnTo>
                  <a:lnTo>
                    <a:pt x="868272" y="1392"/>
                  </a:lnTo>
                  <a:lnTo>
                    <a:pt x="915732" y="5518"/>
                  </a:lnTo>
                  <a:lnTo>
                    <a:pt x="962380" y="12300"/>
                  </a:lnTo>
                  <a:lnTo>
                    <a:pt x="1008141" y="21661"/>
                  </a:lnTo>
                  <a:lnTo>
                    <a:pt x="1052938" y="33525"/>
                  </a:lnTo>
                  <a:lnTo>
                    <a:pt x="1096692" y="47815"/>
                  </a:lnTo>
                  <a:lnTo>
                    <a:pt x="1139328" y="64453"/>
                  </a:lnTo>
                  <a:lnTo>
                    <a:pt x="1180768" y="83363"/>
                  </a:lnTo>
                  <a:lnTo>
                    <a:pt x="1220936" y="104467"/>
                  </a:lnTo>
                  <a:lnTo>
                    <a:pt x="1259755" y="127689"/>
                  </a:lnTo>
                  <a:lnTo>
                    <a:pt x="1297147" y="152952"/>
                  </a:lnTo>
                  <a:lnTo>
                    <a:pt x="1333037" y="180178"/>
                  </a:lnTo>
                  <a:lnTo>
                    <a:pt x="1366527" y="208594"/>
                  </a:lnTo>
                  <a:lnTo>
                    <a:pt x="820078" y="208594"/>
                  </a:lnTo>
                  <a:lnTo>
                    <a:pt x="772297" y="210434"/>
                  </a:lnTo>
                  <a:lnTo>
                    <a:pt x="725520" y="215862"/>
                  </a:lnTo>
                  <a:lnTo>
                    <a:pt x="679884" y="224744"/>
                  </a:lnTo>
                  <a:lnTo>
                    <a:pt x="635525" y="236942"/>
                  </a:lnTo>
                  <a:lnTo>
                    <a:pt x="592579" y="252321"/>
                  </a:lnTo>
                  <a:lnTo>
                    <a:pt x="551182" y="270745"/>
                  </a:lnTo>
                  <a:lnTo>
                    <a:pt x="511470" y="292078"/>
                  </a:lnTo>
                  <a:lnTo>
                    <a:pt x="473579" y="316184"/>
                  </a:lnTo>
                  <a:lnTo>
                    <a:pt x="437644" y="342928"/>
                  </a:lnTo>
                  <a:lnTo>
                    <a:pt x="403803" y="372172"/>
                  </a:lnTo>
                  <a:lnTo>
                    <a:pt x="372191" y="403783"/>
                  </a:lnTo>
                  <a:lnTo>
                    <a:pt x="342944" y="437622"/>
                  </a:lnTo>
                  <a:lnTo>
                    <a:pt x="316198" y="473556"/>
                  </a:lnTo>
                  <a:lnTo>
                    <a:pt x="292089" y="511446"/>
                  </a:lnTo>
                  <a:lnTo>
                    <a:pt x="270754" y="551159"/>
                  </a:lnTo>
                  <a:lnTo>
                    <a:pt x="252327" y="592557"/>
                  </a:lnTo>
                  <a:lnTo>
                    <a:pt x="236946" y="635506"/>
                  </a:lnTo>
                  <a:lnTo>
                    <a:pt x="224746" y="679868"/>
                  </a:lnTo>
                  <a:lnTo>
                    <a:pt x="215864" y="725508"/>
                  </a:lnTo>
                  <a:lnTo>
                    <a:pt x="210434" y="772290"/>
                  </a:lnTo>
                  <a:lnTo>
                    <a:pt x="208594" y="820079"/>
                  </a:lnTo>
                  <a:lnTo>
                    <a:pt x="210434" y="867867"/>
                  </a:lnTo>
                  <a:lnTo>
                    <a:pt x="215862" y="914650"/>
                  </a:lnTo>
                  <a:lnTo>
                    <a:pt x="224744" y="960292"/>
                  </a:lnTo>
                  <a:lnTo>
                    <a:pt x="236942" y="1004656"/>
                  </a:lnTo>
                  <a:lnTo>
                    <a:pt x="252321" y="1047607"/>
                  </a:lnTo>
                  <a:lnTo>
                    <a:pt x="270745" y="1089008"/>
                  </a:lnTo>
                  <a:lnTo>
                    <a:pt x="292078" y="1128724"/>
                  </a:lnTo>
                  <a:lnTo>
                    <a:pt x="316184" y="1166618"/>
                  </a:lnTo>
                  <a:lnTo>
                    <a:pt x="342928" y="1202555"/>
                  </a:lnTo>
                  <a:lnTo>
                    <a:pt x="372172" y="1236398"/>
                  </a:lnTo>
                  <a:lnTo>
                    <a:pt x="403783" y="1268012"/>
                  </a:lnTo>
                  <a:lnTo>
                    <a:pt x="437622" y="1297261"/>
                  </a:lnTo>
                  <a:lnTo>
                    <a:pt x="473556" y="1324008"/>
                  </a:lnTo>
                  <a:lnTo>
                    <a:pt x="511447" y="1348118"/>
                  </a:lnTo>
                  <a:lnTo>
                    <a:pt x="551159" y="1369454"/>
                  </a:lnTo>
                  <a:lnTo>
                    <a:pt x="592557" y="1387881"/>
                  </a:lnTo>
                  <a:lnTo>
                    <a:pt x="635506" y="1403262"/>
                  </a:lnTo>
                  <a:lnTo>
                    <a:pt x="679868" y="1415463"/>
                  </a:lnTo>
                  <a:lnTo>
                    <a:pt x="725508" y="1424345"/>
                  </a:lnTo>
                  <a:lnTo>
                    <a:pt x="772290" y="1429775"/>
                  </a:lnTo>
                  <a:lnTo>
                    <a:pt x="820078" y="1431615"/>
                  </a:lnTo>
                  <a:lnTo>
                    <a:pt x="1366445" y="1431615"/>
                  </a:lnTo>
                  <a:lnTo>
                    <a:pt x="1332996" y="1459995"/>
                  </a:lnTo>
                  <a:lnTo>
                    <a:pt x="1297105" y="1487220"/>
                  </a:lnTo>
                  <a:lnTo>
                    <a:pt x="1259713" y="1512481"/>
                  </a:lnTo>
                  <a:lnTo>
                    <a:pt x="1220895" y="1535701"/>
                  </a:lnTo>
                  <a:lnTo>
                    <a:pt x="1180728" y="1556803"/>
                  </a:lnTo>
                  <a:lnTo>
                    <a:pt x="1139290" y="1575711"/>
                  </a:lnTo>
                  <a:lnTo>
                    <a:pt x="1096657" y="1592348"/>
                  </a:lnTo>
                  <a:lnTo>
                    <a:pt x="1052906" y="1606636"/>
                  </a:lnTo>
                  <a:lnTo>
                    <a:pt x="1008115" y="1618498"/>
                  </a:lnTo>
                  <a:lnTo>
                    <a:pt x="962359" y="1627859"/>
                  </a:lnTo>
                  <a:lnTo>
                    <a:pt x="915717" y="1634640"/>
                  </a:lnTo>
                  <a:lnTo>
                    <a:pt x="868264" y="1638765"/>
                  </a:lnTo>
                  <a:lnTo>
                    <a:pt x="820078" y="1640157"/>
                  </a:lnTo>
                  <a:close/>
                </a:path>
                <a:path w="1640205" h="1640205">
                  <a:moveTo>
                    <a:pt x="1366445" y="1431615"/>
                  </a:moveTo>
                  <a:lnTo>
                    <a:pt x="820078" y="1431615"/>
                  </a:lnTo>
                  <a:lnTo>
                    <a:pt x="867867" y="1429775"/>
                  </a:lnTo>
                  <a:lnTo>
                    <a:pt x="914649" y="1424345"/>
                  </a:lnTo>
                  <a:lnTo>
                    <a:pt x="960289" y="1415463"/>
                  </a:lnTo>
                  <a:lnTo>
                    <a:pt x="1004651" y="1403262"/>
                  </a:lnTo>
                  <a:lnTo>
                    <a:pt x="1047599" y="1387881"/>
                  </a:lnTo>
                  <a:lnTo>
                    <a:pt x="1088998" y="1369454"/>
                  </a:lnTo>
                  <a:lnTo>
                    <a:pt x="1128710" y="1348118"/>
                  </a:lnTo>
                  <a:lnTo>
                    <a:pt x="1166601" y="1324008"/>
                  </a:lnTo>
                  <a:lnTo>
                    <a:pt x="1202534" y="1297261"/>
                  </a:lnTo>
                  <a:lnTo>
                    <a:pt x="1236374" y="1268012"/>
                  </a:lnTo>
                  <a:lnTo>
                    <a:pt x="1267984" y="1236398"/>
                  </a:lnTo>
                  <a:lnTo>
                    <a:pt x="1297229" y="1202555"/>
                  </a:lnTo>
                  <a:lnTo>
                    <a:pt x="1323973" y="1166618"/>
                  </a:lnTo>
                  <a:lnTo>
                    <a:pt x="1348079" y="1128724"/>
                  </a:lnTo>
                  <a:lnTo>
                    <a:pt x="1369412" y="1089008"/>
                  </a:lnTo>
                  <a:lnTo>
                    <a:pt x="1387836" y="1047607"/>
                  </a:lnTo>
                  <a:lnTo>
                    <a:pt x="1403215" y="1004656"/>
                  </a:lnTo>
                  <a:lnTo>
                    <a:pt x="1415413" y="960292"/>
                  </a:lnTo>
                  <a:lnTo>
                    <a:pt x="1424294" y="914650"/>
                  </a:lnTo>
                  <a:lnTo>
                    <a:pt x="1429723" y="867867"/>
                  </a:lnTo>
                  <a:lnTo>
                    <a:pt x="1431562" y="820078"/>
                  </a:lnTo>
                  <a:lnTo>
                    <a:pt x="1429723" y="772290"/>
                  </a:lnTo>
                  <a:lnTo>
                    <a:pt x="1424294" y="725508"/>
                  </a:lnTo>
                  <a:lnTo>
                    <a:pt x="1415413" y="679868"/>
                  </a:lnTo>
                  <a:lnTo>
                    <a:pt x="1403215" y="635506"/>
                  </a:lnTo>
                  <a:lnTo>
                    <a:pt x="1387836" y="592557"/>
                  </a:lnTo>
                  <a:lnTo>
                    <a:pt x="1369412" y="551159"/>
                  </a:lnTo>
                  <a:lnTo>
                    <a:pt x="1348079" y="511446"/>
                  </a:lnTo>
                  <a:lnTo>
                    <a:pt x="1323973" y="473556"/>
                  </a:lnTo>
                  <a:lnTo>
                    <a:pt x="1297229" y="437622"/>
                  </a:lnTo>
                  <a:lnTo>
                    <a:pt x="1267984" y="403783"/>
                  </a:lnTo>
                  <a:lnTo>
                    <a:pt x="1236374" y="372172"/>
                  </a:lnTo>
                  <a:lnTo>
                    <a:pt x="1202534" y="342928"/>
                  </a:lnTo>
                  <a:lnTo>
                    <a:pt x="1166601" y="316184"/>
                  </a:lnTo>
                  <a:lnTo>
                    <a:pt x="1128710" y="292078"/>
                  </a:lnTo>
                  <a:lnTo>
                    <a:pt x="1088998" y="270745"/>
                  </a:lnTo>
                  <a:lnTo>
                    <a:pt x="1047599" y="252321"/>
                  </a:lnTo>
                  <a:lnTo>
                    <a:pt x="1004651" y="236942"/>
                  </a:lnTo>
                  <a:lnTo>
                    <a:pt x="960289" y="224744"/>
                  </a:lnTo>
                  <a:lnTo>
                    <a:pt x="914649" y="215862"/>
                  </a:lnTo>
                  <a:lnTo>
                    <a:pt x="867867" y="210434"/>
                  </a:lnTo>
                  <a:lnTo>
                    <a:pt x="820078" y="208594"/>
                  </a:lnTo>
                  <a:lnTo>
                    <a:pt x="1366527" y="208594"/>
                  </a:lnTo>
                  <a:lnTo>
                    <a:pt x="1400000" y="240215"/>
                  </a:lnTo>
                  <a:lnTo>
                    <a:pt x="1430919" y="272871"/>
                  </a:lnTo>
                  <a:lnTo>
                    <a:pt x="1460028" y="307183"/>
                  </a:lnTo>
                  <a:lnTo>
                    <a:pt x="1487250" y="343074"/>
                  </a:lnTo>
                  <a:lnTo>
                    <a:pt x="1512507" y="380467"/>
                  </a:lnTo>
                  <a:lnTo>
                    <a:pt x="1535724" y="419285"/>
                  </a:lnTo>
                  <a:lnTo>
                    <a:pt x="1556823" y="459452"/>
                  </a:lnTo>
                  <a:lnTo>
                    <a:pt x="1575727" y="500889"/>
                  </a:lnTo>
                  <a:lnTo>
                    <a:pt x="1592360" y="543521"/>
                  </a:lnTo>
                  <a:lnTo>
                    <a:pt x="1606645" y="587269"/>
                  </a:lnTo>
                  <a:lnTo>
                    <a:pt x="1618505" y="632059"/>
                  </a:lnTo>
                  <a:lnTo>
                    <a:pt x="1627862" y="677811"/>
                  </a:lnTo>
                  <a:lnTo>
                    <a:pt x="1634641" y="724440"/>
                  </a:lnTo>
                  <a:lnTo>
                    <a:pt x="1638765" y="771893"/>
                  </a:lnTo>
                  <a:lnTo>
                    <a:pt x="1640157" y="820079"/>
                  </a:lnTo>
                  <a:lnTo>
                    <a:pt x="1638765" y="868264"/>
                  </a:lnTo>
                  <a:lnTo>
                    <a:pt x="1634640" y="915717"/>
                  </a:lnTo>
                  <a:lnTo>
                    <a:pt x="1627859" y="962359"/>
                  </a:lnTo>
                  <a:lnTo>
                    <a:pt x="1618498" y="1008115"/>
                  </a:lnTo>
                  <a:lnTo>
                    <a:pt x="1606636" y="1052906"/>
                  </a:lnTo>
                  <a:lnTo>
                    <a:pt x="1592348" y="1096657"/>
                  </a:lnTo>
                  <a:lnTo>
                    <a:pt x="1575711" y="1139290"/>
                  </a:lnTo>
                  <a:lnTo>
                    <a:pt x="1556803" y="1180728"/>
                  </a:lnTo>
                  <a:lnTo>
                    <a:pt x="1535701" y="1220895"/>
                  </a:lnTo>
                  <a:lnTo>
                    <a:pt x="1512481" y="1259713"/>
                  </a:lnTo>
                  <a:lnTo>
                    <a:pt x="1487102" y="1297261"/>
                  </a:lnTo>
                  <a:lnTo>
                    <a:pt x="1459995" y="1332996"/>
                  </a:lnTo>
                  <a:lnTo>
                    <a:pt x="1430883" y="1367307"/>
                  </a:lnTo>
                  <a:lnTo>
                    <a:pt x="1399961" y="1399961"/>
                  </a:lnTo>
                  <a:lnTo>
                    <a:pt x="1367307" y="1430883"/>
                  </a:lnTo>
                  <a:lnTo>
                    <a:pt x="1366445" y="1431615"/>
                  </a:lnTo>
                  <a:close/>
                </a:path>
              </a:pathLst>
            </a:custGeom>
            <a:solidFill>
              <a:srgbClr val="FFFFFF"/>
            </a:solidFill>
          </p:spPr>
          <p:txBody>
            <a:bodyPr wrap="square" lIns="0" tIns="0" rIns="0" bIns="0" rtlCol="0"/>
            <a:lstStyle/>
            <a:p>
              <a:endParaRPr/>
            </a:p>
          </p:txBody>
        </p:sp>
      </p:grpSp>
      <p:grpSp>
        <p:nvGrpSpPr>
          <p:cNvPr id="9" name="object 9">
            <a:extLst>
              <a:ext uri="{FF2B5EF4-FFF2-40B4-BE49-F238E27FC236}">
                <a16:creationId xmlns:a16="http://schemas.microsoft.com/office/drawing/2014/main" id="{8C85E25F-C488-384D-AB22-6E168BA6FBDE}"/>
              </a:ext>
            </a:extLst>
          </p:cNvPr>
          <p:cNvGrpSpPr/>
          <p:nvPr/>
        </p:nvGrpSpPr>
        <p:grpSpPr>
          <a:xfrm>
            <a:off x="11627267" y="7599231"/>
            <a:ext cx="6661150" cy="2687955"/>
            <a:chOff x="11627267" y="7599231"/>
            <a:chExt cx="6661150" cy="2687955"/>
          </a:xfrm>
        </p:grpSpPr>
        <p:sp>
          <p:nvSpPr>
            <p:cNvPr id="10" name="object 10">
              <a:extLst>
                <a:ext uri="{FF2B5EF4-FFF2-40B4-BE49-F238E27FC236}">
                  <a16:creationId xmlns:a16="http://schemas.microsoft.com/office/drawing/2014/main" id="{AE6EE062-1C67-6834-69B1-288AFF120150}"/>
                </a:ext>
              </a:extLst>
            </p:cNvPr>
            <p:cNvSpPr/>
            <p:nvPr/>
          </p:nvSpPr>
          <p:spPr>
            <a:xfrm>
              <a:off x="12661899" y="7763439"/>
              <a:ext cx="5626100" cy="2524125"/>
            </a:xfrm>
            <a:custGeom>
              <a:avLst/>
              <a:gdLst/>
              <a:ahLst/>
              <a:cxnLst/>
              <a:rect l="l" t="t" r="r" b="b"/>
              <a:pathLst>
                <a:path w="5626100" h="2524125">
                  <a:moveTo>
                    <a:pt x="2834212" y="57003"/>
                  </a:moveTo>
                  <a:lnTo>
                    <a:pt x="2881831" y="48838"/>
                  </a:lnTo>
                  <a:lnTo>
                    <a:pt x="2929415" y="41314"/>
                  </a:lnTo>
                  <a:lnTo>
                    <a:pt x="2976957" y="34430"/>
                  </a:lnTo>
                  <a:lnTo>
                    <a:pt x="3024455" y="28182"/>
                  </a:lnTo>
                  <a:lnTo>
                    <a:pt x="3071903" y="22567"/>
                  </a:lnTo>
                  <a:lnTo>
                    <a:pt x="3119296" y="17582"/>
                  </a:lnTo>
                  <a:lnTo>
                    <a:pt x="3166631" y="13224"/>
                  </a:lnTo>
                  <a:lnTo>
                    <a:pt x="3213903" y="9489"/>
                  </a:lnTo>
                  <a:lnTo>
                    <a:pt x="3261107" y="6375"/>
                  </a:lnTo>
                  <a:lnTo>
                    <a:pt x="3308238" y="3878"/>
                  </a:lnTo>
                  <a:lnTo>
                    <a:pt x="3355294" y="1995"/>
                  </a:lnTo>
                  <a:lnTo>
                    <a:pt x="3402267" y="723"/>
                  </a:lnTo>
                  <a:lnTo>
                    <a:pt x="3449156" y="59"/>
                  </a:lnTo>
                  <a:lnTo>
                    <a:pt x="3495953" y="0"/>
                  </a:lnTo>
                  <a:lnTo>
                    <a:pt x="3542657" y="542"/>
                  </a:lnTo>
                  <a:lnTo>
                    <a:pt x="3589261" y="1682"/>
                  </a:lnTo>
                  <a:lnTo>
                    <a:pt x="3635761" y="3418"/>
                  </a:lnTo>
                  <a:lnTo>
                    <a:pt x="3682153" y="5747"/>
                  </a:lnTo>
                  <a:lnTo>
                    <a:pt x="3728432" y="8664"/>
                  </a:lnTo>
                  <a:lnTo>
                    <a:pt x="3774594" y="12167"/>
                  </a:lnTo>
                  <a:lnTo>
                    <a:pt x="3820634" y="16252"/>
                  </a:lnTo>
                  <a:lnTo>
                    <a:pt x="3866548" y="20917"/>
                  </a:lnTo>
                  <a:lnTo>
                    <a:pt x="3912331" y="26159"/>
                  </a:lnTo>
                  <a:lnTo>
                    <a:pt x="3957979" y="31974"/>
                  </a:lnTo>
                  <a:lnTo>
                    <a:pt x="4003487" y="38359"/>
                  </a:lnTo>
                  <a:lnTo>
                    <a:pt x="4048851" y="45310"/>
                  </a:lnTo>
                  <a:lnTo>
                    <a:pt x="4094066" y="52826"/>
                  </a:lnTo>
                  <a:lnTo>
                    <a:pt x="4139128" y="60903"/>
                  </a:lnTo>
                  <a:lnTo>
                    <a:pt x="4184032" y="69536"/>
                  </a:lnTo>
                  <a:lnTo>
                    <a:pt x="4228773" y="78725"/>
                  </a:lnTo>
                  <a:lnTo>
                    <a:pt x="4273348" y="88464"/>
                  </a:lnTo>
                  <a:lnTo>
                    <a:pt x="4317752" y="98752"/>
                  </a:lnTo>
                  <a:lnTo>
                    <a:pt x="4361979" y="109584"/>
                  </a:lnTo>
                  <a:lnTo>
                    <a:pt x="4406027" y="120959"/>
                  </a:lnTo>
                  <a:lnTo>
                    <a:pt x="4449890" y="132872"/>
                  </a:lnTo>
                  <a:lnTo>
                    <a:pt x="4493563" y="145320"/>
                  </a:lnTo>
                  <a:lnTo>
                    <a:pt x="4537042" y="158301"/>
                  </a:lnTo>
                  <a:lnTo>
                    <a:pt x="4580324" y="171811"/>
                  </a:lnTo>
                  <a:lnTo>
                    <a:pt x="4623402" y="185847"/>
                  </a:lnTo>
                  <a:lnTo>
                    <a:pt x="4666273" y="200406"/>
                  </a:lnTo>
                  <a:lnTo>
                    <a:pt x="4708932" y="215485"/>
                  </a:lnTo>
                  <a:lnTo>
                    <a:pt x="4751375" y="231080"/>
                  </a:lnTo>
                  <a:lnTo>
                    <a:pt x="4793597" y="247189"/>
                  </a:lnTo>
                  <a:lnTo>
                    <a:pt x="4835593" y="263809"/>
                  </a:lnTo>
                  <a:lnTo>
                    <a:pt x="4877360" y="280935"/>
                  </a:lnTo>
                  <a:lnTo>
                    <a:pt x="4918893" y="298566"/>
                  </a:lnTo>
                  <a:lnTo>
                    <a:pt x="4960186" y="316697"/>
                  </a:lnTo>
                  <a:lnTo>
                    <a:pt x="5001236" y="335326"/>
                  </a:lnTo>
                  <a:lnTo>
                    <a:pt x="5042039" y="354450"/>
                  </a:lnTo>
                  <a:lnTo>
                    <a:pt x="5082588" y="374065"/>
                  </a:lnTo>
                  <a:lnTo>
                    <a:pt x="5122882" y="394169"/>
                  </a:lnTo>
                  <a:lnTo>
                    <a:pt x="5162913" y="414758"/>
                  </a:lnTo>
                  <a:lnTo>
                    <a:pt x="5202679" y="435828"/>
                  </a:lnTo>
                  <a:lnTo>
                    <a:pt x="5242174" y="457378"/>
                  </a:lnTo>
                  <a:lnTo>
                    <a:pt x="5281395" y="479403"/>
                  </a:lnTo>
                  <a:lnTo>
                    <a:pt x="5320336" y="501901"/>
                  </a:lnTo>
                  <a:lnTo>
                    <a:pt x="5358993" y="524869"/>
                  </a:lnTo>
                  <a:lnTo>
                    <a:pt x="5397362" y="548302"/>
                  </a:lnTo>
                  <a:lnTo>
                    <a:pt x="5435438" y="572199"/>
                  </a:lnTo>
                  <a:lnTo>
                    <a:pt x="5473216" y="596556"/>
                  </a:lnTo>
                  <a:lnTo>
                    <a:pt x="5510692" y="621370"/>
                  </a:lnTo>
                  <a:lnTo>
                    <a:pt x="5547862" y="646637"/>
                  </a:lnTo>
                  <a:lnTo>
                    <a:pt x="5584722" y="672355"/>
                  </a:lnTo>
                  <a:lnTo>
                    <a:pt x="5621265" y="698521"/>
                  </a:lnTo>
                  <a:lnTo>
                    <a:pt x="5626102" y="2523560"/>
                  </a:lnTo>
                  <a:lnTo>
                    <a:pt x="5264339" y="2523560"/>
                  </a:lnTo>
                  <a:lnTo>
                    <a:pt x="5251937" y="2504043"/>
                  </a:lnTo>
                  <a:lnTo>
                    <a:pt x="5226529" y="2465920"/>
                  </a:lnTo>
                  <a:lnTo>
                    <a:pt x="5200342" y="2428418"/>
                  </a:lnTo>
                  <a:lnTo>
                    <a:pt x="5173390" y="2391548"/>
                  </a:lnTo>
                  <a:lnTo>
                    <a:pt x="5145687" y="2355318"/>
                  </a:lnTo>
                  <a:lnTo>
                    <a:pt x="5117245" y="2319738"/>
                  </a:lnTo>
                  <a:lnTo>
                    <a:pt x="5088080" y="2284818"/>
                  </a:lnTo>
                  <a:lnTo>
                    <a:pt x="5058203" y="2250568"/>
                  </a:lnTo>
                  <a:lnTo>
                    <a:pt x="5027630" y="2216996"/>
                  </a:lnTo>
                  <a:lnTo>
                    <a:pt x="4996374" y="2184112"/>
                  </a:lnTo>
                  <a:lnTo>
                    <a:pt x="4964448" y="2151926"/>
                  </a:lnTo>
                  <a:lnTo>
                    <a:pt x="4931865" y="2120447"/>
                  </a:lnTo>
                  <a:lnTo>
                    <a:pt x="4898641" y="2089686"/>
                  </a:lnTo>
                  <a:lnTo>
                    <a:pt x="4864788" y="2059651"/>
                  </a:lnTo>
                  <a:lnTo>
                    <a:pt x="4830320" y="2030352"/>
                  </a:lnTo>
                  <a:lnTo>
                    <a:pt x="4795250" y="2001799"/>
                  </a:lnTo>
                  <a:lnTo>
                    <a:pt x="4759593" y="1974000"/>
                  </a:lnTo>
                  <a:lnTo>
                    <a:pt x="4723362" y="1946967"/>
                  </a:lnTo>
                  <a:lnTo>
                    <a:pt x="4686570" y="1920707"/>
                  </a:lnTo>
                  <a:lnTo>
                    <a:pt x="4649232" y="1895232"/>
                  </a:lnTo>
                  <a:lnTo>
                    <a:pt x="4611361" y="1870550"/>
                  </a:lnTo>
                  <a:lnTo>
                    <a:pt x="4572970" y="1846671"/>
                  </a:lnTo>
                  <a:lnTo>
                    <a:pt x="4534073" y="1823604"/>
                  </a:lnTo>
                  <a:lnTo>
                    <a:pt x="4494685" y="1801359"/>
                  </a:lnTo>
                  <a:lnTo>
                    <a:pt x="4454818" y="1779946"/>
                  </a:lnTo>
                  <a:lnTo>
                    <a:pt x="4414486" y="1759373"/>
                  </a:lnTo>
                  <a:lnTo>
                    <a:pt x="4373703" y="1739652"/>
                  </a:lnTo>
                  <a:lnTo>
                    <a:pt x="4332483" y="1720790"/>
                  </a:lnTo>
                  <a:lnTo>
                    <a:pt x="4290839" y="1702799"/>
                  </a:lnTo>
                  <a:lnTo>
                    <a:pt x="4248785" y="1685686"/>
                  </a:lnTo>
                  <a:lnTo>
                    <a:pt x="4206334" y="1669463"/>
                  </a:lnTo>
                  <a:lnTo>
                    <a:pt x="4163501" y="1654137"/>
                  </a:lnTo>
                  <a:lnTo>
                    <a:pt x="4120298" y="1639720"/>
                  </a:lnTo>
                  <a:lnTo>
                    <a:pt x="4076740" y="1626220"/>
                  </a:lnTo>
                  <a:lnTo>
                    <a:pt x="4032840" y="1613647"/>
                  </a:lnTo>
                  <a:lnTo>
                    <a:pt x="3988612" y="1602011"/>
                  </a:lnTo>
                  <a:lnTo>
                    <a:pt x="3944069" y="1591321"/>
                  </a:lnTo>
                  <a:lnTo>
                    <a:pt x="3899226" y="1581587"/>
                  </a:lnTo>
                  <a:lnTo>
                    <a:pt x="3854095" y="1572817"/>
                  </a:lnTo>
                  <a:lnTo>
                    <a:pt x="3808691" y="1565023"/>
                  </a:lnTo>
                  <a:lnTo>
                    <a:pt x="3763027" y="1558213"/>
                  </a:lnTo>
                  <a:lnTo>
                    <a:pt x="3717116" y="1552396"/>
                  </a:lnTo>
                  <a:lnTo>
                    <a:pt x="3670973" y="1547583"/>
                  </a:lnTo>
                  <a:lnTo>
                    <a:pt x="3624611" y="1543783"/>
                  </a:lnTo>
                  <a:lnTo>
                    <a:pt x="3578044" y="1541006"/>
                  </a:lnTo>
                  <a:lnTo>
                    <a:pt x="3531286" y="1539261"/>
                  </a:lnTo>
                  <a:lnTo>
                    <a:pt x="3484349" y="1538557"/>
                  </a:lnTo>
                  <a:lnTo>
                    <a:pt x="3437248" y="1538904"/>
                  </a:lnTo>
                  <a:lnTo>
                    <a:pt x="3389875" y="1540318"/>
                  </a:lnTo>
                  <a:lnTo>
                    <a:pt x="3342504" y="1542798"/>
                  </a:lnTo>
                  <a:lnTo>
                    <a:pt x="3295010" y="1546357"/>
                  </a:lnTo>
                  <a:lnTo>
                    <a:pt x="3247407" y="1551004"/>
                  </a:lnTo>
                  <a:lnTo>
                    <a:pt x="3199707" y="1556749"/>
                  </a:lnTo>
                  <a:lnTo>
                    <a:pt x="3151920" y="1563603"/>
                  </a:lnTo>
                  <a:lnTo>
                    <a:pt x="3104090" y="1571570"/>
                  </a:lnTo>
                  <a:lnTo>
                    <a:pt x="171441" y="2094133"/>
                  </a:lnTo>
                  <a:lnTo>
                    <a:pt x="173399" y="2089954"/>
                  </a:lnTo>
                  <a:lnTo>
                    <a:pt x="193006" y="2049405"/>
                  </a:lnTo>
                  <a:lnTo>
                    <a:pt x="213101" y="2009114"/>
                  </a:lnTo>
                  <a:lnTo>
                    <a:pt x="233680" y="1969084"/>
                  </a:lnTo>
                  <a:lnTo>
                    <a:pt x="254742" y="1929320"/>
                  </a:lnTo>
                  <a:lnTo>
                    <a:pt x="276283" y="1889826"/>
                  </a:lnTo>
                  <a:lnTo>
                    <a:pt x="298300" y="1850607"/>
                  </a:lnTo>
                  <a:lnTo>
                    <a:pt x="320789" y="1811668"/>
                  </a:lnTo>
                  <a:lnTo>
                    <a:pt x="343747" y="1773012"/>
                  </a:lnTo>
                  <a:lnTo>
                    <a:pt x="367172" y="1734645"/>
                  </a:lnTo>
                  <a:lnTo>
                    <a:pt x="391059" y="1696571"/>
                  </a:lnTo>
                  <a:lnTo>
                    <a:pt x="415407" y="1658794"/>
                  </a:lnTo>
                  <a:lnTo>
                    <a:pt x="440212" y="1621319"/>
                  </a:lnTo>
                  <a:lnTo>
                    <a:pt x="465470" y="1584151"/>
                  </a:lnTo>
                  <a:lnTo>
                    <a:pt x="491179" y="1547293"/>
                  </a:lnTo>
                  <a:lnTo>
                    <a:pt x="517335" y="1510751"/>
                  </a:lnTo>
                  <a:lnTo>
                    <a:pt x="543936" y="1474529"/>
                  </a:lnTo>
                  <a:lnTo>
                    <a:pt x="570978" y="1438631"/>
                  </a:lnTo>
                  <a:lnTo>
                    <a:pt x="598457" y="1403063"/>
                  </a:lnTo>
                  <a:lnTo>
                    <a:pt x="626372" y="1367827"/>
                  </a:lnTo>
                  <a:lnTo>
                    <a:pt x="654718" y="1332930"/>
                  </a:lnTo>
                  <a:lnTo>
                    <a:pt x="683493" y="1298375"/>
                  </a:lnTo>
                  <a:lnTo>
                    <a:pt x="712694" y="1264167"/>
                  </a:lnTo>
                  <a:lnTo>
                    <a:pt x="742316" y="1230311"/>
                  </a:lnTo>
                  <a:lnTo>
                    <a:pt x="772358" y="1196810"/>
                  </a:lnTo>
                  <a:lnTo>
                    <a:pt x="802816" y="1163670"/>
                  </a:lnTo>
                  <a:lnTo>
                    <a:pt x="833686" y="1130895"/>
                  </a:lnTo>
                  <a:lnTo>
                    <a:pt x="864967" y="1098489"/>
                  </a:lnTo>
                  <a:lnTo>
                    <a:pt x="896654" y="1066458"/>
                  </a:lnTo>
                  <a:lnTo>
                    <a:pt x="928744" y="1034805"/>
                  </a:lnTo>
                  <a:lnTo>
                    <a:pt x="961235" y="1003535"/>
                  </a:lnTo>
                  <a:lnTo>
                    <a:pt x="994123" y="972652"/>
                  </a:lnTo>
                  <a:lnTo>
                    <a:pt x="1027405" y="942161"/>
                  </a:lnTo>
                  <a:lnTo>
                    <a:pt x="1061078" y="912067"/>
                  </a:lnTo>
                  <a:lnTo>
                    <a:pt x="1095138" y="882374"/>
                  </a:lnTo>
                  <a:lnTo>
                    <a:pt x="1129583" y="853086"/>
                  </a:lnTo>
                  <a:lnTo>
                    <a:pt x="1164410" y="824209"/>
                  </a:lnTo>
                  <a:lnTo>
                    <a:pt x="1199615" y="795745"/>
                  </a:lnTo>
                  <a:lnTo>
                    <a:pt x="1235195" y="767701"/>
                  </a:lnTo>
                  <a:lnTo>
                    <a:pt x="1271147" y="740081"/>
                  </a:lnTo>
                  <a:lnTo>
                    <a:pt x="1307468" y="712888"/>
                  </a:lnTo>
                  <a:lnTo>
                    <a:pt x="1344155" y="686128"/>
                  </a:lnTo>
                  <a:lnTo>
                    <a:pt x="1381205" y="659805"/>
                  </a:lnTo>
                  <a:lnTo>
                    <a:pt x="1418613" y="633923"/>
                  </a:lnTo>
                  <a:lnTo>
                    <a:pt x="1456379" y="608488"/>
                  </a:lnTo>
                  <a:lnTo>
                    <a:pt x="1494497" y="583503"/>
                  </a:lnTo>
                  <a:lnTo>
                    <a:pt x="1532966" y="558973"/>
                  </a:lnTo>
                  <a:lnTo>
                    <a:pt x="1571781" y="534902"/>
                  </a:lnTo>
                  <a:lnTo>
                    <a:pt x="1610940" y="511296"/>
                  </a:lnTo>
                  <a:lnTo>
                    <a:pt x="1650440" y="488158"/>
                  </a:lnTo>
                  <a:lnTo>
                    <a:pt x="1690277" y="465493"/>
                  </a:lnTo>
                  <a:lnTo>
                    <a:pt x="1730449" y="443306"/>
                  </a:lnTo>
                  <a:lnTo>
                    <a:pt x="1770951" y="421601"/>
                  </a:lnTo>
                  <a:lnTo>
                    <a:pt x="1811782" y="400383"/>
                  </a:lnTo>
                  <a:lnTo>
                    <a:pt x="1852938" y="379655"/>
                  </a:lnTo>
                  <a:lnTo>
                    <a:pt x="1894416" y="359423"/>
                  </a:lnTo>
                  <a:lnTo>
                    <a:pt x="1936212" y="339691"/>
                  </a:lnTo>
                  <a:lnTo>
                    <a:pt x="1978323" y="320464"/>
                  </a:lnTo>
                  <a:lnTo>
                    <a:pt x="2020747" y="301746"/>
                  </a:lnTo>
                  <a:lnTo>
                    <a:pt x="2063481" y="283541"/>
                  </a:lnTo>
                  <a:lnTo>
                    <a:pt x="2106520" y="265854"/>
                  </a:lnTo>
                  <a:lnTo>
                    <a:pt x="2149862" y="248690"/>
                  </a:lnTo>
                  <a:lnTo>
                    <a:pt x="2193504" y="232054"/>
                  </a:lnTo>
                  <a:lnTo>
                    <a:pt x="2237443" y="215948"/>
                  </a:lnTo>
                  <a:lnTo>
                    <a:pt x="2281675" y="200379"/>
                  </a:lnTo>
                  <a:lnTo>
                    <a:pt x="2326198" y="185350"/>
                  </a:lnTo>
                  <a:lnTo>
                    <a:pt x="2371007" y="170867"/>
                  </a:lnTo>
                  <a:lnTo>
                    <a:pt x="2416101" y="156933"/>
                  </a:lnTo>
                  <a:lnTo>
                    <a:pt x="2461476" y="143553"/>
                  </a:lnTo>
                  <a:lnTo>
                    <a:pt x="2507129" y="130732"/>
                  </a:lnTo>
                  <a:lnTo>
                    <a:pt x="2553056" y="118474"/>
                  </a:lnTo>
                  <a:lnTo>
                    <a:pt x="2599255" y="106784"/>
                  </a:lnTo>
                  <a:lnTo>
                    <a:pt x="2645722" y="95665"/>
                  </a:lnTo>
                  <a:lnTo>
                    <a:pt x="2692454" y="85124"/>
                  </a:lnTo>
                  <a:lnTo>
                    <a:pt x="2739449" y="75163"/>
                  </a:lnTo>
                  <a:lnTo>
                    <a:pt x="2786702" y="65788"/>
                  </a:lnTo>
                  <a:lnTo>
                    <a:pt x="2834212" y="57003"/>
                  </a:lnTo>
                  <a:close/>
                </a:path>
                <a:path w="5626100" h="2524125">
                  <a:moveTo>
                    <a:pt x="171441" y="2094133"/>
                  </a:moveTo>
                  <a:lnTo>
                    <a:pt x="3104090" y="1571570"/>
                  </a:lnTo>
                  <a:lnTo>
                    <a:pt x="3056401" y="1580624"/>
                  </a:lnTo>
                  <a:lnTo>
                    <a:pt x="3009158" y="1590705"/>
                  </a:lnTo>
                  <a:lnTo>
                    <a:pt x="2962374" y="1601797"/>
                  </a:lnTo>
                  <a:lnTo>
                    <a:pt x="2916061" y="1613888"/>
                  </a:lnTo>
                  <a:lnTo>
                    <a:pt x="2870227" y="1626963"/>
                  </a:lnTo>
                  <a:lnTo>
                    <a:pt x="2824882" y="1641009"/>
                  </a:lnTo>
                  <a:lnTo>
                    <a:pt x="2780035" y="1656012"/>
                  </a:lnTo>
                  <a:lnTo>
                    <a:pt x="2735827" y="1671908"/>
                  </a:lnTo>
                  <a:lnTo>
                    <a:pt x="2692021" y="1688774"/>
                  </a:lnTo>
                  <a:lnTo>
                    <a:pt x="2648742" y="1706556"/>
                  </a:lnTo>
                  <a:lnTo>
                    <a:pt x="2605999" y="1725239"/>
                  </a:lnTo>
                  <a:lnTo>
                    <a:pt x="2563802" y="1744811"/>
                  </a:lnTo>
                  <a:lnTo>
                    <a:pt x="2522159" y="1765256"/>
                  </a:lnTo>
                  <a:lnTo>
                    <a:pt x="2481082" y="1786563"/>
                  </a:lnTo>
                  <a:lnTo>
                    <a:pt x="2440579" y="1808717"/>
                  </a:lnTo>
                  <a:lnTo>
                    <a:pt x="2400660" y="1831704"/>
                  </a:lnTo>
                  <a:lnTo>
                    <a:pt x="2361334" y="1855511"/>
                  </a:lnTo>
                  <a:lnTo>
                    <a:pt x="2322610" y="1880124"/>
                  </a:lnTo>
                  <a:lnTo>
                    <a:pt x="2284500" y="1905530"/>
                  </a:lnTo>
                  <a:lnTo>
                    <a:pt x="2247011" y="1931714"/>
                  </a:lnTo>
                  <a:lnTo>
                    <a:pt x="2210153" y="1958664"/>
                  </a:lnTo>
                  <a:lnTo>
                    <a:pt x="2173937" y="1986365"/>
                  </a:lnTo>
                  <a:lnTo>
                    <a:pt x="2138371" y="2014804"/>
                  </a:lnTo>
                  <a:lnTo>
                    <a:pt x="2103464" y="2043967"/>
                  </a:lnTo>
                  <a:lnTo>
                    <a:pt x="2069228" y="2073841"/>
                  </a:lnTo>
                  <a:lnTo>
                    <a:pt x="2035670" y="2104411"/>
                  </a:lnTo>
                  <a:lnTo>
                    <a:pt x="2002801" y="2135665"/>
                  </a:lnTo>
                  <a:lnTo>
                    <a:pt x="1970630" y="2167589"/>
                  </a:lnTo>
                  <a:lnTo>
                    <a:pt x="1939167" y="2200168"/>
                  </a:lnTo>
                  <a:lnTo>
                    <a:pt x="1908420" y="2233390"/>
                  </a:lnTo>
                  <a:lnTo>
                    <a:pt x="1878401" y="2267240"/>
                  </a:lnTo>
                  <a:lnTo>
                    <a:pt x="1849117" y="2301706"/>
                  </a:lnTo>
                  <a:lnTo>
                    <a:pt x="1820580" y="2336772"/>
                  </a:lnTo>
                  <a:lnTo>
                    <a:pt x="1792797" y="2372427"/>
                  </a:lnTo>
                  <a:lnTo>
                    <a:pt x="1765779" y="2408655"/>
                  </a:lnTo>
                  <a:lnTo>
                    <a:pt x="1739536" y="2445444"/>
                  </a:lnTo>
                  <a:lnTo>
                    <a:pt x="1714076" y="2482779"/>
                  </a:lnTo>
                  <a:lnTo>
                    <a:pt x="1689410" y="2520648"/>
                  </a:lnTo>
                  <a:lnTo>
                    <a:pt x="1687600" y="2523560"/>
                  </a:lnTo>
                  <a:lnTo>
                    <a:pt x="0" y="2523560"/>
                  </a:lnTo>
                  <a:lnTo>
                    <a:pt x="19430" y="2465706"/>
                  </a:lnTo>
                  <a:lnTo>
                    <a:pt x="34501" y="2423048"/>
                  </a:lnTo>
                  <a:lnTo>
                    <a:pt x="50089" y="2380607"/>
                  </a:lnTo>
                  <a:lnTo>
                    <a:pt x="66189" y="2338387"/>
                  </a:lnTo>
                  <a:lnTo>
                    <a:pt x="82800" y="2296391"/>
                  </a:lnTo>
                  <a:lnTo>
                    <a:pt x="99918" y="2254626"/>
                  </a:lnTo>
                  <a:lnTo>
                    <a:pt x="117541" y="2213095"/>
                  </a:lnTo>
                  <a:lnTo>
                    <a:pt x="135663" y="2171803"/>
                  </a:lnTo>
                  <a:lnTo>
                    <a:pt x="154284" y="2130755"/>
                  </a:lnTo>
                  <a:lnTo>
                    <a:pt x="171441" y="2094133"/>
                  </a:lnTo>
                  <a:close/>
                </a:path>
              </a:pathLst>
            </a:custGeom>
            <a:solidFill>
              <a:srgbClr val="B08F41"/>
            </a:solidFill>
          </p:spPr>
          <p:txBody>
            <a:bodyPr wrap="square" lIns="0" tIns="0" rIns="0" bIns="0" rtlCol="0"/>
            <a:lstStyle/>
            <a:p>
              <a:endParaRPr/>
            </a:p>
          </p:txBody>
        </p:sp>
        <p:sp>
          <p:nvSpPr>
            <p:cNvPr id="11" name="object 11">
              <a:extLst>
                <a:ext uri="{FF2B5EF4-FFF2-40B4-BE49-F238E27FC236}">
                  <a16:creationId xmlns:a16="http://schemas.microsoft.com/office/drawing/2014/main" id="{81097AE4-E9E8-C853-CB71-98A95B1B952E}"/>
                </a:ext>
              </a:extLst>
            </p:cNvPr>
            <p:cNvSpPr/>
            <p:nvPr/>
          </p:nvSpPr>
          <p:spPr>
            <a:xfrm>
              <a:off x="16156585" y="7883931"/>
              <a:ext cx="1137920" cy="2403475"/>
            </a:xfrm>
            <a:custGeom>
              <a:avLst/>
              <a:gdLst/>
              <a:ahLst/>
              <a:cxnLst/>
              <a:rect l="l" t="t" r="r" b="b"/>
              <a:pathLst>
                <a:path w="1137919" h="2403475">
                  <a:moveTo>
                    <a:pt x="118986" y="2203729"/>
                  </a:moveTo>
                  <a:lnTo>
                    <a:pt x="14668" y="1318895"/>
                  </a:lnTo>
                  <a:lnTo>
                    <a:pt x="9067" y="1367548"/>
                  </a:lnTo>
                  <a:lnTo>
                    <a:pt x="4787" y="1416545"/>
                  </a:lnTo>
                  <a:lnTo>
                    <a:pt x="1841" y="1465872"/>
                  </a:lnTo>
                  <a:lnTo>
                    <a:pt x="241" y="1515503"/>
                  </a:lnTo>
                  <a:lnTo>
                    <a:pt x="0" y="1565414"/>
                  </a:lnTo>
                  <a:lnTo>
                    <a:pt x="1130" y="1615592"/>
                  </a:lnTo>
                  <a:lnTo>
                    <a:pt x="3632" y="1665986"/>
                  </a:lnTo>
                  <a:lnTo>
                    <a:pt x="7531" y="1716608"/>
                  </a:lnTo>
                  <a:lnTo>
                    <a:pt x="12827" y="1767408"/>
                  </a:lnTo>
                  <a:lnTo>
                    <a:pt x="19481" y="1818043"/>
                  </a:lnTo>
                  <a:lnTo>
                    <a:pt x="27470" y="1868182"/>
                  </a:lnTo>
                  <a:lnTo>
                    <a:pt x="36753" y="1917801"/>
                  </a:lnTo>
                  <a:lnTo>
                    <a:pt x="47332" y="1966887"/>
                  </a:lnTo>
                  <a:lnTo>
                    <a:pt x="59182" y="2015413"/>
                  </a:lnTo>
                  <a:lnTo>
                    <a:pt x="72288" y="2063381"/>
                  </a:lnTo>
                  <a:lnTo>
                    <a:pt x="86626" y="2110778"/>
                  </a:lnTo>
                  <a:lnTo>
                    <a:pt x="102196" y="2157565"/>
                  </a:lnTo>
                  <a:lnTo>
                    <a:pt x="118986" y="2203729"/>
                  </a:lnTo>
                  <a:close/>
                </a:path>
                <a:path w="1137919" h="2403475">
                  <a:moveTo>
                    <a:pt x="308305" y="2403068"/>
                  </a:moveTo>
                  <a:lnTo>
                    <a:pt x="128422" y="877100"/>
                  </a:lnTo>
                  <a:lnTo>
                    <a:pt x="117398" y="905637"/>
                  </a:lnTo>
                  <a:lnTo>
                    <a:pt x="106730" y="934656"/>
                  </a:lnTo>
                  <a:lnTo>
                    <a:pt x="96532" y="964031"/>
                  </a:lnTo>
                  <a:lnTo>
                    <a:pt x="86880" y="993660"/>
                  </a:lnTo>
                  <a:lnTo>
                    <a:pt x="253034" y="2403068"/>
                  </a:lnTo>
                  <a:lnTo>
                    <a:pt x="308305" y="2403068"/>
                  </a:lnTo>
                  <a:close/>
                </a:path>
                <a:path w="1137919" h="2403475">
                  <a:moveTo>
                    <a:pt x="474141" y="2403068"/>
                  </a:moveTo>
                  <a:lnTo>
                    <a:pt x="262343" y="606488"/>
                  </a:lnTo>
                  <a:lnTo>
                    <a:pt x="250596" y="626237"/>
                  </a:lnTo>
                  <a:lnTo>
                    <a:pt x="238975" y="646214"/>
                  </a:lnTo>
                  <a:lnTo>
                    <a:pt x="227596" y="666483"/>
                  </a:lnTo>
                  <a:lnTo>
                    <a:pt x="216560" y="687070"/>
                  </a:lnTo>
                  <a:lnTo>
                    <a:pt x="418858" y="2403068"/>
                  </a:lnTo>
                  <a:lnTo>
                    <a:pt x="474141" y="2403068"/>
                  </a:lnTo>
                  <a:close/>
                </a:path>
                <a:path w="1137919" h="2403475">
                  <a:moveTo>
                    <a:pt x="639965" y="2403068"/>
                  </a:moveTo>
                  <a:lnTo>
                    <a:pt x="404177" y="402945"/>
                  </a:lnTo>
                  <a:lnTo>
                    <a:pt x="391972" y="418236"/>
                  </a:lnTo>
                  <a:lnTo>
                    <a:pt x="379971" y="433781"/>
                  </a:lnTo>
                  <a:lnTo>
                    <a:pt x="356209" y="464972"/>
                  </a:lnTo>
                  <a:lnTo>
                    <a:pt x="584695" y="2403068"/>
                  </a:lnTo>
                  <a:lnTo>
                    <a:pt x="639965" y="2403068"/>
                  </a:lnTo>
                  <a:close/>
                </a:path>
                <a:path w="1137919" h="2403475">
                  <a:moveTo>
                    <a:pt x="805789" y="2403068"/>
                  </a:moveTo>
                  <a:lnTo>
                    <a:pt x="550887" y="240817"/>
                  </a:lnTo>
                  <a:lnTo>
                    <a:pt x="538340" y="253174"/>
                  </a:lnTo>
                  <a:lnTo>
                    <a:pt x="525970" y="265658"/>
                  </a:lnTo>
                  <a:lnTo>
                    <a:pt x="513715" y="278244"/>
                  </a:lnTo>
                  <a:lnTo>
                    <a:pt x="501510" y="290868"/>
                  </a:lnTo>
                  <a:lnTo>
                    <a:pt x="750519" y="2403068"/>
                  </a:lnTo>
                  <a:lnTo>
                    <a:pt x="805789" y="2403068"/>
                  </a:lnTo>
                  <a:close/>
                </a:path>
                <a:path w="1137919" h="2403475">
                  <a:moveTo>
                    <a:pt x="971626" y="2403068"/>
                  </a:moveTo>
                  <a:lnTo>
                    <a:pt x="701078" y="108140"/>
                  </a:lnTo>
                  <a:lnTo>
                    <a:pt x="688276" y="118364"/>
                  </a:lnTo>
                  <a:lnTo>
                    <a:pt x="675640" y="128625"/>
                  </a:lnTo>
                  <a:lnTo>
                    <a:pt x="663130" y="138963"/>
                  </a:lnTo>
                  <a:lnTo>
                    <a:pt x="650671" y="149466"/>
                  </a:lnTo>
                  <a:lnTo>
                    <a:pt x="916343" y="2403068"/>
                  </a:lnTo>
                  <a:lnTo>
                    <a:pt x="971626" y="2403068"/>
                  </a:lnTo>
                  <a:close/>
                </a:path>
                <a:path w="1137919" h="2403475">
                  <a:moveTo>
                    <a:pt x="988479" y="1139431"/>
                  </a:moveTo>
                  <a:lnTo>
                    <a:pt x="854151" y="0"/>
                  </a:lnTo>
                  <a:lnTo>
                    <a:pt x="841133" y="8267"/>
                  </a:lnTo>
                  <a:lnTo>
                    <a:pt x="828268" y="16662"/>
                  </a:lnTo>
                  <a:lnTo>
                    <a:pt x="802855" y="33680"/>
                  </a:lnTo>
                  <a:lnTo>
                    <a:pt x="945400" y="1242898"/>
                  </a:lnTo>
                  <a:lnTo>
                    <a:pt x="955052" y="1216596"/>
                  </a:lnTo>
                  <a:lnTo>
                    <a:pt x="965415" y="1190510"/>
                  </a:lnTo>
                  <a:lnTo>
                    <a:pt x="976528" y="1164755"/>
                  </a:lnTo>
                  <a:lnTo>
                    <a:pt x="988479" y="1139431"/>
                  </a:lnTo>
                  <a:close/>
                </a:path>
                <a:path w="1137919" h="2403475">
                  <a:moveTo>
                    <a:pt x="1137450" y="2403068"/>
                  </a:moveTo>
                  <a:lnTo>
                    <a:pt x="1107833" y="2151824"/>
                  </a:lnTo>
                  <a:lnTo>
                    <a:pt x="1090333" y="2130044"/>
                  </a:lnTo>
                  <a:lnTo>
                    <a:pt x="1073543" y="2107717"/>
                  </a:lnTo>
                  <a:lnTo>
                    <a:pt x="1057402" y="2084781"/>
                  </a:lnTo>
                  <a:lnTo>
                    <a:pt x="1041869" y="2061210"/>
                  </a:lnTo>
                  <a:lnTo>
                    <a:pt x="1082167" y="2403068"/>
                  </a:lnTo>
                  <a:lnTo>
                    <a:pt x="1137450" y="2403068"/>
                  </a:lnTo>
                  <a:close/>
                </a:path>
              </a:pathLst>
            </a:custGeom>
            <a:solidFill>
              <a:srgbClr val="09417D"/>
            </a:solidFill>
          </p:spPr>
          <p:txBody>
            <a:bodyPr wrap="square" lIns="0" tIns="0" rIns="0" bIns="0" rtlCol="0"/>
            <a:lstStyle/>
            <a:p>
              <a:endParaRPr/>
            </a:p>
          </p:txBody>
        </p:sp>
        <p:pic>
          <p:nvPicPr>
            <p:cNvPr id="12" name="object 12">
              <a:extLst>
                <a:ext uri="{FF2B5EF4-FFF2-40B4-BE49-F238E27FC236}">
                  <a16:creationId xmlns:a16="http://schemas.microsoft.com/office/drawing/2014/main" id="{8082EE3E-21A5-67DD-3ED1-D40F93958165}"/>
                </a:ext>
              </a:extLst>
            </p:cNvPr>
            <p:cNvPicPr/>
            <p:nvPr/>
          </p:nvPicPr>
          <p:blipFill>
            <a:blip r:embed="rId4" cstate="print"/>
            <a:stretch>
              <a:fillRect/>
            </a:stretch>
          </p:blipFill>
          <p:spPr>
            <a:xfrm>
              <a:off x="17389844" y="10161921"/>
              <a:ext cx="70020" cy="125078"/>
            </a:xfrm>
            <a:prstGeom prst="rect">
              <a:avLst/>
            </a:prstGeom>
          </p:spPr>
        </p:pic>
        <p:sp>
          <p:nvSpPr>
            <p:cNvPr id="13" name="object 13">
              <a:extLst>
                <a:ext uri="{FF2B5EF4-FFF2-40B4-BE49-F238E27FC236}">
                  <a16:creationId xmlns:a16="http://schemas.microsoft.com/office/drawing/2014/main" id="{393C1173-A77C-8683-A6D7-5689FFB09F21}"/>
                </a:ext>
              </a:extLst>
            </p:cNvPr>
            <p:cNvSpPr/>
            <p:nvPr/>
          </p:nvSpPr>
          <p:spPr>
            <a:xfrm>
              <a:off x="17114127" y="7599235"/>
              <a:ext cx="1174115" cy="2687955"/>
            </a:xfrm>
            <a:custGeom>
              <a:avLst/>
              <a:gdLst/>
              <a:ahLst/>
              <a:cxnLst/>
              <a:rect l="l" t="t" r="r" b="b"/>
              <a:pathLst>
                <a:path w="1174115" h="2687954">
                  <a:moveTo>
                    <a:pt x="171869" y="1212938"/>
                  </a:moveTo>
                  <a:lnTo>
                    <a:pt x="52006" y="196176"/>
                  </a:lnTo>
                  <a:lnTo>
                    <a:pt x="12915" y="216712"/>
                  </a:lnTo>
                  <a:lnTo>
                    <a:pt x="0" y="223862"/>
                  </a:lnTo>
                  <a:lnTo>
                    <a:pt x="123583" y="1272247"/>
                  </a:lnTo>
                  <a:lnTo>
                    <a:pt x="135166" y="1256982"/>
                  </a:lnTo>
                  <a:lnTo>
                    <a:pt x="147040" y="1242047"/>
                  </a:lnTo>
                  <a:lnTo>
                    <a:pt x="159258" y="1227391"/>
                  </a:lnTo>
                  <a:lnTo>
                    <a:pt x="171869" y="1212938"/>
                  </a:lnTo>
                  <a:close/>
                </a:path>
                <a:path w="1174115" h="2687954">
                  <a:moveTo>
                    <a:pt x="321538" y="1075893"/>
                  </a:moveTo>
                  <a:lnTo>
                    <a:pt x="209588" y="126187"/>
                  </a:lnTo>
                  <a:lnTo>
                    <a:pt x="196405" y="131241"/>
                  </a:lnTo>
                  <a:lnTo>
                    <a:pt x="183172" y="136563"/>
                  </a:lnTo>
                  <a:lnTo>
                    <a:pt x="156794" y="147345"/>
                  </a:lnTo>
                  <a:lnTo>
                    <a:pt x="270941" y="1115580"/>
                  </a:lnTo>
                  <a:lnTo>
                    <a:pt x="283438" y="1105420"/>
                  </a:lnTo>
                  <a:lnTo>
                    <a:pt x="295986" y="1095349"/>
                  </a:lnTo>
                  <a:lnTo>
                    <a:pt x="308673" y="1085481"/>
                  </a:lnTo>
                  <a:lnTo>
                    <a:pt x="321538" y="1075893"/>
                  </a:lnTo>
                  <a:close/>
                </a:path>
                <a:path w="1174115" h="2687954">
                  <a:moveTo>
                    <a:pt x="470598" y="2687764"/>
                  </a:moveTo>
                  <a:lnTo>
                    <a:pt x="469938" y="2687459"/>
                  </a:lnTo>
                  <a:lnTo>
                    <a:pt x="455396" y="2680246"/>
                  </a:lnTo>
                  <a:lnTo>
                    <a:pt x="456285" y="2687764"/>
                  </a:lnTo>
                  <a:lnTo>
                    <a:pt x="470598" y="2687764"/>
                  </a:lnTo>
                  <a:close/>
                </a:path>
                <a:path w="1174115" h="2687954">
                  <a:moveTo>
                    <a:pt x="476478" y="983564"/>
                  </a:moveTo>
                  <a:lnTo>
                    <a:pt x="369023" y="72021"/>
                  </a:lnTo>
                  <a:lnTo>
                    <a:pt x="328930" y="83972"/>
                  </a:lnTo>
                  <a:lnTo>
                    <a:pt x="315658" y="88265"/>
                  </a:lnTo>
                  <a:lnTo>
                    <a:pt x="424345" y="1010158"/>
                  </a:lnTo>
                  <a:lnTo>
                    <a:pt x="437222" y="1003274"/>
                  </a:lnTo>
                  <a:lnTo>
                    <a:pt x="450164" y="996480"/>
                  </a:lnTo>
                  <a:lnTo>
                    <a:pt x="463232" y="989876"/>
                  </a:lnTo>
                  <a:lnTo>
                    <a:pt x="476478" y="983564"/>
                  </a:lnTo>
                  <a:close/>
                </a:path>
                <a:path w="1174115" h="2687954">
                  <a:moveTo>
                    <a:pt x="635406" y="925029"/>
                  </a:moveTo>
                  <a:lnTo>
                    <a:pt x="530263" y="33108"/>
                  </a:lnTo>
                  <a:lnTo>
                    <a:pt x="516826" y="35928"/>
                  </a:lnTo>
                  <a:lnTo>
                    <a:pt x="489737" y="41389"/>
                  </a:lnTo>
                  <a:lnTo>
                    <a:pt x="476262" y="43903"/>
                  </a:lnTo>
                  <a:lnTo>
                    <a:pt x="581990" y="940727"/>
                  </a:lnTo>
                  <a:lnTo>
                    <a:pt x="608469" y="932700"/>
                  </a:lnTo>
                  <a:lnTo>
                    <a:pt x="621855" y="928789"/>
                  </a:lnTo>
                  <a:lnTo>
                    <a:pt x="635406" y="925029"/>
                  </a:lnTo>
                  <a:close/>
                </a:path>
                <a:path w="1174115" h="2687954">
                  <a:moveTo>
                    <a:pt x="749719" y="902550"/>
                  </a:moveTo>
                  <a:lnTo>
                    <a:pt x="645096" y="15087"/>
                  </a:lnTo>
                  <a:lnTo>
                    <a:pt x="638797" y="15824"/>
                  </a:lnTo>
                  <a:lnTo>
                    <a:pt x="743407" y="903300"/>
                  </a:lnTo>
                  <a:lnTo>
                    <a:pt x="749719" y="902550"/>
                  </a:lnTo>
                  <a:close/>
                </a:path>
                <a:path w="1174115" h="2687954">
                  <a:moveTo>
                    <a:pt x="798906" y="896759"/>
                  </a:moveTo>
                  <a:lnTo>
                    <a:pt x="694232" y="8813"/>
                  </a:lnTo>
                  <a:lnTo>
                    <a:pt x="686663" y="9702"/>
                  </a:lnTo>
                  <a:lnTo>
                    <a:pt x="672795" y="11341"/>
                  </a:lnTo>
                  <a:lnTo>
                    <a:pt x="665226" y="12230"/>
                  </a:lnTo>
                  <a:lnTo>
                    <a:pt x="665238" y="12369"/>
                  </a:lnTo>
                  <a:lnTo>
                    <a:pt x="651357" y="13995"/>
                  </a:lnTo>
                  <a:lnTo>
                    <a:pt x="651383" y="14211"/>
                  </a:lnTo>
                  <a:lnTo>
                    <a:pt x="645083" y="14960"/>
                  </a:lnTo>
                  <a:lnTo>
                    <a:pt x="645096" y="15087"/>
                  </a:lnTo>
                  <a:lnTo>
                    <a:pt x="749693" y="902322"/>
                  </a:lnTo>
                  <a:lnTo>
                    <a:pt x="755992" y="901573"/>
                  </a:lnTo>
                  <a:lnTo>
                    <a:pt x="769861" y="899833"/>
                  </a:lnTo>
                  <a:lnTo>
                    <a:pt x="777417" y="898906"/>
                  </a:lnTo>
                  <a:lnTo>
                    <a:pt x="791298" y="897394"/>
                  </a:lnTo>
                  <a:lnTo>
                    <a:pt x="791337" y="897648"/>
                  </a:lnTo>
                  <a:lnTo>
                    <a:pt x="798906" y="896759"/>
                  </a:lnTo>
                  <a:close/>
                </a:path>
                <a:path w="1174115" h="2687954">
                  <a:moveTo>
                    <a:pt x="963739" y="896823"/>
                  </a:moveTo>
                  <a:lnTo>
                    <a:pt x="858012" y="0"/>
                  </a:lnTo>
                  <a:lnTo>
                    <a:pt x="844346" y="139"/>
                  </a:lnTo>
                  <a:lnTo>
                    <a:pt x="830643" y="533"/>
                  </a:lnTo>
                  <a:lnTo>
                    <a:pt x="802919" y="1524"/>
                  </a:lnTo>
                  <a:lnTo>
                    <a:pt x="908062" y="893445"/>
                  </a:lnTo>
                  <a:lnTo>
                    <a:pt x="922121" y="893953"/>
                  </a:lnTo>
                  <a:lnTo>
                    <a:pt x="936053" y="894702"/>
                  </a:lnTo>
                  <a:lnTo>
                    <a:pt x="949909" y="895654"/>
                  </a:lnTo>
                  <a:lnTo>
                    <a:pt x="963739" y="896823"/>
                  </a:lnTo>
                  <a:close/>
                </a:path>
                <a:path w="1174115" h="2687954">
                  <a:moveTo>
                    <a:pt x="1133208" y="927696"/>
                  </a:moveTo>
                  <a:lnTo>
                    <a:pt x="1024458" y="5257"/>
                  </a:lnTo>
                  <a:lnTo>
                    <a:pt x="996810" y="3327"/>
                  </a:lnTo>
                  <a:lnTo>
                    <a:pt x="982853" y="2463"/>
                  </a:lnTo>
                  <a:lnTo>
                    <a:pt x="968781" y="1866"/>
                  </a:lnTo>
                  <a:lnTo>
                    <a:pt x="1076312" y="913955"/>
                  </a:lnTo>
                  <a:lnTo>
                    <a:pt x="1090676" y="917016"/>
                  </a:lnTo>
                  <a:lnTo>
                    <a:pt x="1104912" y="920394"/>
                  </a:lnTo>
                  <a:lnTo>
                    <a:pt x="1119085" y="923988"/>
                  </a:lnTo>
                  <a:lnTo>
                    <a:pt x="1133208" y="927696"/>
                  </a:lnTo>
                  <a:close/>
                </a:path>
                <a:path w="1174115" h="2687954">
                  <a:moveTo>
                    <a:pt x="1173861" y="23126"/>
                  </a:moveTo>
                  <a:lnTo>
                    <a:pt x="1164793" y="21666"/>
                  </a:lnTo>
                  <a:lnTo>
                    <a:pt x="1150696" y="19545"/>
                  </a:lnTo>
                  <a:lnTo>
                    <a:pt x="1136459" y="17475"/>
                  </a:lnTo>
                  <a:lnTo>
                    <a:pt x="1173861" y="334822"/>
                  </a:lnTo>
                  <a:lnTo>
                    <a:pt x="1173861" y="23126"/>
                  </a:lnTo>
                  <a:close/>
                </a:path>
              </a:pathLst>
            </a:custGeom>
            <a:solidFill>
              <a:srgbClr val="09417D"/>
            </a:solidFill>
          </p:spPr>
          <p:txBody>
            <a:bodyPr wrap="square" lIns="0" tIns="0" rIns="0" bIns="0" rtlCol="0"/>
            <a:lstStyle/>
            <a:p>
              <a:endParaRPr/>
            </a:p>
          </p:txBody>
        </p:sp>
        <p:sp>
          <p:nvSpPr>
            <p:cNvPr id="14" name="object 14">
              <a:extLst>
                <a:ext uri="{FF2B5EF4-FFF2-40B4-BE49-F238E27FC236}">
                  <a16:creationId xmlns:a16="http://schemas.microsoft.com/office/drawing/2014/main" id="{52C09744-D948-B8B9-D7E0-D8FBF911A7E6}"/>
                </a:ext>
              </a:extLst>
            </p:cNvPr>
            <p:cNvSpPr/>
            <p:nvPr/>
          </p:nvSpPr>
          <p:spPr>
            <a:xfrm>
              <a:off x="11627267" y="8994231"/>
              <a:ext cx="2058035" cy="1292860"/>
            </a:xfrm>
            <a:custGeom>
              <a:avLst/>
              <a:gdLst/>
              <a:ahLst/>
              <a:cxnLst/>
              <a:rect l="l" t="t" r="r" b="b"/>
              <a:pathLst>
                <a:path w="2058034" h="1292859">
                  <a:moveTo>
                    <a:pt x="283311" y="1292767"/>
                  </a:moveTo>
                  <a:lnTo>
                    <a:pt x="34565" y="1292767"/>
                  </a:lnTo>
                  <a:lnTo>
                    <a:pt x="24752" y="1252842"/>
                  </a:lnTo>
                  <a:lnTo>
                    <a:pt x="15902" y="1208582"/>
                  </a:lnTo>
                  <a:lnTo>
                    <a:pt x="8991" y="1163986"/>
                  </a:lnTo>
                  <a:lnTo>
                    <a:pt x="4029" y="1119124"/>
                  </a:lnTo>
                  <a:lnTo>
                    <a:pt x="1029" y="1074064"/>
                  </a:lnTo>
                  <a:lnTo>
                    <a:pt x="0" y="1028875"/>
                  </a:lnTo>
                  <a:lnTo>
                    <a:pt x="952" y="983626"/>
                  </a:lnTo>
                  <a:lnTo>
                    <a:pt x="3897" y="938386"/>
                  </a:lnTo>
                  <a:lnTo>
                    <a:pt x="8846" y="893225"/>
                  </a:lnTo>
                  <a:lnTo>
                    <a:pt x="15809" y="848211"/>
                  </a:lnTo>
                  <a:lnTo>
                    <a:pt x="24796" y="803414"/>
                  </a:lnTo>
                  <a:lnTo>
                    <a:pt x="35819" y="758901"/>
                  </a:lnTo>
                  <a:lnTo>
                    <a:pt x="48889" y="714743"/>
                  </a:lnTo>
                  <a:lnTo>
                    <a:pt x="64015" y="671009"/>
                  </a:lnTo>
                  <a:lnTo>
                    <a:pt x="81208" y="627767"/>
                  </a:lnTo>
                  <a:lnTo>
                    <a:pt x="100480" y="585086"/>
                  </a:lnTo>
                  <a:lnTo>
                    <a:pt x="121841" y="543036"/>
                  </a:lnTo>
                  <a:lnTo>
                    <a:pt x="145301" y="501685"/>
                  </a:lnTo>
                  <a:lnTo>
                    <a:pt x="170872" y="461102"/>
                  </a:lnTo>
                  <a:lnTo>
                    <a:pt x="198568" y="421352"/>
                  </a:lnTo>
                  <a:lnTo>
                    <a:pt x="228062" y="382935"/>
                  </a:lnTo>
                  <a:lnTo>
                    <a:pt x="259001" y="346281"/>
                  </a:lnTo>
                  <a:lnTo>
                    <a:pt x="291312" y="311405"/>
                  </a:lnTo>
                  <a:lnTo>
                    <a:pt x="324924" y="278318"/>
                  </a:lnTo>
                  <a:lnTo>
                    <a:pt x="359770" y="247032"/>
                  </a:lnTo>
                  <a:lnTo>
                    <a:pt x="395780" y="217557"/>
                  </a:lnTo>
                  <a:lnTo>
                    <a:pt x="432885" y="189903"/>
                  </a:lnTo>
                  <a:lnTo>
                    <a:pt x="471016" y="164081"/>
                  </a:lnTo>
                  <a:lnTo>
                    <a:pt x="510104" y="140103"/>
                  </a:lnTo>
                  <a:lnTo>
                    <a:pt x="550080" y="117978"/>
                  </a:lnTo>
                  <a:lnTo>
                    <a:pt x="590875" y="97717"/>
                  </a:lnTo>
                  <a:lnTo>
                    <a:pt x="632420" y="79331"/>
                  </a:lnTo>
                  <a:lnTo>
                    <a:pt x="674646" y="62831"/>
                  </a:lnTo>
                  <a:lnTo>
                    <a:pt x="717484" y="48227"/>
                  </a:lnTo>
                  <a:lnTo>
                    <a:pt x="760865" y="35531"/>
                  </a:lnTo>
                  <a:lnTo>
                    <a:pt x="778096" y="31296"/>
                  </a:lnTo>
                  <a:lnTo>
                    <a:pt x="390152" y="561532"/>
                  </a:lnTo>
                  <a:lnTo>
                    <a:pt x="362899" y="601232"/>
                  </a:lnTo>
                  <a:lnTo>
                    <a:pt x="338381" y="642000"/>
                  </a:lnTo>
                  <a:lnTo>
                    <a:pt x="316580" y="683719"/>
                  </a:lnTo>
                  <a:lnTo>
                    <a:pt x="297478" y="726274"/>
                  </a:lnTo>
                  <a:lnTo>
                    <a:pt x="281058" y="769547"/>
                  </a:lnTo>
                  <a:lnTo>
                    <a:pt x="267300" y="813422"/>
                  </a:lnTo>
                  <a:lnTo>
                    <a:pt x="256187" y="857783"/>
                  </a:lnTo>
                  <a:lnTo>
                    <a:pt x="247701" y="902512"/>
                  </a:lnTo>
                  <a:lnTo>
                    <a:pt x="241824" y="947494"/>
                  </a:lnTo>
                  <a:lnTo>
                    <a:pt x="238537" y="992612"/>
                  </a:lnTo>
                  <a:lnTo>
                    <a:pt x="237823" y="1037748"/>
                  </a:lnTo>
                  <a:lnTo>
                    <a:pt x="239663" y="1082787"/>
                  </a:lnTo>
                  <a:lnTo>
                    <a:pt x="244040" y="1127612"/>
                  </a:lnTo>
                  <a:lnTo>
                    <a:pt x="250936" y="1172107"/>
                  </a:lnTo>
                  <a:lnTo>
                    <a:pt x="260331" y="1216154"/>
                  </a:lnTo>
                  <a:lnTo>
                    <a:pt x="272209" y="1259637"/>
                  </a:lnTo>
                  <a:lnTo>
                    <a:pt x="283311" y="1292767"/>
                  </a:lnTo>
                  <a:close/>
                </a:path>
                <a:path w="2058034" h="1292859">
                  <a:moveTo>
                    <a:pt x="2023201" y="1292767"/>
                  </a:moveTo>
                  <a:lnTo>
                    <a:pt x="1774700" y="1292767"/>
                  </a:lnTo>
                  <a:lnTo>
                    <a:pt x="1776504" y="1288014"/>
                  </a:lnTo>
                  <a:lnTo>
                    <a:pt x="1790261" y="1244139"/>
                  </a:lnTo>
                  <a:lnTo>
                    <a:pt x="1801374" y="1199778"/>
                  </a:lnTo>
                  <a:lnTo>
                    <a:pt x="1809860" y="1155049"/>
                  </a:lnTo>
                  <a:lnTo>
                    <a:pt x="1815738" y="1110067"/>
                  </a:lnTo>
                  <a:lnTo>
                    <a:pt x="1819024" y="1064950"/>
                  </a:lnTo>
                  <a:lnTo>
                    <a:pt x="1819738" y="1019813"/>
                  </a:lnTo>
                  <a:lnTo>
                    <a:pt x="1817898" y="974774"/>
                  </a:lnTo>
                  <a:lnTo>
                    <a:pt x="1813521" y="929949"/>
                  </a:lnTo>
                  <a:lnTo>
                    <a:pt x="1806626" y="885455"/>
                  </a:lnTo>
                  <a:lnTo>
                    <a:pt x="1797230" y="841408"/>
                  </a:lnTo>
                  <a:lnTo>
                    <a:pt x="1785352" y="797924"/>
                  </a:lnTo>
                  <a:lnTo>
                    <a:pt x="1771010" y="755121"/>
                  </a:lnTo>
                  <a:lnTo>
                    <a:pt x="1754221" y="713115"/>
                  </a:lnTo>
                  <a:lnTo>
                    <a:pt x="1735005" y="672022"/>
                  </a:lnTo>
                  <a:lnTo>
                    <a:pt x="1713378" y="631959"/>
                  </a:lnTo>
                  <a:lnTo>
                    <a:pt x="1689360" y="593043"/>
                  </a:lnTo>
                  <a:lnTo>
                    <a:pt x="1662967" y="555390"/>
                  </a:lnTo>
                  <a:lnTo>
                    <a:pt x="1634219" y="519116"/>
                  </a:lnTo>
                  <a:lnTo>
                    <a:pt x="1603133" y="484339"/>
                  </a:lnTo>
                  <a:lnTo>
                    <a:pt x="1569727" y="451175"/>
                  </a:lnTo>
                  <a:lnTo>
                    <a:pt x="1534020" y="419741"/>
                  </a:lnTo>
                  <a:lnTo>
                    <a:pt x="1496029" y="390152"/>
                  </a:lnTo>
                  <a:lnTo>
                    <a:pt x="1456329" y="362899"/>
                  </a:lnTo>
                  <a:lnTo>
                    <a:pt x="1415562" y="338381"/>
                  </a:lnTo>
                  <a:lnTo>
                    <a:pt x="1373842" y="316580"/>
                  </a:lnTo>
                  <a:lnTo>
                    <a:pt x="1331287" y="297478"/>
                  </a:lnTo>
                  <a:lnTo>
                    <a:pt x="1288014" y="281058"/>
                  </a:lnTo>
                  <a:lnTo>
                    <a:pt x="1244139" y="267300"/>
                  </a:lnTo>
                  <a:lnTo>
                    <a:pt x="1199778" y="256187"/>
                  </a:lnTo>
                  <a:lnTo>
                    <a:pt x="1155049" y="247701"/>
                  </a:lnTo>
                  <a:lnTo>
                    <a:pt x="1110067" y="241824"/>
                  </a:lnTo>
                  <a:lnTo>
                    <a:pt x="1064950" y="238537"/>
                  </a:lnTo>
                  <a:lnTo>
                    <a:pt x="1019813" y="237823"/>
                  </a:lnTo>
                  <a:lnTo>
                    <a:pt x="974774" y="239663"/>
                  </a:lnTo>
                  <a:lnTo>
                    <a:pt x="929949" y="244040"/>
                  </a:lnTo>
                  <a:lnTo>
                    <a:pt x="885455" y="250936"/>
                  </a:lnTo>
                  <a:lnTo>
                    <a:pt x="841408" y="260331"/>
                  </a:lnTo>
                  <a:lnTo>
                    <a:pt x="797924" y="272210"/>
                  </a:lnTo>
                  <a:lnTo>
                    <a:pt x="755121" y="286552"/>
                  </a:lnTo>
                  <a:lnTo>
                    <a:pt x="713115" y="303340"/>
                  </a:lnTo>
                  <a:lnTo>
                    <a:pt x="672022" y="322557"/>
                  </a:lnTo>
                  <a:lnTo>
                    <a:pt x="631959" y="344183"/>
                  </a:lnTo>
                  <a:lnTo>
                    <a:pt x="593043" y="368202"/>
                  </a:lnTo>
                  <a:lnTo>
                    <a:pt x="555390" y="394594"/>
                  </a:lnTo>
                  <a:lnTo>
                    <a:pt x="519116" y="423342"/>
                  </a:lnTo>
                  <a:lnTo>
                    <a:pt x="484339" y="454428"/>
                  </a:lnTo>
                  <a:lnTo>
                    <a:pt x="451175" y="487834"/>
                  </a:lnTo>
                  <a:lnTo>
                    <a:pt x="419741" y="523541"/>
                  </a:lnTo>
                  <a:lnTo>
                    <a:pt x="390152" y="561532"/>
                  </a:lnTo>
                  <a:lnTo>
                    <a:pt x="778096" y="31296"/>
                  </a:lnTo>
                  <a:lnTo>
                    <a:pt x="848979" y="15902"/>
                  </a:lnTo>
                  <a:lnTo>
                    <a:pt x="893575" y="8991"/>
                  </a:lnTo>
                  <a:lnTo>
                    <a:pt x="938437" y="4029"/>
                  </a:lnTo>
                  <a:lnTo>
                    <a:pt x="983497" y="1029"/>
                  </a:lnTo>
                  <a:lnTo>
                    <a:pt x="1028686" y="0"/>
                  </a:lnTo>
                  <a:lnTo>
                    <a:pt x="1073935" y="952"/>
                  </a:lnTo>
                  <a:lnTo>
                    <a:pt x="1119175" y="3897"/>
                  </a:lnTo>
                  <a:lnTo>
                    <a:pt x="1164336" y="8846"/>
                  </a:lnTo>
                  <a:lnTo>
                    <a:pt x="1209350" y="15809"/>
                  </a:lnTo>
                  <a:lnTo>
                    <a:pt x="1254148" y="24796"/>
                  </a:lnTo>
                  <a:lnTo>
                    <a:pt x="1298660" y="35819"/>
                  </a:lnTo>
                  <a:lnTo>
                    <a:pt x="1342818" y="48889"/>
                  </a:lnTo>
                  <a:lnTo>
                    <a:pt x="1386552" y="64015"/>
                  </a:lnTo>
                  <a:lnTo>
                    <a:pt x="1429795" y="81208"/>
                  </a:lnTo>
                  <a:lnTo>
                    <a:pt x="1472475" y="100480"/>
                  </a:lnTo>
                  <a:lnTo>
                    <a:pt x="1514526" y="121841"/>
                  </a:lnTo>
                  <a:lnTo>
                    <a:pt x="1555876" y="145301"/>
                  </a:lnTo>
                  <a:lnTo>
                    <a:pt x="1596459" y="170872"/>
                  </a:lnTo>
                  <a:lnTo>
                    <a:pt x="1636204" y="198563"/>
                  </a:lnTo>
                  <a:lnTo>
                    <a:pt x="1674626" y="228062"/>
                  </a:lnTo>
                  <a:lnTo>
                    <a:pt x="1711281" y="259001"/>
                  </a:lnTo>
                  <a:lnTo>
                    <a:pt x="1746157" y="291312"/>
                  </a:lnTo>
                  <a:lnTo>
                    <a:pt x="1779243" y="324924"/>
                  </a:lnTo>
                  <a:lnTo>
                    <a:pt x="1810529" y="359770"/>
                  </a:lnTo>
                  <a:lnTo>
                    <a:pt x="1840004" y="395780"/>
                  </a:lnTo>
                  <a:lnTo>
                    <a:pt x="1867658" y="432885"/>
                  </a:lnTo>
                  <a:lnTo>
                    <a:pt x="1893480" y="471016"/>
                  </a:lnTo>
                  <a:lnTo>
                    <a:pt x="1917459" y="510104"/>
                  </a:lnTo>
                  <a:lnTo>
                    <a:pt x="1939584" y="550080"/>
                  </a:lnTo>
                  <a:lnTo>
                    <a:pt x="1959845" y="590875"/>
                  </a:lnTo>
                  <a:lnTo>
                    <a:pt x="1978230" y="632420"/>
                  </a:lnTo>
                  <a:lnTo>
                    <a:pt x="1994730" y="674646"/>
                  </a:lnTo>
                  <a:lnTo>
                    <a:pt x="2009334" y="717484"/>
                  </a:lnTo>
                  <a:lnTo>
                    <a:pt x="2022031" y="760865"/>
                  </a:lnTo>
                  <a:lnTo>
                    <a:pt x="2032809" y="804720"/>
                  </a:lnTo>
                  <a:lnTo>
                    <a:pt x="2041660" y="848979"/>
                  </a:lnTo>
                  <a:lnTo>
                    <a:pt x="2048571" y="893575"/>
                  </a:lnTo>
                  <a:lnTo>
                    <a:pt x="2053532" y="938437"/>
                  </a:lnTo>
                  <a:lnTo>
                    <a:pt x="2056532" y="983497"/>
                  </a:lnTo>
                  <a:lnTo>
                    <a:pt x="2057562" y="1028686"/>
                  </a:lnTo>
                  <a:lnTo>
                    <a:pt x="2056609" y="1073935"/>
                  </a:lnTo>
                  <a:lnTo>
                    <a:pt x="2053664" y="1119175"/>
                  </a:lnTo>
                  <a:lnTo>
                    <a:pt x="2048715" y="1164336"/>
                  </a:lnTo>
                  <a:lnTo>
                    <a:pt x="2041752" y="1209350"/>
                  </a:lnTo>
                  <a:lnTo>
                    <a:pt x="2032765" y="1254148"/>
                  </a:lnTo>
                  <a:lnTo>
                    <a:pt x="2023201" y="1292767"/>
                  </a:lnTo>
                  <a:close/>
                </a:path>
              </a:pathLst>
            </a:custGeom>
            <a:solidFill>
              <a:srgbClr val="FFFFFF"/>
            </a:solidFill>
          </p:spPr>
          <p:txBody>
            <a:bodyPr wrap="square" lIns="0" tIns="0" rIns="0" bIns="0" rtlCol="0"/>
            <a:lstStyle/>
            <a:p>
              <a:endParaRPr/>
            </a:p>
          </p:txBody>
        </p:sp>
      </p:grpSp>
      <p:sp>
        <p:nvSpPr>
          <p:cNvPr id="22" name="Título 16">
            <a:extLst>
              <a:ext uri="{FF2B5EF4-FFF2-40B4-BE49-F238E27FC236}">
                <a16:creationId xmlns:a16="http://schemas.microsoft.com/office/drawing/2014/main" id="{4DB9E154-4C47-0535-74E4-218587F88579}"/>
              </a:ext>
            </a:extLst>
          </p:cNvPr>
          <p:cNvSpPr>
            <a:spLocks noGrp="1"/>
          </p:cNvSpPr>
          <p:nvPr>
            <p:ph type="ctrTitle"/>
          </p:nvPr>
        </p:nvSpPr>
        <p:spPr>
          <a:xfrm>
            <a:off x="5251630" y="3153917"/>
            <a:ext cx="11473915" cy="4953827"/>
          </a:xfrm>
        </p:spPr>
        <p:txBody>
          <a:bodyPr/>
          <a:lstStyle/>
          <a:p>
            <a:pPr algn="just"/>
            <a:r>
              <a:rPr lang="pt-BR" sz="6000" b="1" dirty="0">
                <a:solidFill>
                  <a:srgbClr val="3B0060"/>
                </a:solidFill>
                <a:highlight>
                  <a:srgbClr val="C0C0C0"/>
                </a:highlight>
              </a:rPr>
              <a:t>Governança Contábil nos Municípios: </a:t>
            </a:r>
            <a:br>
              <a:rPr lang="pt-BR" sz="6000" b="1" dirty="0">
                <a:solidFill>
                  <a:srgbClr val="3B0060"/>
                </a:solidFill>
                <a:highlight>
                  <a:srgbClr val="C0C0C0"/>
                </a:highlight>
              </a:rPr>
            </a:br>
            <a:r>
              <a:rPr lang="pt-BR" sz="6000" b="1" dirty="0">
                <a:solidFill>
                  <a:srgbClr val="3B0060"/>
                </a:solidFill>
                <a:highlight>
                  <a:srgbClr val="C0C0C0"/>
                </a:highlight>
              </a:rPr>
              <a:t>Desafios e Oportunidades para uma gestão pública estratégia.</a:t>
            </a:r>
          </a:p>
        </p:txBody>
      </p:sp>
      <p:sp>
        <p:nvSpPr>
          <p:cNvPr id="23" name="Subtítulo 17">
            <a:extLst>
              <a:ext uri="{FF2B5EF4-FFF2-40B4-BE49-F238E27FC236}">
                <a16:creationId xmlns:a16="http://schemas.microsoft.com/office/drawing/2014/main" id="{0E098428-934B-B37C-49B0-CE5BD84CF6B8}"/>
              </a:ext>
            </a:extLst>
          </p:cNvPr>
          <p:cNvSpPr>
            <a:spLocks noGrp="1"/>
          </p:cNvSpPr>
          <p:nvPr>
            <p:ph type="subTitle" idx="4"/>
          </p:nvPr>
        </p:nvSpPr>
        <p:spPr>
          <a:xfrm>
            <a:off x="7780659" y="7570660"/>
            <a:ext cx="7012157" cy="861774"/>
          </a:xfrm>
        </p:spPr>
        <p:txBody>
          <a:bodyPr/>
          <a:lstStyle/>
          <a:p>
            <a:pPr algn="ctr"/>
            <a:r>
              <a:rPr lang="pt-BR" sz="2800" dirty="0">
                <a:solidFill>
                  <a:srgbClr val="004995"/>
                </a:solidFill>
                <a:highlight>
                  <a:srgbClr val="FFFF00"/>
                </a:highlight>
              </a:rPr>
              <a:t>Marcus Vinicius Cunha </a:t>
            </a:r>
          </a:p>
          <a:p>
            <a:pPr algn="ctr"/>
            <a:r>
              <a:rPr lang="pt-BR" sz="2800" dirty="0">
                <a:solidFill>
                  <a:srgbClr val="004995"/>
                </a:solidFill>
                <a:highlight>
                  <a:srgbClr val="FFFF00"/>
                </a:highlight>
              </a:rPr>
              <a:t>Confederação Nacional dos Municípios (CNM) </a:t>
            </a:r>
          </a:p>
        </p:txBody>
      </p:sp>
    </p:spTree>
    <p:extLst>
      <p:ext uri="{BB962C8B-B14F-4D97-AF65-F5344CB8AC3E}">
        <p14:creationId xmlns:p14="http://schemas.microsoft.com/office/powerpoint/2010/main" val="3068615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EC1F3-CFC5-D733-72A4-FC327B48DBB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C14C926-671E-9A96-27A0-1C716307018B}"/>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sp>
        <p:nvSpPr>
          <p:cNvPr id="14" name="Google Shape;107;g37227d8f9f2_0_0">
            <a:extLst>
              <a:ext uri="{FF2B5EF4-FFF2-40B4-BE49-F238E27FC236}">
                <a16:creationId xmlns:a16="http://schemas.microsoft.com/office/drawing/2014/main" id="{30DECC8B-61AE-EA2A-D54B-26E35184DEDD}"/>
              </a:ext>
            </a:extLst>
          </p:cNvPr>
          <p:cNvSpPr txBox="1"/>
          <p:nvPr/>
        </p:nvSpPr>
        <p:spPr>
          <a:xfrm>
            <a:off x="-35312" y="2185833"/>
            <a:ext cx="5979150" cy="692437"/>
          </a:xfrm>
          <a:prstGeom prst="rect">
            <a:avLst/>
          </a:prstGeom>
          <a:noFill/>
          <a:ln>
            <a:noFill/>
          </a:ln>
        </p:spPr>
        <p:txBody>
          <a:bodyPr spcFirstLastPara="1" wrap="square" lIns="137138" tIns="68550" rIns="137138" bIns="68550" anchor="t" anchorCtr="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228600" algn="ctr" defTabSz="1371600">
              <a:lnSpc>
                <a:spcPct val="90000"/>
              </a:lnSpc>
              <a:buClr>
                <a:srgbClr val="92D050"/>
              </a:buClr>
              <a:buSzPts val="4800"/>
            </a:pPr>
            <a:r>
              <a:rPr lang="pt-BR" sz="4000" b="1" kern="0" dirty="0">
                <a:solidFill>
                  <a:prstClr val="black">
                    <a:lumMod val="75000"/>
                    <a:lumOff val="25000"/>
                  </a:prstClr>
                </a:solidFill>
                <a:latin typeface="Arial"/>
                <a:cs typeface="Arial"/>
                <a:sym typeface="Arial"/>
              </a:rPr>
              <a:t>Marcus Cunha  </a:t>
            </a:r>
            <a:endParaRPr sz="4000" b="1" kern="0" dirty="0">
              <a:solidFill>
                <a:prstClr val="black">
                  <a:lumMod val="75000"/>
                  <a:lumOff val="25000"/>
                </a:prstClr>
              </a:solidFill>
              <a:latin typeface="Arial"/>
              <a:cs typeface="Arial"/>
              <a:sym typeface="Calibri"/>
            </a:endParaRPr>
          </a:p>
        </p:txBody>
      </p:sp>
      <p:sp>
        <p:nvSpPr>
          <p:cNvPr id="16" name="Google Shape;112;g37227d8f9f2_0_0">
            <a:extLst>
              <a:ext uri="{FF2B5EF4-FFF2-40B4-BE49-F238E27FC236}">
                <a16:creationId xmlns:a16="http://schemas.microsoft.com/office/drawing/2014/main" id="{04D55D74-6548-235F-D35C-91B83318BCB5}"/>
              </a:ext>
            </a:extLst>
          </p:cNvPr>
          <p:cNvSpPr txBox="1"/>
          <p:nvPr/>
        </p:nvSpPr>
        <p:spPr>
          <a:xfrm>
            <a:off x="-231947" y="8072698"/>
            <a:ext cx="7101754" cy="1191051"/>
          </a:xfrm>
          <a:prstGeom prst="rect">
            <a:avLst/>
          </a:prstGeom>
          <a:noFill/>
          <a:ln>
            <a:noFill/>
          </a:ln>
        </p:spPr>
        <p:txBody>
          <a:bodyPr spcFirstLastPara="1" wrap="square" lIns="137138" tIns="137138" rIns="137138" bIns="137138" anchor="t" anchorCtr="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228600" algn="ctr" defTabSz="1828800">
              <a:lnSpc>
                <a:spcPct val="90000"/>
              </a:lnSpc>
              <a:buClr>
                <a:srgbClr val="000000"/>
              </a:buClr>
            </a:pPr>
            <a:r>
              <a:rPr lang="pt-BR" sz="3600" b="1" dirty="0">
                <a:solidFill>
                  <a:prstClr val="black">
                    <a:lumMod val="75000"/>
                    <a:lumOff val="25000"/>
                  </a:prstClr>
                </a:solidFill>
                <a:latin typeface="Arial" panose="020B0604020202020204" pitchFamily="34" charset="0"/>
                <a:sym typeface="Arial"/>
              </a:rPr>
              <a:t>Analista Técnico CNM </a:t>
            </a:r>
            <a:endParaRPr sz="3600" b="1" dirty="0">
              <a:solidFill>
                <a:prstClr val="black">
                  <a:lumMod val="75000"/>
                  <a:lumOff val="25000"/>
                </a:prstClr>
              </a:solidFill>
              <a:latin typeface="Arial" panose="020B0604020202020204" pitchFamily="34" charset="0"/>
              <a:sym typeface="Arial"/>
            </a:endParaRPr>
          </a:p>
          <a:p>
            <a:pPr marL="685800" indent="-228600" defTabSz="1371600">
              <a:lnSpc>
                <a:spcPct val="90000"/>
              </a:lnSpc>
              <a:buClr>
                <a:srgbClr val="000000"/>
              </a:buClr>
            </a:pPr>
            <a:r>
              <a:rPr lang="pt-BR" sz="3000" b="1" kern="0" dirty="0">
                <a:solidFill>
                  <a:prstClr val="black">
                    <a:lumMod val="75000"/>
                    <a:lumOff val="25000"/>
                  </a:prstClr>
                </a:solidFill>
                <a:latin typeface="Arial"/>
                <a:cs typeface="Arial"/>
                <a:sym typeface="Arial"/>
              </a:rPr>
              <a:t>   </a:t>
            </a:r>
            <a:endParaRPr sz="3000" b="1" kern="0" dirty="0">
              <a:solidFill>
                <a:prstClr val="black">
                  <a:lumMod val="75000"/>
                  <a:lumOff val="25000"/>
                </a:prstClr>
              </a:solidFill>
              <a:latin typeface="Calibri"/>
              <a:ea typeface="Calibri"/>
              <a:cs typeface="Calibri"/>
              <a:sym typeface="Calibri"/>
            </a:endParaRPr>
          </a:p>
        </p:txBody>
      </p:sp>
      <p:pic>
        <p:nvPicPr>
          <p:cNvPr id="18" name="Picture 6" descr="Marcus Vinicius Cunha dos Santos">
            <a:extLst>
              <a:ext uri="{FF2B5EF4-FFF2-40B4-BE49-F238E27FC236}">
                <a16:creationId xmlns:a16="http://schemas.microsoft.com/office/drawing/2014/main" id="{C2FAE09A-7291-897A-B83C-80B1F83AD1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253" y="3324458"/>
            <a:ext cx="4302052" cy="4302052"/>
          </a:xfrm>
          <a:prstGeom prst="rect">
            <a:avLst/>
          </a:prstGeom>
          <a:noFill/>
          <a:extLst>
            <a:ext uri="{909E8E84-426E-40DD-AFC4-6F175D3DCCD1}">
              <a14:hiddenFill xmlns:a14="http://schemas.microsoft.com/office/drawing/2010/main">
                <a:solidFill>
                  <a:srgbClr val="FFFFFF"/>
                </a:solidFill>
              </a14:hiddenFill>
            </a:ext>
          </a:extLst>
        </p:spPr>
      </p:pic>
      <p:sp>
        <p:nvSpPr>
          <p:cNvPr id="20" name="Retângulo: Canto Dobrado 19">
            <a:extLst>
              <a:ext uri="{FF2B5EF4-FFF2-40B4-BE49-F238E27FC236}">
                <a16:creationId xmlns:a16="http://schemas.microsoft.com/office/drawing/2014/main" id="{ADC601C5-A039-AC88-9050-DD417866AAED}"/>
              </a:ext>
            </a:extLst>
          </p:cNvPr>
          <p:cNvSpPr/>
          <p:nvPr/>
        </p:nvSpPr>
        <p:spPr>
          <a:xfrm>
            <a:off x="5943838" y="1912670"/>
            <a:ext cx="11979495" cy="7516211"/>
          </a:xfrm>
          <a:prstGeom prst="foldedCorne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71500" indent="-571500" algn="just" defTabSz="1828800">
              <a:buFont typeface="Wingdings" panose="05000000000000000000" pitchFamily="2" charset="2"/>
              <a:buChar char="q"/>
            </a:pPr>
            <a:endParaRPr lang="pt-BR" sz="3600" dirty="0">
              <a:solidFill>
                <a:prstClr val="white"/>
              </a:solidFill>
              <a:latin typeface="Aptos" panose="02110004020202020204"/>
            </a:endParaRPr>
          </a:p>
          <a:p>
            <a:pPr marL="571500" indent="-571500" algn="just" defTabSz="1828800">
              <a:buFont typeface="Wingdings" panose="05000000000000000000" pitchFamily="2" charset="2"/>
              <a:buChar char="q"/>
            </a:pPr>
            <a:endParaRPr lang="pt-BR" sz="3600" dirty="0">
              <a:solidFill>
                <a:prstClr val="white"/>
              </a:solidFill>
              <a:latin typeface="Aptos" panose="02110004020202020204"/>
            </a:endParaRPr>
          </a:p>
          <a:p>
            <a:pPr marL="571500" indent="-571500" algn="just" defTabSz="1828800">
              <a:buFont typeface="Wingdings" panose="05000000000000000000" pitchFamily="2" charset="2"/>
              <a:buChar char="q"/>
            </a:pPr>
            <a:r>
              <a:rPr lang="pt-BR" sz="3600" dirty="0">
                <a:solidFill>
                  <a:prstClr val="white"/>
                </a:solidFill>
                <a:latin typeface="Aptos" panose="02110004020202020204"/>
              </a:rPr>
              <a:t>Mestre em Contabilidade (UnB)</a:t>
            </a:r>
          </a:p>
          <a:p>
            <a:pPr marL="571500" indent="-571500" algn="just" defTabSz="1828800">
              <a:buFont typeface="Wingdings" panose="05000000000000000000" pitchFamily="2" charset="2"/>
              <a:buChar char="q"/>
            </a:pPr>
            <a:r>
              <a:rPr lang="pt-BR" sz="3600" dirty="0">
                <a:solidFill>
                  <a:prstClr val="white"/>
                </a:solidFill>
                <a:latin typeface="Aptos" panose="02110004020202020204"/>
              </a:rPr>
              <a:t>Contador (CRC-BA)</a:t>
            </a:r>
          </a:p>
          <a:p>
            <a:pPr marL="571500" indent="-571500" algn="just" defTabSz="1828800">
              <a:buFont typeface="Wingdings" panose="05000000000000000000" pitchFamily="2" charset="2"/>
              <a:buChar char="q"/>
            </a:pPr>
            <a:r>
              <a:rPr lang="pt-BR" sz="3600" dirty="0">
                <a:solidFill>
                  <a:prstClr val="white"/>
                </a:solidFill>
                <a:latin typeface="Aptos" panose="02110004020202020204"/>
              </a:rPr>
              <a:t>Professor Universitário (PUC/GO)</a:t>
            </a:r>
          </a:p>
          <a:p>
            <a:pPr marL="571500" indent="-571500" algn="just" defTabSz="1828800">
              <a:buFont typeface="Wingdings" panose="05000000000000000000" pitchFamily="2" charset="2"/>
              <a:buChar char="q"/>
            </a:pPr>
            <a:r>
              <a:rPr lang="pt-BR" sz="3600" dirty="0">
                <a:solidFill>
                  <a:prstClr val="white"/>
                </a:solidFill>
                <a:latin typeface="Aptos" panose="02110004020202020204"/>
              </a:rPr>
              <a:t>Analista Técnico Pleno (CNM) </a:t>
            </a:r>
          </a:p>
          <a:p>
            <a:pPr marL="571500" indent="-571500" algn="just" defTabSz="1828800">
              <a:buFont typeface="Wingdings" panose="05000000000000000000" pitchFamily="2" charset="2"/>
              <a:buChar char="q"/>
            </a:pPr>
            <a:r>
              <a:rPr lang="pt-BR" sz="3600" dirty="0">
                <a:solidFill>
                  <a:prstClr val="white"/>
                </a:solidFill>
                <a:latin typeface="Aptos" panose="02110004020202020204"/>
              </a:rPr>
              <a:t>Presidente do Conselho Nacional de Contabilidade Municipal (CNCM)</a:t>
            </a:r>
          </a:p>
          <a:p>
            <a:pPr marL="571500" indent="-571500" algn="just" defTabSz="1828800">
              <a:buFont typeface="Wingdings" panose="05000000000000000000" pitchFamily="2" charset="2"/>
              <a:buChar char="q"/>
            </a:pPr>
            <a:r>
              <a:rPr lang="pt-BR" sz="3600" dirty="0">
                <a:solidFill>
                  <a:prstClr val="white"/>
                </a:solidFill>
                <a:latin typeface="Aptos" panose="02110004020202020204"/>
              </a:rPr>
              <a:t>Experiencia como Controlador Interno de Municípios</a:t>
            </a:r>
          </a:p>
          <a:p>
            <a:pPr marL="571500" indent="-571500" algn="just" defTabSz="1828800">
              <a:buFont typeface="Wingdings" panose="05000000000000000000" pitchFamily="2" charset="2"/>
              <a:buChar char="q"/>
            </a:pPr>
            <a:r>
              <a:rPr lang="pt-BR" sz="3600" dirty="0">
                <a:solidFill>
                  <a:prstClr val="white"/>
                </a:solidFill>
                <a:latin typeface="Aptos" panose="02110004020202020204"/>
              </a:rPr>
              <a:t>Experiencia como Consultor Contábil de Municípios</a:t>
            </a:r>
          </a:p>
          <a:p>
            <a:pPr marL="571500" indent="-571500" algn="just" defTabSz="1828800">
              <a:buFont typeface="Wingdings" panose="05000000000000000000" pitchFamily="2" charset="2"/>
              <a:buChar char="q"/>
            </a:pPr>
            <a:r>
              <a:rPr lang="pt-BR" sz="3600" dirty="0">
                <a:solidFill>
                  <a:prstClr val="white"/>
                </a:solidFill>
                <a:latin typeface="Aptos" panose="02110004020202020204"/>
              </a:rPr>
              <a:t>Mais de 15 anos de experiencia no setor público Municipal </a:t>
            </a:r>
          </a:p>
          <a:p>
            <a:pPr algn="ctr" defTabSz="1828800"/>
            <a:endParaRPr lang="pt-BR" sz="3600" dirty="0">
              <a:solidFill>
                <a:prstClr val="white"/>
              </a:solidFill>
              <a:latin typeface="Aptos" panose="02110004020202020204"/>
            </a:endParaRPr>
          </a:p>
        </p:txBody>
      </p:sp>
      <p:pic>
        <p:nvPicPr>
          <p:cNvPr id="22" name="object 2">
            <a:extLst>
              <a:ext uri="{FF2B5EF4-FFF2-40B4-BE49-F238E27FC236}">
                <a16:creationId xmlns:a16="http://schemas.microsoft.com/office/drawing/2014/main" id="{E5901887-07AE-208E-5982-2F382696219A}"/>
              </a:ext>
            </a:extLst>
          </p:cNvPr>
          <p:cNvPicPr/>
          <p:nvPr/>
        </p:nvPicPr>
        <p:blipFill>
          <a:blip r:embed="rId3" cstate="print"/>
          <a:stretch>
            <a:fillRect/>
          </a:stretch>
        </p:blipFill>
        <p:spPr>
          <a:xfrm>
            <a:off x="15240000" y="-1"/>
            <a:ext cx="3048001" cy="2207174"/>
          </a:xfrm>
          <a:prstGeom prst="rect">
            <a:avLst/>
          </a:prstGeom>
        </p:spPr>
      </p:pic>
      <p:sp>
        <p:nvSpPr>
          <p:cNvPr id="25" name="Título 5">
            <a:extLst>
              <a:ext uri="{FF2B5EF4-FFF2-40B4-BE49-F238E27FC236}">
                <a16:creationId xmlns:a16="http://schemas.microsoft.com/office/drawing/2014/main" id="{4F4909BA-025B-E885-C038-81BFCD25D3BE}"/>
              </a:ext>
            </a:extLst>
          </p:cNvPr>
          <p:cNvSpPr>
            <a:spLocks noGrp="1"/>
          </p:cNvSpPr>
          <p:nvPr>
            <p:ph type="title"/>
          </p:nvPr>
        </p:nvSpPr>
        <p:spPr>
          <a:xfrm>
            <a:off x="304800" y="301487"/>
            <a:ext cx="15700767" cy="830997"/>
          </a:xfrm>
        </p:spPr>
        <p:txBody>
          <a:bodyPr/>
          <a:lstStyle/>
          <a:p>
            <a:r>
              <a:rPr lang="pt-BR" sz="5400" dirty="0"/>
              <a:t>Quem está falando  ... </a:t>
            </a:r>
          </a:p>
        </p:txBody>
      </p:sp>
    </p:spTree>
    <p:extLst>
      <p:ext uri="{BB962C8B-B14F-4D97-AF65-F5344CB8AC3E}">
        <p14:creationId xmlns:p14="http://schemas.microsoft.com/office/powerpoint/2010/main" val="2025647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755C7-BF6F-5FDA-C989-8642476247E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2CF2CAD-AFC0-7A82-DD5E-40CEFD4D054B}"/>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7EDE87DD-9782-C372-2245-821C1AC05DCB}"/>
              </a:ext>
            </a:extLst>
          </p:cNvPr>
          <p:cNvPicPr/>
          <p:nvPr/>
        </p:nvPicPr>
        <p:blipFill>
          <a:blip r:embed="rId2" cstate="print"/>
          <a:stretch>
            <a:fillRect/>
          </a:stretch>
        </p:blipFill>
        <p:spPr>
          <a:xfrm>
            <a:off x="16005567" y="0"/>
            <a:ext cx="2282433" cy="1638300"/>
          </a:xfrm>
          <a:prstGeom prst="rect">
            <a:avLst/>
          </a:prstGeom>
        </p:spPr>
      </p:pic>
      <p:sp>
        <p:nvSpPr>
          <p:cNvPr id="2" name="Título 5">
            <a:extLst>
              <a:ext uri="{FF2B5EF4-FFF2-40B4-BE49-F238E27FC236}">
                <a16:creationId xmlns:a16="http://schemas.microsoft.com/office/drawing/2014/main" id="{754966A2-209E-5C19-649B-3F1897CCDEE6}"/>
              </a:ext>
            </a:extLst>
          </p:cNvPr>
          <p:cNvSpPr>
            <a:spLocks noGrp="1"/>
          </p:cNvSpPr>
          <p:nvPr>
            <p:ph type="title"/>
          </p:nvPr>
        </p:nvSpPr>
        <p:spPr>
          <a:xfrm>
            <a:off x="304800" y="301487"/>
            <a:ext cx="15700767" cy="830997"/>
          </a:xfrm>
        </p:spPr>
        <p:txBody>
          <a:bodyPr/>
          <a:lstStyle/>
          <a:p>
            <a:r>
              <a:rPr lang="pt-BR" sz="5400" dirty="0"/>
              <a:t>Para quem estou falando... </a:t>
            </a:r>
          </a:p>
        </p:txBody>
      </p:sp>
      <p:pic>
        <p:nvPicPr>
          <p:cNvPr id="4" name="Imagem 3">
            <a:extLst>
              <a:ext uri="{FF2B5EF4-FFF2-40B4-BE49-F238E27FC236}">
                <a16:creationId xmlns:a16="http://schemas.microsoft.com/office/drawing/2014/main" id="{A0D713BE-34BB-81E8-CF1C-3568BBAF5116}"/>
              </a:ext>
            </a:extLst>
          </p:cNvPr>
          <p:cNvPicPr>
            <a:picLocks noChangeAspect="1"/>
          </p:cNvPicPr>
          <p:nvPr/>
        </p:nvPicPr>
        <p:blipFill>
          <a:blip r:embed="rId3"/>
          <a:stretch>
            <a:fillRect/>
          </a:stretch>
        </p:blipFill>
        <p:spPr>
          <a:xfrm>
            <a:off x="4572000" y="1907986"/>
            <a:ext cx="8601075" cy="6471028"/>
          </a:xfrm>
          <a:prstGeom prst="rect">
            <a:avLst/>
          </a:prstGeom>
        </p:spPr>
      </p:pic>
    </p:spTree>
    <p:extLst>
      <p:ext uri="{BB962C8B-B14F-4D97-AF65-F5344CB8AC3E}">
        <p14:creationId xmlns:p14="http://schemas.microsoft.com/office/powerpoint/2010/main" val="503228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AA583-BEDF-2439-39F4-8FE5B1D51069}"/>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4354CB5-16EB-9EF8-D200-B727C180C7F6}"/>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F2E7AF48-D2D3-FDD9-C40B-49C3F9310B09}"/>
              </a:ext>
            </a:extLst>
          </p:cNvPr>
          <p:cNvPicPr/>
          <p:nvPr/>
        </p:nvPicPr>
        <p:blipFill>
          <a:blip r:embed="rId2" cstate="print"/>
          <a:stretch>
            <a:fillRect/>
          </a:stretch>
        </p:blipFill>
        <p:spPr>
          <a:xfrm>
            <a:off x="16005567" y="0"/>
            <a:ext cx="2282433" cy="1638300"/>
          </a:xfrm>
          <a:prstGeom prst="rect">
            <a:avLst/>
          </a:prstGeom>
        </p:spPr>
      </p:pic>
      <p:sp>
        <p:nvSpPr>
          <p:cNvPr id="2" name="Título 5">
            <a:extLst>
              <a:ext uri="{FF2B5EF4-FFF2-40B4-BE49-F238E27FC236}">
                <a16:creationId xmlns:a16="http://schemas.microsoft.com/office/drawing/2014/main" id="{A2959920-60B2-B3B2-AAD1-1EBA5BCD25EB}"/>
              </a:ext>
            </a:extLst>
          </p:cNvPr>
          <p:cNvSpPr>
            <a:spLocks noGrp="1"/>
          </p:cNvSpPr>
          <p:nvPr>
            <p:ph type="title"/>
          </p:nvPr>
        </p:nvSpPr>
        <p:spPr>
          <a:xfrm>
            <a:off x="1446016" y="161270"/>
            <a:ext cx="15700767" cy="830997"/>
          </a:xfrm>
        </p:spPr>
        <p:txBody>
          <a:bodyPr/>
          <a:lstStyle/>
          <a:p>
            <a:r>
              <a:rPr lang="pt-BR" sz="5400" dirty="0"/>
              <a:t>A CONTABILIDADE DOS MUNICIPIOS DO ES ...</a:t>
            </a:r>
          </a:p>
        </p:txBody>
      </p:sp>
      <p:sp>
        <p:nvSpPr>
          <p:cNvPr id="6" name="CaixaDeTexto 5">
            <a:extLst>
              <a:ext uri="{FF2B5EF4-FFF2-40B4-BE49-F238E27FC236}">
                <a16:creationId xmlns:a16="http://schemas.microsoft.com/office/drawing/2014/main" id="{8E79F697-937A-6716-9660-DD1B1676FBD7}"/>
              </a:ext>
            </a:extLst>
          </p:cNvPr>
          <p:cNvSpPr txBox="1"/>
          <p:nvPr/>
        </p:nvSpPr>
        <p:spPr>
          <a:xfrm>
            <a:off x="-23813" y="8116550"/>
            <a:ext cx="18288000" cy="1323439"/>
          </a:xfrm>
          <a:prstGeom prst="rect">
            <a:avLst/>
          </a:prstGeom>
          <a:noFill/>
        </p:spPr>
        <p:txBody>
          <a:bodyPr wrap="square">
            <a:spAutoFit/>
          </a:bodyPr>
          <a:lstStyle/>
          <a:p>
            <a:pPr algn="ctr"/>
            <a:r>
              <a:rPr lang="pt-BR" sz="4000" dirty="0">
                <a:highlight>
                  <a:srgbClr val="FFFF00"/>
                </a:highlight>
              </a:rPr>
              <a:t>CAUC </a:t>
            </a:r>
            <a:r>
              <a:rPr lang="pt-BR" sz="4000" dirty="0"/>
              <a:t> </a:t>
            </a:r>
          </a:p>
          <a:p>
            <a:pPr marL="285750" indent="-285750">
              <a:buFontTx/>
              <a:buChar char="-"/>
            </a:pPr>
            <a:r>
              <a:rPr lang="pt-BR" sz="4000" dirty="0"/>
              <a:t>Aproximadamente 80% dos Municípios com todos os itens adimplentes.</a:t>
            </a:r>
          </a:p>
        </p:txBody>
      </p:sp>
      <p:sp>
        <p:nvSpPr>
          <p:cNvPr id="5" name="CaixaDeTexto 4">
            <a:extLst>
              <a:ext uri="{FF2B5EF4-FFF2-40B4-BE49-F238E27FC236}">
                <a16:creationId xmlns:a16="http://schemas.microsoft.com/office/drawing/2014/main" id="{C6143A7B-44ED-2641-2E4F-CB9398665EA2}"/>
              </a:ext>
            </a:extLst>
          </p:cNvPr>
          <p:cNvSpPr txBox="1"/>
          <p:nvPr/>
        </p:nvSpPr>
        <p:spPr>
          <a:xfrm>
            <a:off x="242887" y="1352827"/>
            <a:ext cx="17359313" cy="1938992"/>
          </a:xfrm>
          <a:prstGeom prst="rect">
            <a:avLst/>
          </a:prstGeom>
          <a:noFill/>
        </p:spPr>
        <p:txBody>
          <a:bodyPr wrap="square">
            <a:spAutoFit/>
          </a:bodyPr>
          <a:lstStyle/>
          <a:p>
            <a:pPr algn="ctr"/>
            <a:r>
              <a:rPr lang="pt-BR" sz="4000" dirty="0">
                <a:highlight>
                  <a:srgbClr val="FFFF00"/>
                </a:highlight>
              </a:rPr>
              <a:t>RANKING STN  </a:t>
            </a:r>
          </a:p>
          <a:p>
            <a:r>
              <a:rPr lang="pt-BR" sz="4000" dirty="0"/>
              <a:t>Espírito Santo é o único Estado em que 100% dos Municípios estão classificados nas faixas A e B, não registrando nenhum Município nas categorias C, D ou E.</a:t>
            </a:r>
          </a:p>
        </p:txBody>
      </p:sp>
      <p:sp>
        <p:nvSpPr>
          <p:cNvPr id="8" name="CaixaDeTexto 7">
            <a:extLst>
              <a:ext uri="{FF2B5EF4-FFF2-40B4-BE49-F238E27FC236}">
                <a16:creationId xmlns:a16="http://schemas.microsoft.com/office/drawing/2014/main" id="{A212C814-08E1-6B1D-5EE8-80BB123E0C27}"/>
              </a:ext>
            </a:extLst>
          </p:cNvPr>
          <p:cNvSpPr txBox="1"/>
          <p:nvPr/>
        </p:nvSpPr>
        <p:spPr>
          <a:xfrm>
            <a:off x="76200" y="3734266"/>
            <a:ext cx="17921287" cy="1323439"/>
          </a:xfrm>
          <a:prstGeom prst="rect">
            <a:avLst/>
          </a:prstGeom>
          <a:noFill/>
        </p:spPr>
        <p:txBody>
          <a:bodyPr wrap="square">
            <a:spAutoFit/>
          </a:bodyPr>
          <a:lstStyle/>
          <a:p>
            <a:pPr algn="ctr"/>
            <a:r>
              <a:rPr lang="pt-BR" sz="4000" dirty="0">
                <a:highlight>
                  <a:srgbClr val="FFFF00"/>
                </a:highlight>
              </a:rPr>
              <a:t>APROVAÇÃO DE CONTAS </a:t>
            </a:r>
          </a:p>
          <a:p>
            <a:pPr algn="just"/>
            <a:r>
              <a:rPr lang="pt-BR" sz="4000" dirty="0"/>
              <a:t>Histórico de aprovações de Contas dos Gestores </a:t>
            </a:r>
          </a:p>
        </p:txBody>
      </p:sp>
      <p:sp>
        <p:nvSpPr>
          <p:cNvPr id="11" name="CaixaDeTexto 10">
            <a:extLst>
              <a:ext uri="{FF2B5EF4-FFF2-40B4-BE49-F238E27FC236}">
                <a16:creationId xmlns:a16="http://schemas.microsoft.com/office/drawing/2014/main" id="{A92E13A9-7C58-24DF-AE9C-8140C6D42C3A}"/>
              </a:ext>
            </a:extLst>
          </p:cNvPr>
          <p:cNvSpPr txBox="1"/>
          <p:nvPr/>
        </p:nvSpPr>
        <p:spPr>
          <a:xfrm>
            <a:off x="242887" y="5309855"/>
            <a:ext cx="17754600" cy="2554545"/>
          </a:xfrm>
          <a:prstGeom prst="rect">
            <a:avLst/>
          </a:prstGeom>
          <a:noFill/>
        </p:spPr>
        <p:txBody>
          <a:bodyPr wrap="square">
            <a:spAutoFit/>
          </a:bodyPr>
          <a:lstStyle/>
          <a:p>
            <a:pPr algn="ctr"/>
            <a:r>
              <a:rPr lang="pt-BR" sz="4000" dirty="0">
                <a:highlight>
                  <a:srgbClr val="FFFF00"/>
                </a:highlight>
              </a:rPr>
              <a:t>CAPAG  </a:t>
            </a:r>
          </a:p>
          <a:p>
            <a:pPr algn="just"/>
            <a:r>
              <a:rPr lang="pt-BR" sz="4000" dirty="0"/>
              <a:t>43,6% dos municípios capixabas estão classificados em A ou A+. São 34 dos 78 Municípios. Isso significa que quase metade dos municípios do ES apresenta classificação CAPAG nas duas melhores faixas da escala.</a:t>
            </a:r>
          </a:p>
        </p:txBody>
      </p:sp>
    </p:spTree>
    <p:extLst>
      <p:ext uri="{BB962C8B-B14F-4D97-AF65-F5344CB8AC3E}">
        <p14:creationId xmlns:p14="http://schemas.microsoft.com/office/powerpoint/2010/main" val="349215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8"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41D5496-826F-A047-A64A-23424557DF1B}"/>
              </a:ext>
            </a:extLst>
          </p:cNvPr>
          <p:cNvSpPr txBox="1"/>
          <p:nvPr/>
        </p:nvSpPr>
        <p:spPr>
          <a:xfrm>
            <a:off x="30480" y="1157793"/>
            <a:ext cx="12344400" cy="7971413"/>
          </a:xfrm>
          <a:prstGeom prst="rect">
            <a:avLst/>
          </a:prstGeom>
          <a:noFill/>
        </p:spPr>
        <p:txBody>
          <a:bodyPr wrap="square">
            <a:spAutoFit/>
          </a:bodyPr>
          <a:lstStyle/>
          <a:p>
            <a:pPr>
              <a:buNone/>
            </a:pPr>
            <a:r>
              <a:rPr lang="pt-BR" sz="3200" b="1" dirty="0"/>
              <a:t>O Município da Ponte Quebrada</a:t>
            </a:r>
          </a:p>
          <a:p>
            <a:pPr lvl="3"/>
            <a:r>
              <a:rPr lang="pt-BR" sz="3200" dirty="0"/>
              <a:t>Imagine uma prefeitura com:</a:t>
            </a:r>
          </a:p>
          <a:p>
            <a:pPr lvl="3">
              <a:buFont typeface="Arial" panose="020B0604020202020204" pitchFamily="34" charset="0"/>
              <a:buChar char="•"/>
            </a:pPr>
            <a:r>
              <a:rPr lang="pt-BR" sz="3200" dirty="0"/>
              <a:t>Contabilidade excelente; </a:t>
            </a:r>
          </a:p>
          <a:p>
            <a:pPr lvl="3">
              <a:buFont typeface="Arial" panose="020B0604020202020204" pitchFamily="34" charset="0"/>
              <a:buChar char="•"/>
            </a:pPr>
            <a:r>
              <a:rPr lang="pt-BR" sz="3200" dirty="0"/>
              <a:t>SIAFIC funcionando; </a:t>
            </a:r>
          </a:p>
          <a:p>
            <a:pPr lvl="3">
              <a:buFont typeface="Arial" panose="020B0604020202020204" pitchFamily="34" charset="0"/>
              <a:buChar char="•"/>
            </a:pPr>
            <a:r>
              <a:rPr lang="pt-BR" sz="3200" dirty="0" err="1"/>
              <a:t>Siconfi</a:t>
            </a:r>
            <a:r>
              <a:rPr lang="pt-BR" sz="3200" dirty="0"/>
              <a:t> sem inconsistências; </a:t>
            </a:r>
          </a:p>
          <a:p>
            <a:pPr lvl="3">
              <a:buFont typeface="Arial" panose="020B0604020202020204" pitchFamily="34" charset="0"/>
              <a:buChar char="•"/>
            </a:pPr>
            <a:r>
              <a:rPr lang="pt-BR" sz="3200" dirty="0"/>
              <a:t>RREO correto; </a:t>
            </a:r>
          </a:p>
          <a:p>
            <a:pPr lvl="3">
              <a:buFont typeface="Arial" panose="020B0604020202020204" pitchFamily="34" charset="0"/>
              <a:buChar char="•"/>
            </a:pPr>
            <a:r>
              <a:rPr lang="pt-BR" sz="3200" dirty="0"/>
              <a:t>RGF correto; </a:t>
            </a:r>
          </a:p>
          <a:p>
            <a:pPr lvl="3">
              <a:buFont typeface="Arial" panose="020B0604020202020204" pitchFamily="34" charset="0"/>
              <a:buChar char="•"/>
            </a:pPr>
            <a:r>
              <a:rPr lang="pt-BR" sz="3200" dirty="0"/>
              <a:t>balanços adequados. </a:t>
            </a:r>
          </a:p>
          <a:p>
            <a:pPr>
              <a:buNone/>
            </a:pPr>
            <a:r>
              <a:rPr lang="pt-BR" sz="3200" dirty="0"/>
              <a:t>Mas...</a:t>
            </a:r>
          </a:p>
          <a:p>
            <a:pPr lvl="3"/>
            <a:r>
              <a:rPr lang="pt-BR" sz="3200" dirty="0"/>
              <a:t>A Secretaria de Obras não atualizou adequadamente os contratos.</a:t>
            </a:r>
          </a:p>
          <a:p>
            <a:pPr lvl="3"/>
            <a:r>
              <a:rPr lang="pt-BR" sz="3200" dirty="0"/>
              <a:t>O Patrimônio não possui inventário confiável.</a:t>
            </a:r>
          </a:p>
          <a:p>
            <a:pPr lvl="3"/>
            <a:r>
              <a:rPr lang="pt-BR" sz="3200" dirty="0"/>
              <a:t>O setor de compras não conversa adequadamente com o financeiro.</a:t>
            </a:r>
          </a:p>
          <a:p>
            <a:pPr lvl="3"/>
            <a:r>
              <a:rPr lang="pt-BR" sz="3200" dirty="0"/>
              <a:t>O gestor não consulta os relatórios contábeis antes de tomar decisões.</a:t>
            </a:r>
          </a:p>
        </p:txBody>
      </p:sp>
      <p:sp>
        <p:nvSpPr>
          <p:cNvPr id="8" name="Título 5">
            <a:extLst>
              <a:ext uri="{FF2B5EF4-FFF2-40B4-BE49-F238E27FC236}">
                <a16:creationId xmlns:a16="http://schemas.microsoft.com/office/drawing/2014/main" id="{A11A4D21-D563-085D-9489-093975163651}"/>
              </a:ext>
            </a:extLst>
          </p:cNvPr>
          <p:cNvSpPr>
            <a:spLocks noGrp="1"/>
          </p:cNvSpPr>
          <p:nvPr>
            <p:ph type="title"/>
          </p:nvPr>
        </p:nvSpPr>
        <p:spPr>
          <a:xfrm>
            <a:off x="350520" y="7620"/>
            <a:ext cx="15700767" cy="830997"/>
          </a:xfrm>
        </p:spPr>
        <p:txBody>
          <a:bodyPr/>
          <a:lstStyle/>
          <a:p>
            <a:r>
              <a:rPr lang="pt-BR" sz="5400" dirty="0"/>
              <a:t>Um caso para reflexão ...</a:t>
            </a:r>
          </a:p>
        </p:txBody>
      </p:sp>
      <p:sp>
        <p:nvSpPr>
          <p:cNvPr id="10" name="CaixaDeTexto 9">
            <a:extLst>
              <a:ext uri="{FF2B5EF4-FFF2-40B4-BE49-F238E27FC236}">
                <a16:creationId xmlns:a16="http://schemas.microsoft.com/office/drawing/2014/main" id="{14EB42E1-A986-EAC8-6F99-37F11CE96547}"/>
              </a:ext>
            </a:extLst>
          </p:cNvPr>
          <p:cNvSpPr txBox="1"/>
          <p:nvPr/>
        </p:nvSpPr>
        <p:spPr>
          <a:xfrm>
            <a:off x="3352800" y="8801100"/>
            <a:ext cx="9174480" cy="1200329"/>
          </a:xfrm>
          <a:prstGeom prst="rect">
            <a:avLst/>
          </a:prstGeom>
          <a:noFill/>
        </p:spPr>
        <p:txBody>
          <a:bodyPr wrap="square">
            <a:spAutoFit/>
          </a:bodyPr>
          <a:lstStyle/>
          <a:p>
            <a:pPr>
              <a:buNone/>
            </a:pPr>
            <a:r>
              <a:rPr lang="pt-BR" sz="3600" b="1" dirty="0">
                <a:highlight>
                  <a:srgbClr val="FFFF00"/>
                </a:highlight>
              </a:rPr>
              <a:t>Pergunta:</a:t>
            </a:r>
          </a:p>
          <a:p>
            <a:pPr>
              <a:buNone/>
            </a:pPr>
            <a:r>
              <a:rPr lang="pt-BR" sz="3600" b="1" dirty="0">
                <a:highlight>
                  <a:srgbClr val="FFFF00"/>
                </a:highlight>
              </a:rPr>
              <a:t>Temos boa contabilidade ou boa governança?</a:t>
            </a:r>
            <a:endParaRPr lang="pt-BR" sz="3600" dirty="0">
              <a:highlight>
                <a:srgbClr val="FFFF00"/>
              </a:highlight>
            </a:endParaRPr>
          </a:p>
        </p:txBody>
      </p:sp>
      <p:sp>
        <p:nvSpPr>
          <p:cNvPr id="12" name="CaixaDeTexto 11">
            <a:extLst>
              <a:ext uri="{FF2B5EF4-FFF2-40B4-BE49-F238E27FC236}">
                <a16:creationId xmlns:a16="http://schemas.microsoft.com/office/drawing/2014/main" id="{81B126BC-CC21-95F6-B844-025E60203B4B}"/>
              </a:ext>
            </a:extLst>
          </p:cNvPr>
          <p:cNvSpPr txBox="1"/>
          <p:nvPr/>
        </p:nvSpPr>
        <p:spPr>
          <a:xfrm>
            <a:off x="10515600" y="455325"/>
            <a:ext cx="7772400" cy="2862322"/>
          </a:xfrm>
          <a:prstGeom prst="rect">
            <a:avLst/>
          </a:prstGeom>
          <a:noFill/>
        </p:spPr>
        <p:txBody>
          <a:bodyPr wrap="square">
            <a:spAutoFit/>
          </a:bodyPr>
          <a:lstStyle/>
          <a:p>
            <a:pPr>
              <a:buNone/>
            </a:pPr>
            <a:r>
              <a:rPr lang="pt-BR" sz="3600" dirty="0"/>
              <a:t>Resposta:</a:t>
            </a:r>
          </a:p>
          <a:p>
            <a:pPr>
              <a:buNone/>
            </a:pPr>
            <a:r>
              <a:rPr lang="pt-BR" sz="3600" b="1" dirty="0"/>
              <a:t>Temos uma boa parte da infraestrutura contábil, mas não necessariamente governança.</a:t>
            </a:r>
            <a:endParaRPr lang="pt-BR" sz="3600" dirty="0"/>
          </a:p>
          <a:p>
            <a:pPr>
              <a:buNone/>
            </a:pPr>
            <a:endParaRPr lang="pt-BR" sz="3600" dirty="0"/>
          </a:p>
        </p:txBody>
      </p:sp>
      <p:sp>
        <p:nvSpPr>
          <p:cNvPr id="14" name="CaixaDeTexto 13">
            <a:extLst>
              <a:ext uri="{FF2B5EF4-FFF2-40B4-BE49-F238E27FC236}">
                <a16:creationId xmlns:a16="http://schemas.microsoft.com/office/drawing/2014/main" id="{1E47CC98-F3C9-AE2A-7EAD-CFA5ADB95698}"/>
              </a:ext>
            </a:extLst>
          </p:cNvPr>
          <p:cNvSpPr txBox="1"/>
          <p:nvPr/>
        </p:nvSpPr>
        <p:spPr>
          <a:xfrm>
            <a:off x="11506200" y="3848100"/>
            <a:ext cx="7083033" cy="3416320"/>
          </a:xfrm>
          <a:prstGeom prst="rect">
            <a:avLst/>
          </a:prstGeom>
          <a:noFill/>
        </p:spPr>
        <p:txBody>
          <a:bodyPr wrap="square">
            <a:spAutoFit/>
          </a:bodyPr>
          <a:lstStyle/>
          <a:p>
            <a:pPr>
              <a:buNone/>
            </a:pPr>
            <a:r>
              <a:rPr lang="pt-BR" sz="5400" dirty="0">
                <a:highlight>
                  <a:srgbClr val="FFFF00"/>
                </a:highlight>
              </a:rPr>
              <a:t>Porque governança exige que a informação </a:t>
            </a:r>
            <a:r>
              <a:rPr lang="pt-BR" sz="5400" b="1" dirty="0">
                <a:highlight>
                  <a:srgbClr val="FFFF00"/>
                </a:highlight>
              </a:rPr>
              <a:t>percorra toda a cadeia até chegar à decisão</a:t>
            </a:r>
            <a:r>
              <a:rPr lang="pt-BR" sz="5400" dirty="0">
                <a:highlight>
                  <a:srgbClr val="FFFF00"/>
                </a:highlight>
              </a:rPr>
              <a:t>.</a:t>
            </a:r>
          </a:p>
        </p:txBody>
      </p:sp>
    </p:spTree>
    <p:extLst>
      <p:ext uri="{BB962C8B-B14F-4D97-AF65-F5344CB8AC3E}">
        <p14:creationId xmlns:p14="http://schemas.microsoft.com/office/powerpoint/2010/main" val="512203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D3832-21C3-6595-7039-0A0B99988D35}"/>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0B556518-7018-0A01-EB52-A0EC9ECCBA6C}"/>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0750D022-4995-2F10-8FE4-F48B1A1B7B35}"/>
              </a:ext>
            </a:extLst>
          </p:cNvPr>
          <p:cNvPicPr/>
          <p:nvPr/>
        </p:nvPicPr>
        <p:blipFill>
          <a:blip r:embed="rId2" cstate="print"/>
          <a:stretch>
            <a:fillRect/>
          </a:stretch>
        </p:blipFill>
        <p:spPr>
          <a:xfrm>
            <a:off x="16005567" y="0"/>
            <a:ext cx="2282433" cy="1638300"/>
          </a:xfrm>
          <a:prstGeom prst="rect">
            <a:avLst/>
          </a:prstGeom>
        </p:spPr>
      </p:pic>
      <p:sp>
        <p:nvSpPr>
          <p:cNvPr id="2" name="Título 5">
            <a:extLst>
              <a:ext uri="{FF2B5EF4-FFF2-40B4-BE49-F238E27FC236}">
                <a16:creationId xmlns:a16="http://schemas.microsoft.com/office/drawing/2014/main" id="{660E6511-0DB4-216B-D219-83729FFA6061}"/>
              </a:ext>
            </a:extLst>
          </p:cNvPr>
          <p:cNvSpPr>
            <a:spLocks noGrp="1"/>
          </p:cNvSpPr>
          <p:nvPr>
            <p:ph type="title"/>
          </p:nvPr>
        </p:nvSpPr>
        <p:spPr>
          <a:xfrm>
            <a:off x="137532" y="159572"/>
            <a:ext cx="15700767" cy="1107996"/>
          </a:xfrm>
        </p:spPr>
        <p:txBody>
          <a:bodyPr/>
          <a:lstStyle/>
          <a:p>
            <a:r>
              <a:rPr lang="pt-BR" sz="3600" dirty="0"/>
              <a:t>Mais reflexões </a:t>
            </a:r>
            <a:br>
              <a:rPr lang="pt-BR" sz="3600" dirty="0"/>
            </a:br>
            <a:r>
              <a:rPr lang="pt-BR" sz="3600" dirty="0"/>
              <a:t>Conformidade ... Uso da Informação ...</a:t>
            </a:r>
          </a:p>
        </p:txBody>
      </p:sp>
      <p:sp>
        <p:nvSpPr>
          <p:cNvPr id="5" name="CaixaDeTexto 4">
            <a:extLst>
              <a:ext uri="{FF2B5EF4-FFF2-40B4-BE49-F238E27FC236}">
                <a16:creationId xmlns:a16="http://schemas.microsoft.com/office/drawing/2014/main" id="{66184960-9945-D0FE-E27D-CA489744D478}"/>
              </a:ext>
            </a:extLst>
          </p:cNvPr>
          <p:cNvSpPr txBox="1"/>
          <p:nvPr/>
        </p:nvSpPr>
        <p:spPr>
          <a:xfrm>
            <a:off x="0" y="2095500"/>
            <a:ext cx="18135600" cy="7478970"/>
          </a:xfrm>
          <a:prstGeom prst="rect">
            <a:avLst/>
          </a:prstGeom>
          <a:noFill/>
        </p:spPr>
        <p:txBody>
          <a:bodyPr wrap="square">
            <a:spAutoFit/>
          </a:bodyPr>
          <a:lstStyle/>
          <a:p>
            <a:pPr marL="571500" indent="-571500">
              <a:buFontTx/>
              <a:buChar char="-"/>
            </a:pPr>
            <a:r>
              <a:rPr lang="pt-BR" sz="4000" dirty="0"/>
              <a:t>A CONFORMIDADE COMPROVADA VEM DA COBRANÇA DO SISTEMA DE CONTROLE OU DO COMPROMISSO COM A QUALIDADE DA INFORMAÇÃO E COM O RESULTADO DAS POLITICAS PÚBLICAS ?</a:t>
            </a:r>
          </a:p>
          <a:p>
            <a:pPr marL="571500" indent="-571500">
              <a:buFontTx/>
              <a:buChar char="-"/>
            </a:pPr>
            <a:endParaRPr lang="pt-BR" sz="4000" dirty="0"/>
          </a:p>
          <a:p>
            <a:pPr marL="571500" indent="-571500">
              <a:buFontTx/>
              <a:buChar char="-"/>
            </a:pPr>
            <a:r>
              <a:rPr lang="pt-BR" sz="4000" dirty="0"/>
              <a:t>A CONFORMIDADE COMPROVADA TEM PROPORCIONADO O QUE AOS MUNICIPIOS DO ES ?</a:t>
            </a:r>
          </a:p>
          <a:p>
            <a:pPr marL="571500" indent="-571500">
              <a:buFontTx/>
              <a:buChar char="-"/>
            </a:pPr>
            <a:endParaRPr lang="pt-BR" sz="4000" dirty="0"/>
          </a:p>
          <a:p>
            <a:pPr marL="571500" indent="-571500">
              <a:buFontTx/>
              <a:buChar char="-"/>
            </a:pPr>
            <a:r>
              <a:rPr lang="pt-BR" sz="4000" dirty="0"/>
              <a:t>EXISTEM GANHOS REAIS E MENSURÁVEIS PARA O SISTEMA DE CONTABILIDADE E AOS CONTADORES MUNICIPAIS ?</a:t>
            </a:r>
          </a:p>
          <a:p>
            <a:pPr marL="571500" indent="-571500">
              <a:buFontTx/>
              <a:buChar char="-"/>
            </a:pPr>
            <a:endParaRPr lang="pt-BR" sz="4000" dirty="0"/>
          </a:p>
          <a:p>
            <a:pPr marL="571500" indent="-571500">
              <a:buFontTx/>
              <a:buChar char="-"/>
            </a:pPr>
            <a:r>
              <a:rPr lang="pt-BR" sz="4000" dirty="0"/>
              <a:t>COM TODOS ESSES BONS INDICADORES MEU GESTOR TEM SE VALIDO DAS MINHAS INFORMAÇOES PARA TOMAR DECISÃO ?</a:t>
            </a:r>
          </a:p>
        </p:txBody>
      </p:sp>
    </p:spTree>
    <p:extLst>
      <p:ext uri="{BB962C8B-B14F-4D97-AF65-F5344CB8AC3E}">
        <p14:creationId xmlns:p14="http://schemas.microsoft.com/office/powerpoint/2010/main" val="1524197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41938-0C1C-8F89-8E4C-A558243246FA}"/>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E52CFE27-54FA-0A69-6761-BB252008CEBA}"/>
              </a:ext>
            </a:extLst>
          </p:cNvPr>
          <p:cNvPicPr/>
          <p:nvPr/>
        </p:nvPicPr>
        <p:blipFill>
          <a:blip r:embed="rId2" cstate="print"/>
          <a:stretch>
            <a:fillRect/>
          </a:stretch>
        </p:blipFill>
        <p:spPr>
          <a:xfrm>
            <a:off x="15624845" y="-227652"/>
            <a:ext cx="2282433" cy="1618639"/>
          </a:xfrm>
          <a:prstGeom prst="rect">
            <a:avLst/>
          </a:prstGeom>
        </p:spPr>
      </p:pic>
      <p:sp>
        <p:nvSpPr>
          <p:cNvPr id="3" name="object 3">
            <a:extLst>
              <a:ext uri="{FF2B5EF4-FFF2-40B4-BE49-F238E27FC236}">
                <a16:creationId xmlns:a16="http://schemas.microsoft.com/office/drawing/2014/main" id="{18B90F81-CAFE-195C-903D-3D44BE45C280}"/>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sp>
        <p:nvSpPr>
          <p:cNvPr id="8" name="Título 5">
            <a:extLst>
              <a:ext uri="{FF2B5EF4-FFF2-40B4-BE49-F238E27FC236}">
                <a16:creationId xmlns:a16="http://schemas.microsoft.com/office/drawing/2014/main" id="{E4653CA3-68FC-495B-ABDB-1EA88AE94869}"/>
              </a:ext>
            </a:extLst>
          </p:cNvPr>
          <p:cNvSpPr>
            <a:spLocks noGrp="1"/>
          </p:cNvSpPr>
          <p:nvPr>
            <p:ph type="title"/>
          </p:nvPr>
        </p:nvSpPr>
        <p:spPr>
          <a:xfrm>
            <a:off x="430903" y="150413"/>
            <a:ext cx="15691489" cy="1015663"/>
          </a:xfrm>
        </p:spPr>
        <p:txBody>
          <a:bodyPr/>
          <a:lstStyle/>
          <a:p>
            <a:r>
              <a:rPr lang="pt-BR" sz="6600" dirty="0"/>
              <a:t>O Contabilidade tradicional ...</a:t>
            </a:r>
          </a:p>
        </p:txBody>
      </p:sp>
      <p:pic>
        <p:nvPicPr>
          <p:cNvPr id="6" name="Picture 2" descr="Page 3 | Investment Vectors &amp; Illustrations for Free Download | Freepik">
            <a:extLst>
              <a:ext uri="{FF2B5EF4-FFF2-40B4-BE49-F238E27FC236}">
                <a16:creationId xmlns:a16="http://schemas.microsoft.com/office/drawing/2014/main" id="{333B8C44-B8F7-4293-7890-0597E3030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9414" y="2449181"/>
            <a:ext cx="3372415" cy="337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luxograma: Processo 8">
            <a:extLst>
              <a:ext uri="{FF2B5EF4-FFF2-40B4-BE49-F238E27FC236}">
                <a16:creationId xmlns:a16="http://schemas.microsoft.com/office/drawing/2014/main" id="{5B22BD30-1851-70F6-8AB8-FDCD89E6225C}"/>
              </a:ext>
            </a:extLst>
          </p:cNvPr>
          <p:cNvSpPr/>
          <p:nvPr/>
        </p:nvSpPr>
        <p:spPr>
          <a:xfrm>
            <a:off x="3700156" y="5254095"/>
            <a:ext cx="1432776" cy="603218"/>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b="1" i="0" u="none" strike="noStrike" kern="0" cap="none" spc="0" normalizeH="0" baseline="0" noProof="0" dirty="0">
                <a:ln>
                  <a:noFill/>
                </a:ln>
                <a:solidFill>
                  <a:prstClr val="white"/>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ATOS E FATOS </a:t>
            </a:r>
            <a:endParaRPr kumimoji="0" lang="pt-BR" b="1" i="0" u="none" strike="noStrike" kern="0" cap="none" spc="0" normalizeH="0" baseline="0" noProof="0" dirty="0">
              <a:ln>
                <a:noFill/>
              </a:ln>
              <a:solidFill>
                <a:prstClr val="white"/>
              </a:solidFill>
              <a:effectLst/>
              <a:uLnTx/>
              <a:uFillTx/>
              <a:latin typeface="Dreaming Outloud Pro" panose="03050502040302030504" pitchFamily="66" charset="0"/>
              <a:cs typeface="Dreaming Outloud Pro" panose="03050502040302030504" pitchFamily="66" charset="0"/>
            </a:endParaRPr>
          </a:p>
        </p:txBody>
      </p:sp>
      <p:pic>
        <p:nvPicPr>
          <p:cNvPr id="10" name="Picture 4" descr="Capítulo V. Régimen de los Fondos de Cesantía Artículo 159. Aspectos Generales. Definición. El fondo de cesantía es un patrimonio autónomo independiente del de la sociedad administradora, constituído con el aporte del auxilio de cesantía previsto en el capítulo VII, título VIII, parte primera, del Código Sustantivo del Trabajo, en los artículos 98 a 106 […] La entrada Fondos de Cesantía aparece primero en encolombia.com.">
            <a:extLst>
              <a:ext uri="{FF2B5EF4-FFF2-40B4-BE49-F238E27FC236}">
                <a16:creationId xmlns:a16="http://schemas.microsoft.com/office/drawing/2014/main" id="{FD22A4FD-FBB2-FAE1-A9E2-6BA687FC6F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044" y="3050406"/>
            <a:ext cx="3755625" cy="217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El patrimonio de planes de pensiones aumentó un 4'89% en el primer semestre">
            <a:extLst>
              <a:ext uri="{FF2B5EF4-FFF2-40B4-BE49-F238E27FC236}">
                <a16:creationId xmlns:a16="http://schemas.microsoft.com/office/drawing/2014/main" id="{CAD2CED4-E80B-627D-1AC7-8D8B892D51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2061" y="3002928"/>
            <a:ext cx="2866835" cy="217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luxograma: Processo 11">
            <a:extLst>
              <a:ext uri="{FF2B5EF4-FFF2-40B4-BE49-F238E27FC236}">
                <a16:creationId xmlns:a16="http://schemas.microsoft.com/office/drawing/2014/main" id="{154D4950-FA0C-01CA-E934-5F2E10C2E5B7}"/>
              </a:ext>
            </a:extLst>
          </p:cNvPr>
          <p:cNvSpPr/>
          <p:nvPr/>
        </p:nvSpPr>
        <p:spPr>
          <a:xfrm>
            <a:off x="1038354" y="1720136"/>
            <a:ext cx="3164879" cy="712150"/>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b="1" i="0" u="none" strike="noStrike" kern="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PATRIMÔNIO</a:t>
            </a:r>
          </a:p>
        </p:txBody>
      </p:sp>
      <p:sp>
        <p:nvSpPr>
          <p:cNvPr id="13" name="Fluxograma: Processo 12">
            <a:extLst>
              <a:ext uri="{FF2B5EF4-FFF2-40B4-BE49-F238E27FC236}">
                <a16:creationId xmlns:a16="http://schemas.microsoft.com/office/drawing/2014/main" id="{C995A8FC-4EAF-218A-BFBF-47B174586634}"/>
              </a:ext>
            </a:extLst>
          </p:cNvPr>
          <p:cNvSpPr/>
          <p:nvPr/>
        </p:nvSpPr>
        <p:spPr>
          <a:xfrm>
            <a:off x="5983231" y="1541589"/>
            <a:ext cx="2545665" cy="712150"/>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b="1" i="0" u="none" strike="noStrike" kern="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PATRIMÔNIO MODIFICADO </a:t>
            </a:r>
          </a:p>
        </p:txBody>
      </p:sp>
      <p:sp>
        <p:nvSpPr>
          <p:cNvPr id="14" name="Fluxograma: Processo 13">
            <a:extLst>
              <a:ext uri="{FF2B5EF4-FFF2-40B4-BE49-F238E27FC236}">
                <a16:creationId xmlns:a16="http://schemas.microsoft.com/office/drawing/2014/main" id="{4C6D4D44-B906-DFE6-03EF-8F6219EFCD5C}"/>
              </a:ext>
            </a:extLst>
          </p:cNvPr>
          <p:cNvSpPr/>
          <p:nvPr/>
        </p:nvSpPr>
        <p:spPr>
          <a:xfrm>
            <a:off x="10626879" y="1418987"/>
            <a:ext cx="2317484" cy="858128"/>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sz="2400" b="1" i="0" u="none" strike="noStrike" kern="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RECONHECER</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sz="2400" b="1" i="0" u="none" strike="noStrike" kern="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MENSURAR</a:t>
            </a:r>
          </a:p>
        </p:txBody>
      </p:sp>
      <p:sp>
        <p:nvSpPr>
          <p:cNvPr id="15" name="Fluxograma: Processo 14">
            <a:extLst>
              <a:ext uri="{FF2B5EF4-FFF2-40B4-BE49-F238E27FC236}">
                <a16:creationId xmlns:a16="http://schemas.microsoft.com/office/drawing/2014/main" id="{D5833B43-C64D-59CE-228F-4775B867B271}"/>
              </a:ext>
            </a:extLst>
          </p:cNvPr>
          <p:cNvSpPr/>
          <p:nvPr/>
        </p:nvSpPr>
        <p:spPr>
          <a:xfrm>
            <a:off x="7490877" y="3473379"/>
            <a:ext cx="1822766" cy="616548"/>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b="1" i="0" u="none" strike="noStrike" kern="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CONTABILIDADE</a:t>
            </a:r>
          </a:p>
        </p:txBody>
      </p:sp>
      <p:pic>
        <p:nvPicPr>
          <p:cNvPr id="16" name="Picture 4" descr="Contém uma imagem de: Terms And Conditions Vector Hd Images, Terms And Conditions Flat Design Style With Woman Signs Documents Character, Terms, Conditions, Signature PNG Image For Free Download">
            <a:extLst>
              <a:ext uri="{FF2B5EF4-FFF2-40B4-BE49-F238E27FC236}">
                <a16:creationId xmlns:a16="http://schemas.microsoft.com/office/drawing/2014/main" id="{D3F5D024-C6DD-BC82-C6A4-697A471CD9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85464" y="2684452"/>
            <a:ext cx="3490469" cy="3490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luxograma: Processo 16">
            <a:extLst>
              <a:ext uri="{FF2B5EF4-FFF2-40B4-BE49-F238E27FC236}">
                <a16:creationId xmlns:a16="http://schemas.microsoft.com/office/drawing/2014/main" id="{D57B43AA-4332-80F8-675B-E5CC3AB08C64}"/>
              </a:ext>
            </a:extLst>
          </p:cNvPr>
          <p:cNvSpPr/>
          <p:nvPr/>
        </p:nvSpPr>
        <p:spPr>
          <a:xfrm>
            <a:off x="15281948" y="1519849"/>
            <a:ext cx="1846285" cy="712150"/>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b="1" i="0" u="none" strike="noStrike" kern="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EVIDENCIAR</a:t>
            </a:r>
          </a:p>
        </p:txBody>
      </p:sp>
      <p:sp>
        <p:nvSpPr>
          <p:cNvPr id="18" name="Seta: Curva para Cima 17">
            <a:extLst>
              <a:ext uri="{FF2B5EF4-FFF2-40B4-BE49-F238E27FC236}">
                <a16:creationId xmlns:a16="http://schemas.microsoft.com/office/drawing/2014/main" id="{CA4BA8A9-3990-D8A8-A04F-7688F4301F7F}"/>
              </a:ext>
            </a:extLst>
          </p:cNvPr>
          <p:cNvSpPr/>
          <p:nvPr/>
        </p:nvSpPr>
        <p:spPr>
          <a:xfrm>
            <a:off x="2716089" y="5633866"/>
            <a:ext cx="6137181" cy="1594644"/>
          </a:xfrm>
          <a:prstGeom prst="curvedUpArrow">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pt-BR" b="0" i="0" u="none" strike="noStrike" kern="0" cap="none" spc="0" normalizeH="0" baseline="0" noProof="0">
              <a:ln>
                <a:noFill/>
              </a:ln>
              <a:solidFill>
                <a:prstClr val="black"/>
              </a:solidFill>
              <a:effectLst/>
              <a:uLnTx/>
              <a:uFillTx/>
              <a:latin typeface="Calibri"/>
              <a:ea typeface="+mn-ea"/>
              <a:cs typeface="+mn-cs"/>
            </a:endParaRPr>
          </a:p>
        </p:txBody>
      </p:sp>
      <p:sp>
        <p:nvSpPr>
          <p:cNvPr id="19" name="Fluxograma: Processo 18">
            <a:extLst>
              <a:ext uri="{FF2B5EF4-FFF2-40B4-BE49-F238E27FC236}">
                <a16:creationId xmlns:a16="http://schemas.microsoft.com/office/drawing/2014/main" id="{B666100A-D3DC-E198-419C-500692C281F1}"/>
              </a:ext>
            </a:extLst>
          </p:cNvPr>
          <p:cNvSpPr/>
          <p:nvPr/>
        </p:nvSpPr>
        <p:spPr>
          <a:xfrm>
            <a:off x="3462719" y="7804182"/>
            <a:ext cx="3340427" cy="1082487"/>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b="1" i="0" u="none" strike="noStrike" kern="0" cap="none" spc="0" normalizeH="0" baseline="0" noProof="0" dirty="0">
                <a:ln>
                  <a:noFill/>
                </a:ln>
                <a:solidFill>
                  <a:prstClr val="white"/>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INPUTS</a:t>
            </a:r>
            <a:endParaRPr kumimoji="0" lang="pt-BR" b="1" i="0" u="none" strike="noStrike" kern="0" cap="none" spc="0" normalizeH="0" baseline="0" noProof="0" dirty="0">
              <a:ln>
                <a:noFill/>
              </a:ln>
              <a:solidFill>
                <a:prstClr val="white"/>
              </a:solidFill>
              <a:effectLst/>
              <a:uLnTx/>
              <a:uFillTx/>
              <a:latin typeface="Dreaming Outloud Pro" panose="03050502040302030504" pitchFamily="66" charset="0"/>
              <a:cs typeface="Dreaming Outloud Pro" panose="03050502040302030504" pitchFamily="66" charset="0"/>
            </a:endParaRPr>
          </a:p>
        </p:txBody>
      </p:sp>
      <p:sp>
        <p:nvSpPr>
          <p:cNvPr id="20" name="Seta: Curva para Cima 19">
            <a:extLst>
              <a:ext uri="{FF2B5EF4-FFF2-40B4-BE49-F238E27FC236}">
                <a16:creationId xmlns:a16="http://schemas.microsoft.com/office/drawing/2014/main" id="{D0C5F53C-D204-B2F9-4772-7081B5F8FB2E}"/>
              </a:ext>
            </a:extLst>
          </p:cNvPr>
          <p:cNvSpPr/>
          <p:nvPr/>
        </p:nvSpPr>
        <p:spPr>
          <a:xfrm>
            <a:off x="7290832" y="5658492"/>
            <a:ext cx="6024114" cy="1704509"/>
          </a:xfrm>
          <a:prstGeom prst="curvedUpArrow">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pt-BR" b="0" i="0" u="none" strike="noStrike" kern="0" cap="none" spc="0" normalizeH="0" baseline="0" noProof="0">
              <a:ln>
                <a:noFill/>
              </a:ln>
              <a:solidFill>
                <a:prstClr val="black"/>
              </a:solidFill>
              <a:effectLst/>
              <a:uLnTx/>
              <a:uFillTx/>
              <a:latin typeface="Calibri"/>
              <a:ea typeface="+mn-ea"/>
              <a:cs typeface="+mn-cs"/>
            </a:endParaRPr>
          </a:p>
        </p:txBody>
      </p:sp>
      <p:sp>
        <p:nvSpPr>
          <p:cNvPr id="21" name="Fluxograma: Processo 20">
            <a:extLst>
              <a:ext uri="{FF2B5EF4-FFF2-40B4-BE49-F238E27FC236}">
                <a16:creationId xmlns:a16="http://schemas.microsoft.com/office/drawing/2014/main" id="{8E97884E-5018-5A77-4FA1-E6E5A4A801F3}"/>
              </a:ext>
            </a:extLst>
          </p:cNvPr>
          <p:cNvSpPr/>
          <p:nvPr/>
        </p:nvSpPr>
        <p:spPr>
          <a:xfrm>
            <a:off x="14533385" y="7559149"/>
            <a:ext cx="3343413" cy="1082487"/>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b="1" i="0" u="none" strike="noStrike" kern="0" cap="none" spc="0" normalizeH="0" baseline="0" noProof="0" dirty="0">
                <a:ln>
                  <a:noFill/>
                </a:ln>
                <a:solidFill>
                  <a:prstClr val="white"/>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OUTPUTS</a:t>
            </a:r>
          </a:p>
        </p:txBody>
      </p:sp>
      <p:sp>
        <p:nvSpPr>
          <p:cNvPr id="22" name="Fluxograma: Processo 21">
            <a:extLst>
              <a:ext uri="{FF2B5EF4-FFF2-40B4-BE49-F238E27FC236}">
                <a16:creationId xmlns:a16="http://schemas.microsoft.com/office/drawing/2014/main" id="{8BF892F1-3A43-8FCD-BE56-B7A0C296E889}"/>
              </a:ext>
            </a:extLst>
          </p:cNvPr>
          <p:cNvSpPr/>
          <p:nvPr/>
        </p:nvSpPr>
        <p:spPr>
          <a:xfrm>
            <a:off x="8853270" y="7749982"/>
            <a:ext cx="4091093" cy="1136688"/>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b="1" i="0" u="none" strike="noStrike" kern="0" cap="none" spc="0" normalizeH="0" baseline="0" noProof="0" dirty="0">
                <a:ln>
                  <a:noFill/>
                </a:ln>
                <a:solidFill>
                  <a:prstClr val="white"/>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PROCESSAMENTO</a:t>
            </a:r>
          </a:p>
        </p:txBody>
      </p:sp>
      <p:sp>
        <p:nvSpPr>
          <p:cNvPr id="23" name="Seta: Curva para Cima 22">
            <a:extLst>
              <a:ext uri="{FF2B5EF4-FFF2-40B4-BE49-F238E27FC236}">
                <a16:creationId xmlns:a16="http://schemas.microsoft.com/office/drawing/2014/main" id="{2E74DBAE-BC5D-F504-C866-CCF9D966F6C7}"/>
              </a:ext>
            </a:extLst>
          </p:cNvPr>
          <p:cNvSpPr/>
          <p:nvPr/>
        </p:nvSpPr>
        <p:spPr>
          <a:xfrm>
            <a:off x="11253139" y="5857313"/>
            <a:ext cx="5979337" cy="1572974"/>
          </a:xfrm>
          <a:prstGeom prst="curvedUpArrow">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pt-BR" b="0" i="0" u="none" strike="noStrike" kern="0" cap="none" spc="0" normalizeH="0" baseline="0" noProof="0">
              <a:ln>
                <a:noFill/>
              </a:ln>
              <a:solidFill>
                <a:prstClr val="black"/>
              </a:solidFill>
              <a:effectLst/>
              <a:uLnTx/>
              <a:uFillTx/>
              <a:latin typeface="Calibri"/>
              <a:ea typeface="+mn-ea"/>
              <a:cs typeface="+mn-cs"/>
            </a:endParaRPr>
          </a:p>
        </p:txBody>
      </p:sp>
      <p:sp>
        <p:nvSpPr>
          <p:cNvPr id="24" name="Fluxograma: Processo 23">
            <a:extLst>
              <a:ext uri="{FF2B5EF4-FFF2-40B4-BE49-F238E27FC236}">
                <a16:creationId xmlns:a16="http://schemas.microsoft.com/office/drawing/2014/main" id="{437B5C3D-578D-0DC5-CFEE-361E68EEDAA1}"/>
              </a:ext>
            </a:extLst>
          </p:cNvPr>
          <p:cNvSpPr/>
          <p:nvPr/>
        </p:nvSpPr>
        <p:spPr>
          <a:xfrm>
            <a:off x="12709607" y="3527318"/>
            <a:ext cx="1995781" cy="638039"/>
          </a:xfrm>
          <a:prstGeom prst="flowChartProcess">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pt-BR" b="1" i="0" u="none" strike="noStrike" kern="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CONTABILIDADE</a:t>
            </a:r>
          </a:p>
        </p:txBody>
      </p:sp>
    </p:spTree>
    <p:extLst>
      <p:ext uri="{BB962C8B-B14F-4D97-AF65-F5344CB8AC3E}">
        <p14:creationId xmlns:p14="http://schemas.microsoft.com/office/powerpoint/2010/main" val="327481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4" grpId="0" animBg="1"/>
      <p:bldP spid="15"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7C5FA-7E6E-6DBC-DB91-3FE49CC5A9CD}"/>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20A63510-7015-5460-F074-BC8D9845CD81}"/>
              </a:ext>
            </a:extLst>
          </p:cNvPr>
          <p:cNvPicPr/>
          <p:nvPr/>
        </p:nvPicPr>
        <p:blipFill>
          <a:blip r:embed="rId2" cstate="print"/>
          <a:stretch>
            <a:fillRect/>
          </a:stretch>
        </p:blipFill>
        <p:spPr>
          <a:xfrm>
            <a:off x="14897101" y="-593366"/>
            <a:ext cx="3390899" cy="3028339"/>
          </a:xfrm>
          <a:prstGeom prst="rect">
            <a:avLst/>
          </a:prstGeom>
        </p:spPr>
      </p:pic>
      <p:sp>
        <p:nvSpPr>
          <p:cNvPr id="3" name="object 3">
            <a:extLst>
              <a:ext uri="{FF2B5EF4-FFF2-40B4-BE49-F238E27FC236}">
                <a16:creationId xmlns:a16="http://schemas.microsoft.com/office/drawing/2014/main" id="{5D2DA6F7-765E-1FE4-D121-670A88B48BD3}"/>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sp>
        <p:nvSpPr>
          <p:cNvPr id="11" name="CaixaDeTexto 10">
            <a:extLst>
              <a:ext uri="{FF2B5EF4-FFF2-40B4-BE49-F238E27FC236}">
                <a16:creationId xmlns:a16="http://schemas.microsoft.com/office/drawing/2014/main" id="{2B21D222-2471-A429-D5F8-ADC32C3E1CD6}"/>
              </a:ext>
            </a:extLst>
          </p:cNvPr>
          <p:cNvSpPr txBox="1"/>
          <p:nvPr/>
        </p:nvSpPr>
        <p:spPr>
          <a:xfrm>
            <a:off x="304800" y="2458984"/>
            <a:ext cx="11430000" cy="2308324"/>
          </a:xfrm>
          <a:prstGeom prst="rect">
            <a:avLst/>
          </a:prstGeom>
          <a:noFill/>
        </p:spPr>
        <p:txBody>
          <a:bodyPr wrap="square">
            <a:spAutoFit/>
          </a:bodyPr>
          <a:lstStyle>
            <a:defPPr>
              <a:defRPr lang="pt-BR"/>
            </a:defPPr>
            <a:lvl1pPr>
              <a:buNone/>
              <a:defRPr sz="4800" b="1"/>
            </a:lvl1pPr>
          </a:lstStyle>
          <a:p>
            <a:r>
              <a:rPr lang="pt-BR" dirty="0"/>
              <a:t>O contador tradicional:</a:t>
            </a:r>
          </a:p>
          <a:p>
            <a:endParaRPr lang="pt-BR" dirty="0"/>
          </a:p>
          <a:p>
            <a:r>
              <a:rPr lang="pt-BR" dirty="0"/>
              <a:t>Registra → demonstra → presta contas.</a:t>
            </a:r>
          </a:p>
        </p:txBody>
      </p:sp>
      <p:sp>
        <p:nvSpPr>
          <p:cNvPr id="13" name="CaixaDeTexto 12">
            <a:extLst>
              <a:ext uri="{FF2B5EF4-FFF2-40B4-BE49-F238E27FC236}">
                <a16:creationId xmlns:a16="http://schemas.microsoft.com/office/drawing/2014/main" id="{B708E0E1-A5BD-DAEF-F74A-4DA1402BDAC7}"/>
              </a:ext>
            </a:extLst>
          </p:cNvPr>
          <p:cNvSpPr txBox="1"/>
          <p:nvPr/>
        </p:nvSpPr>
        <p:spPr>
          <a:xfrm>
            <a:off x="304800" y="6655375"/>
            <a:ext cx="18288000" cy="2123658"/>
          </a:xfrm>
          <a:prstGeom prst="rect">
            <a:avLst/>
          </a:prstGeom>
          <a:noFill/>
        </p:spPr>
        <p:txBody>
          <a:bodyPr wrap="square">
            <a:spAutoFit/>
          </a:bodyPr>
          <a:lstStyle/>
          <a:p>
            <a:pPr>
              <a:buNone/>
            </a:pPr>
            <a:r>
              <a:rPr lang="pt-BR" sz="4400" b="1" dirty="0"/>
              <a:t>O contador estratégico:</a:t>
            </a:r>
          </a:p>
          <a:p>
            <a:pPr>
              <a:buNone/>
            </a:pPr>
            <a:endParaRPr lang="pt-BR" sz="4400" b="1" dirty="0"/>
          </a:p>
          <a:p>
            <a:pPr>
              <a:buNone/>
            </a:pPr>
            <a:r>
              <a:rPr lang="pt-BR" sz="4400" b="1" dirty="0"/>
              <a:t>Registra → valida →integra → interpreta → comunica →influencia a decisão.</a:t>
            </a:r>
          </a:p>
        </p:txBody>
      </p:sp>
      <p:sp>
        <p:nvSpPr>
          <p:cNvPr id="5" name="AutoShape 4" descr="Resultado de imagem para MEME DE IMAGEM VAGNER MOURA ESTRETEGI ..">
            <a:extLst>
              <a:ext uri="{FF2B5EF4-FFF2-40B4-BE49-F238E27FC236}">
                <a16:creationId xmlns:a16="http://schemas.microsoft.com/office/drawing/2014/main" id="{01249FAC-3987-D1D6-FC65-61A83D0E8AB1}"/>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3078" name="Picture 6" descr="Pin på Memes">
            <a:extLst>
              <a:ext uri="{FF2B5EF4-FFF2-40B4-BE49-F238E27FC236}">
                <a16:creationId xmlns:a16="http://schemas.microsoft.com/office/drawing/2014/main" id="{C48C59FE-7016-CA46-859B-335B418F01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6200" y="2413586"/>
            <a:ext cx="6281737" cy="4707444"/>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5">
            <a:extLst>
              <a:ext uri="{FF2B5EF4-FFF2-40B4-BE49-F238E27FC236}">
                <a16:creationId xmlns:a16="http://schemas.microsoft.com/office/drawing/2014/main" id="{5B953C7B-7E94-D5B6-E4CD-385A2E9322D4}"/>
              </a:ext>
            </a:extLst>
          </p:cNvPr>
          <p:cNvSpPr>
            <a:spLocks noGrp="1"/>
          </p:cNvSpPr>
          <p:nvPr>
            <p:ph type="title"/>
          </p:nvPr>
        </p:nvSpPr>
        <p:spPr>
          <a:xfrm>
            <a:off x="350520" y="7620"/>
            <a:ext cx="15700767" cy="830997"/>
          </a:xfrm>
        </p:spPr>
        <p:txBody>
          <a:bodyPr/>
          <a:lstStyle/>
          <a:p>
            <a:r>
              <a:rPr lang="pt-BR" sz="5400" dirty="0"/>
              <a:t>A estratégia contábil e seus fluxos...</a:t>
            </a:r>
          </a:p>
        </p:txBody>
      </p:sp>
    </p:spTree>
    <p:extLst>
      <p:ext uri="{BB962C8B-B14F-4D97-AF65-F5344CB8AC3E}">
        <p14:creationId xmlns:p14="http://schemas.microsoft.com/office/powerpoint/2010/main" val="101306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1A2D6-AD42-F1D5-CB57-9F731ACDC8E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E76DF3D-5C65-C641-B2D4-40EE59C1FD33}"/>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sp>
        <p:nvSpPr>
          <p:cNvPr id="2" name="Título 5">
            <a:extLst>
              <a:ext uri="{FF2B5EF4-FFF2-40B4-BE49-F238E27FC236}">
                <a16:creationId xmlns:a16="http://schemas.microsoft.com/office/drawing/2014/main" id="{15747463-1344-32BE-1BBC-E798C575D3A9}"/>
              </a:ext>
            </a:extLst>
          </p:cNvPr>
          <p:cNvSpPr>
            <a:spLocks noGrp="1"/>
          </p:cNvSpPr>
          <p:nvPr>
            <p:ph type="title"/>
          </p:nvPr>
        </p:nvSpPr>
        <p:spPr>
          <a:xfrm>
            <a:off x="304800" y="83469"/>
            <a:ext cx="17983200" cy="1354217"/>
          </a:xfrm>
        </p:spPr>
        <p:txBody>
          <a:bodyPr/>
          <a:lstStyle/>
          <a:p>
            <a:pPr algn="ctr"/>
            <a:r>
              <a:rPr lang="pt-BR" sz="4400" dirty="0"/>
              <a:t>O MUNICIPIO MUDOU ...  A CONTABILIDADE PÚBLICA MUNICIPAL TAMBÉM PRECISA MUDAR .</a:t>
            </a:r>
          </a:p>
        </p:txBody>
      </p:sp>
      <p:pic>
        <p:nvPicPr>
          <p:cNvPr id="6" name="Imagem 5">
            <a:extLst>
              <a:ext uri="{FF2B5EF4-FFF2-40B4-BE49-F238E27FC236}">
                <a16:creationId xmlns:a16="http://schemas.microsoft.com/office/drawing/2014/main" id="{1416C885-FEBC-99FF-5C21-2B9629D93C15}"/>
              </a:ext>
            </a:extLst>
          </p:cNvPr>
          <p:cNvPicPr>
            <a:picLocks noChangeAspect="1"/>
          </p:cNvPicPr>
          <p:nvPr/>
        </p:nvPicPr>
        <p:blipFill>
          <a:blip r:embed="rId2"/>
          <a:stretch>
            <a:fillRect/>
          </a:stretch>
        </p:blipFill>
        <p:spPr>
          <a:xfrm>
            <a:off x="533400" y="1743575"/>
            <a:ext cx="7010400" cy="7971925"/>
          </a:xfrm>
          <a:prstGeom prst="rect">
            <a:avLst/>
          </a:prstGeom>
        </p:spPr>
      </p:pic>
      <p:pic>
        <p:nvPicPr>
          <p:cNvPr id="10" name="Imagem 9">
            <a:extLst>
              <a:ext uri="{FF2B5EF4-FFF2-40B4-BE49-F238E27FC236}">
                <a16:creationId xmlns:a16="http://schemas.microsoft.com/office/drawing/2014/main" id="{FB310BF8-D3CB-5E11-7F32-69425C0C0746}"/>
              </a:ext>
            </a:extLst>
          </p:cNvPr>
          <p:cNvPicPr>
            <a:picLocks noChangeAspect="1"/>
          </p:cNvPicPr>
          <p:nvPr/>
        </p:nvPicPr>
        <p:blipFill>
          <a:blip r:embed="rId3"/>
          <a:stretch>
            <a:fillRect/>
          </a:stretch>
        </p:blipFill>
        <p:spPr>
          <a:xfrm>
            <a:off x="10957030" y="1764512"/>
            <a:ext cx="7086600" cy="7932362"/>
          </a:xfrm>
          <a:prstGeom prst="rect">
            <a:avLst/>
          </a:prstGeom>
        </p:spPr>
      </p:pic>
      <p:sp>
        <p:nvSpPr>
          <p:cNvPr id="12" name="Seta: para a Direita 11">
            <a:extLst>
              <a:ext uri="{FF2B5EF4-FFF2-40B4-BE49-F238E27FC236}">
                <a16:creationId xmlns:a16="http://schemas.microsoft.com/office/drawing/2014/main" id="{33C3E695-813D-03FC-85CC-7BC7F38D8393}"/>
              </a:ext>
            </a:extLst>
          </p:cNvPr>
          <p:cNvSpPr/>
          <p:nvPr/>
        </p:nvSpPr>
        <p:spPr>
          <a:xfrm>
            <a:off x="8159945" y="4991100"/>
            <a:ext cx="2514600" cy="1295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89840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7066E-FC7D-3F9B-1E2C-E1E82AA4224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8C97BCCE-F193-9C7A-8769-36362C5D36C0}"/>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5" name="Imagem 4">
            <a:extLst>
              <a:ext uri="{FF2B5EF4-FFF2-40B4-BE49-F238E27FC236}">
                <a16:creationId xmlns:a16="http://schemas.microsoft.com/office/drawing/2014/main" id="{ECF4240B-82FE-FA0A-606A-2E77C1FEBABC}"/>
              </a:ext>
            </a:extLst>
          </p:cNvPr>
          <p:cNvPicPr>
            <a:picLocks noChangeAspect="1"/>
          </p:cNvPicPr>
          <p:nvPr/>
        </p:nvPicPr>
        <p:blipFill>
          <a:blip r:embed="rId2"/>
          <a:stretch>
            <a:fillRect/>
          </a:stretch>
        </p:blipFill>
        <p:spPr>
          <a:xfrm>
            <a:off x="126978" y="210359"/>
            <a:ext cx="18034044" cy="1477327"/>
          </a:xfrm>
          <a:prstGeom prst="rect">
            <a:avLst/>
          </a:prstGeom>
        </p:spPr>
      </p:pic>
      <p:pic>
        <p:nvPicPr>
          <p:cNvPr id="8" name="Imagem 7">
            <a:extLst>
              <a:ext uri="{FF2B5EF4-FFF2-40B4-BE49-F238E27FC236}">
                <a16:creationId xmlns:a16="http://schemas.microsoft.com/office/drawing/2014/main" id="{F66B2503-CBBA-689D-DA3F-3A3E7B150909}"/>
              </a:ext>
            </a:extLst>
          </p:cNvPr>
          <p:cNvPicPr>
            <a:picLocks noChangeAspect="1"/>
          </p:cNvPicPr>
          <p:nvPr/>
        </p:nvPicPr>
        <p:blipFill>
          <a:blip r:embed="rId3"/>
          <a:stretch>
            <a:fillRect/>
          </a:stretch>
        </p:blipFill>
        <p:spPr>
          <a:xfrm>
            <a:off x="609600" y="2705100"/>
            <a:ext cx="4191000" cy="5763920"/>
          </a:xfrm>
          <a:prstGeom prst="rect">
            <a:avLst/>
          </a:prstGeom>
        </p:spPr>
      </p:pic>
      <p:pic>
        <p:nvPicPr>
          <p:cNvPr id="11" name="Imagem 10">
            <a:extLst>
              <a:ext uri="{FF2B5EF4-FFF2-40B4-BE49-F238E27FC236}">
                <a16:creationId xmlns:a16="http://schemas.microsoft.com/office/drawing/2014/main" id="{4290F647-C1A3-0CC3-6DEE-E1A59F540A91}"/>
              </a:ext>
            </a:extLst>
          </p:cNvPr>
          <p:cNvPicPr>
            <a:picLocks noChangeAspect="1"/>
          </p:cNvPicPr>
          <p:nvPr/>
        </p:nvPicPr>
        <p:blipFill>
          <a:blip r:embed="rId4"/>
          <a:stretch>
            <a:fillRect/>
          </a:stretch>
        </p:blipFill>
        <p:spPr>
          <a:xfrm>
            <a:off x="450264" y="8716174"/>
            <a:ext cx="4509672" cy="1175055"/>
          </a:xfrm>
          <a:prstGeom prst="rect">
            <a:avLst/>
          </a:prstGeom>
        </p:spPr>
      </p:pic>
      <p:pic>
        <p:nvPicPr>
          <p:cNvPr id="13" name="Imagem 12">
            <a:extLst>
              <a:ext uri="{FF2B5EF4-FFF2-40B4-BE49-F238E27FC236}">
                <a16:creationId xmlns:a16="http://schemas.microsoft.com/office/drawing/2014/main" id="{04C385D1-50D9-7428-4EDC-6A05BE079BD1}"/>
              </a:ext>
            </a:extLst>
          </p:cNvPr>
          <p:cNvPicPr>
            <a:picLocks noChangeAspect="1"/>
          </p:cNvPicPr>
          <p:nvPr/>
        </p:nvPicPr>
        <p:blipFill>
          <a:blip r:embed="rId5"/>
          <a:stretch>
            <a:fillRect/>
          </a:stretch>
        </p:blipFill>
        <p:spPr>
          <a:xfrm>
            <a:off x="6036573" y="2712720"/>
            <a:ext cx="4174227" cy="5763920"/>
          </a:xfrm>
          <a:prstGeom prst="rect">
            <a:avLst/>
          </a:prstGeom>
        </p:spPr>
      </p:pic>
      <p:pic>
        <p:nvPicPr>
          <p:cNvPr id="15" name="Imagem 14">
            <a:extLst>
              <a:ext uri="{FF2B5EF4-FFF2-40B4-BE49-F238E27FC236}">
                <a16:creationId xmlns:a16="http://schemas.microsoft.com/office/drawing/2014/main" id="{FF341718-E642-B665-7555-E60F7CA0B2FE}"/>
              </a:ext>
            </a:extLst>
          </p:cNvPr>
          <p:cNvPicPr>
            <a:picLocks noChangeAspect="1"/>
          </p:cNvPicPr>
          <p:nvPr/>
        </p:nvPicPr>
        <p:blipFill>
          <a:blip r:embed="rId6"/>
          <a:stretch>
            <a:fillRect/>
          </a:stretch>
        </p:blipFill>
        <p:spPr>
          <a:xfrm>
            <a:off x="6036573" y="8716174"/>
            <a:ext cx="4174227" cy="1031279"/>
          </a:xfrm>
          <a:prstGeom prst="rect">
            <a:avLst/>
          </a:prstGeom>
        </p:spPr>
      </p:pic>
      <p:pic>
        <p:nvPicPr>
          <p:cNvPr id="17" name="Imagem 16">
            <a:extLst>
              <a:ext uri="{FF2B5EF4-FFF2-40B4-BE49-F238E27FC236}">
                <a16:creationId xmlns:a16="http://schemas.microsoft.com/office/drawing/2014/main" id="{098EA4C2-F32C-AFCA-6654-18DA40EE12A9}"/>
              </a:ext>
            </a:extLst>
          </p:cNvPr>
          <p:cNvPicPr>
            <a:picLocks noChangeAspect="1"/>
          </p:cNvPicPr>
          <p:nvPr/>
        </p:nvPicPr>
        <p:blipFill>
          <a:blip r:embed="rId7"/>
          <a:stretch>
            <a:fillRect/>
          </a:stretch>
        </p:blipFill>
        <p:spPr>
          <a:xfrm>
            <a:off x="11930069" y="2772061"/>
            <a:ext cx="4715171" cy="5676225"/>
          </a:xfrm>
          <a:prstGeom prst="rect">
            <a:avLst/>
          </a:prstGeom>
        </p:spPr>
      </p:pic>
      <p:pic>
        <p:nvPicPr>
          <p:cNvPr id="19" name="Imagem 18">
            <a:extLst>
              <a:ext uri="{FF2B5EF4-FFF2-40B4-BE49-F238E27FC236}">
                <a16:creationId xmlns:a16="http://schemas.microsoft.com/office/drawing/2014/main" id="{688D490D-AB5B-5869-27B7-CF9E360F767E}"/>
              </a:ext>
            </a:extLst>
          </p:cNvPr>
          <p:cNvPicPr>
            <a:picLocks noChangeAspect="1"/>
          </p:cNvPicPr>
          <p:nvPr/>
        </p:nvPicPr>
        <p:blipFill>
          <a:blip r:embed="rId8"/>
          <a:stretch>
            <a:fillRect/>
          </a:stretch>
        </p:blipFill>
        <p:spPr>
          <a:xfrm>
            <a:off x="11832433" y="8735975"/>
            <a:ext cx="4910441" cy="1044774"/>
          </a:xfrm>
          <a:prstGeom prst="rect">
            <a:avLst/>
          </a:prstGeom>
        </p:spPr>
      </p:pic>
    </p:spTree>
    <p:extLst>
      <p:ext uri="{BB962C8B-B14F-4D97-AF65-F5344CB8AC3E}">
        <p14:creationId xmlns:p14="http://schemas.microsoft.com/office/powerpoint/2010/main" val="38730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9350F3-5AE3-D013-562C-1A8E726FE708}"/>
              </a:ext>
            </a:extLst>
          </p:cNvPr>
          <p:cNvSpPr>
            <a:spLocks noGrp="1"/>
          </p:cNvSpPr>
          <p:nvPr>
            <p:ph type="title"/>
          </p:nvPr>
        </p:nvSpPr>
        <p:spPr>
          <a:xfrm>
            <a:off x="2245197" y="1627168"/>
            <a:ext cx="2440007" cy="1271702"/>
          </a:xfrm>
        </p:spPr>
        <p:txBody>
          <a:bodyPr/>
          <a:lstStyle/>
          <a:p>
            <a:endParaRPr lang="pt-BR" dirty="0"/>
          </a:p>
        </p:txBody>
      </p:sp>
      <p:pic>
        <p:nvPicPr>
          <p:cNvPr id="11" name="Imagem 10">
            <a:extLst>
              <a:ext uri="{FF2B5EF4-FFF2-40B4-BE49-F238E27FC236}">
                <a16:creationId xmlns:a16="http://schemas.microsoft.com/office/drawing/2014/main" id="{ECAB795F-76C7-60B5-7DC8-81A99AACD3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909" y="-190500"/>
            <a:ext cx="18439909" cy="10477500"/>
          </a:xfrm>
          <a:prstGeom prst="rect">
            <a:avLst/>
          </a:prstGeom>
        </p:spPr>
      </p:pic>
    </p:spTree>
    <p:extLst>
      <p:ext uri="{BB962C8B-B14F-4D97-AF65-F5344CB8AC3E}">
        <p14:creationId xmlns:p14="http://schemas.microsoft.com/office/powerpoint/2010/main" val="272160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BE760-797F-0A03-397A-2B723B60DC62}"/>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8DC6383-B241-9FA4-2FDF-FC8A00192D40}"/>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14" name="Imagem 13">
            <a:extLst>
              <a:ext uri="{FF2B5EF4-FFF2-40B4-BE49-F238E27FC236}">
                <a16:creationId xmlns:a16="http://schemas.microsoft.com/office/drawing/2014/main" id="{8349E690-CCD3-6040-7AF9-D71E15C96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
            <a:ext cx="18288000" cy="10515600"/>
          </a:xfrm>
          <a:prstGeom prst="rect">
            <a:avLst/>
          </a:prstGeom>
        </p:spPr>
      </p:pic>
    </p:spTree>
    <p:extLst>
      <p:ext uri="{BB962C8B-B14F-4D97-AF65-F5344CB8AC3E}">
        <p14:creationId xmlns:p14="http://schemas.microsoft.com/office/powerpoint/2010/main" val="2327666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A1191-1A40-32E0-8A3C-1844126ACC0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B6303AD0-EE27-48AA-1FEF-F72081FCDC28}"/>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CD56D101-8F1E-1BF5-AAFD-546BF578CDCA}"/>
              </a:ext>
            </a:extLst>
          </p:cNvPr>
          <p:cNvPicPr/>
          <p:nvPr/>
        </p:nvPicPr>
        <p:blipFill>
          <a:blip r:embed="rId2" cstate="print"/>
          <a:stretch>
            <a:fillRect/>
          </a:stretch>
        </p:blipFill>
        <p:spPr>
          <a:xfrm>
            <a:off x="15990327" y="30480"/>
            <a:ext cx="2282433" cy="1618639"/>
          </a:xfrm>
          <a:prstGeom prst="rect">
            <a:avLst/>
          </a:prstGeom>
        </p:spPr>
      </p:pic>
      <p:sp>
        <p:nvSpPr>
          <p:cNvPr id="2" name="Título 5">
            <a:extLst>
              <a:ext uri="{FF2B5EF4-FFF2-40B4-BE49-F238E27FC236}">
                <a16:creationId xmlns:a16="http://schemas.microsoft.com/office/drawing/2014/main" id="{AB2FDF3B-5F74-24AD-37EE-A957C3041CEA}"/>
              </a:ext>
            </a:extLst>
          </p:cNvPr>
          <p:cNvSpPr>
            <a:spLocks noGrp="1"/>
          </p:cNvSpPr>
          <p:nvPr>
            <p:ph type="title"/>
          </p:nvPr>
        </p:nvSpPr>
        <p:spPr>
          <a:xfrm>
            <a:off x="0" y="7620"/>
            <a:ext cx="15691489" cy="738664"/>
          </a:xfrm>
        </p:spPr>
        <p:txBody>
          <a:bodyPr/>
          <a:lstStyle/>
          <a:p>
            <a:pPr algn="ctr"/>
            <a:r>
              <a:rPr lang="pt-BR" sz="4800" dirty="0"/>
              <a:t>Pilares da Governança Contábil </a:t>
            </a:r>
          </a:p>
        </p:txBody>
      </p:sp>
      <p:graphicFrame>
        <p:nvGraphicFramePr>
          <p:cNvPr id="5" name="Tabela 4">
            <a:extLst>
              <a:ext uri="{FF2B5EF4-FFF2-40B4-BE49-F238E27FC236}">
                <a16:creationId xmlns:a16="http://schemas.microsoft.com/office/drawing/2014/main" id="{F3E4B743-E899-85FB-C9D4-67C8DDA620C2}"/>
              </a:ext>
            </a:extLst>
          </p:cNvPr>
          <p:cNvGraphicFramePr>
            <a:graphicFrameLocks noGrp="1"/>
          </p:cNvGraphicFramePr>
          <p:nvPr>
            <p:extLst>
              <p:ext uri="{D42A27DB-BD31-4B8C-83A1-F6EECF244321}">
                <p14:modId xmlns:p14="http://schemas.microsoft.com/office/powerpoint/2010/main" val="3397175380"/>
              </p:ext>
            </p:extLst>
          </p:nvPr>
        </p:nvGraphicFramePr>
        <p:xfrm>
          <a:off x="762000" y="1539616"/>
          <a:ext cx="11586368" cy="7081692"/>
        </p:xfrm>
        <a:graphic>
          <a:graphicData uri="http://schemas.openxmlformats.org/drawingml/2006/table">
            <a:tbl>
              <a:tblPr/>
              <a:tblGrid>
                <a:gridCol w="3200400">
                  <a:extLst>
                    <a:ext uri="{9D8B030D-6E8A-4147-A177-3AD203B41FA5}">
                      <a16:colId xmlns:a16="http://schemas.microsoft.com/office/drawing/2014/main" val="4090060264"/>
                    </a:ext>
                  </a:extLst>
                </a:gridCol>
                <a:gridCol w="8385968">
                  <a:extLst>
                    <a:ext uri="{9D8B030D-6E8A-4147-A177-3AD203B41FA5}">
                      <a16:colId xmlns:a16="http://schemas.microsoft.com/office/drawing/2014/main" val="906424352"/>
                    </a:ext>
                  </a:extLst>
                </a:gridCol>
              </a:tblGrid>
              <a:tr h="449451">
                <a:tc>
                  <a:txBody>
                    <a:bodyPr/>
                    <a:lstStyle/>
                    <a:p>
                      <a:pPr algn="ctr">
                        <a:buNone/>
                      </a:pPr>
                      <a:r>
                        <a:rPr lang="pt-BR" sz="3200" b="1" dirty="0"/>
                        <a:t>Pilar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pt-BR" sz="3200" b="1" dirty="0"/>
                        <a:t>Pergunta fundamental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039733"/>
                  </a:ext>
                </a:extLst>
              </a:tr>
              <a:tr h="449451">
                <a:tc>
                  <a:txBody>
                    <a:bodyPr/>
                    <a:lstStyle/>
                    <a:p>
                      <a:pPr>
                        <a:buNone/>
                      </a:pPr>
                      <a:r>
                        <a:rPr lang="pt-BR" sz="3200" b="1" dirty="0"/>
                        <a:t>Estratégia</a:t>
                      </a:r>
                      <a:endParaRPr lang="pt-BR"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pt-BR" sz="3200" dirty="0"/>
                        <a:t>A contabilidade está alinhada às prioridades do município?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698467"/>
                  </a:ext>
                </a:extLst>
              </a:tr>
              <a:tr h="809012">
                <a:tc>
                  <a:txBody>
                    <a:bodyPr/>
                    <a:lstStyle/>
                    <a:p>
                      <a:pPr>
                        <a:buNone/>
                      </a:pPr>
                      <a:r>
                        <a:rPr lang="pt-BR" sz="3200" b="1" dirty="0"/>
                        <a:t>Pessoas</a:t>
                      </a:r>
                      <a:endParaRPr lang="pt-BR"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pt-BR" sz="3200" dirty="0"/>
                        <a:t>Temos profissionais capacitados e responsabilidades claramente definidas?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811946"/>
                  </a:ext>
                </a:extLst>
              </a:tr>
              <a:tr h="809012">
                <a:tc>
                  <a:txBody>
                    <a:bodyPr/>
                    <a:lstStyle/>
                    <a:p>
                      <a:pPr>
                        <a:buNone/>
                      </a:pPr>
                      <a:r>
                        <a:rPr lang="pt-BR" sz="3200" b="1"/>
                        <a:t>Processos</a:t>
                      </a:r>
                      <a:endParaRPr lang="pt-BR" sz="32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pt-BR" sz="3200" dirty="0"/>
                        <a:t>Os processos contábeis são padronizados, documentados e controlados?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4830594"/>
                  </a:ext>
                </a:extLst>
              </a:tr>
              <a:tr h="809012">
                <a:tc>
                  <a:txBody>
                    <a:bodyPr/>
                    <a:lstStyle/>
                    <a:p>
                      <a:pPr>
                        <a:buNone/>
                      </a:pPr>
                      <a:r>
                        <a:rPr lang="pt-BR" sz="3200" b="1"/>
                        <a:t>Tecnologia</a:t>
                      </a:r>
                      <a:endParaRPr lang="pt-BR" sz="32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pt-BR" sz="3200" dirty="0"/>
                        <a:t>Os sistemas produzem informação integrada, íntegra e tempestiva?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0532354"/>
                  </a:ext>
                </a:extLst>
              </a:tr>
              <a:tr h="809012">
                <a:tc>
                  <a:txBody>
                    <a:bodyPr/>
                    <a:lstStyle/>
                    <a:p>
                      <a:pPr>
                        <a:buNone/>
                      </a:pPr>
                      <a:r>
                        <a:rPr lang="pt-BR" sz="3200" b="1"/>
                        <a:t>Controles</a:t>
                      </a:r>
                      <a:endParaRPr lang="pt-BR" sz="32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pt-BR" sz="3200" dirty="0"/>
                        <a:t>Existem mecanismos para prevenir, detectar e corrigir erros?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1425545"/>
                  </a:ext>
                </a:extLst>
              </a:tr>
              <a:tr h="1168572">
                <a:tc>
                  <a:txBody>
                    <a:bodyPr/>
                    <a:lstStyle/>
                    <a:p>
                      <a:pPr>
                        <a:buNone/>
                      </a:pPr>
                      <a:r>
                        <a:rPr lang="pt-BR" sz="3200" b="1" dirty="0"/>
                        <a:t>Informação para decisão</a:t>
                      </a:r>
                      <a:endParaRPr lang="pt-BR" sz="3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pt-BR" sz="3200" dirty="0"/>
                        <a:t>O prefeito e os secretários realmente utilizam a informação contábil?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3737451"/>
                  </a:ext>
                </a:extLst>
              </a:tr>
            </a:tbl>
          </a:graphicData>
        </a:graphic>
      </p:graphicFrame>
      <p:pic>
        <p:nvPicPr>
          <p:cNvPr id="2050" name="Picture 2" descr="Estratégia Empresarial: O Caminho para o Sucesso">
            <a:extLst>
              <a:ext uri="{FF2B5EF4-FFF2-40B4-BE49-F238E27FC236}">
                <a16:creationId xmlns:a16="http://schemas.microsoft.com/office/drawing/2014/main" id="{3E37E9EB-3728-998D-FD1C-3DB43ECDA6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49200" y="2183574"/>
            <a:ext cx="5276850" cy="527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456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C11E3-C9D3-780E-552B-11FA38C1A57D}"/>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3611B1D-5587-0A8E-106A-1E966A7D9B42}"/>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6848BD9A-6F98-05BD-93A9-EB9276A81907}"/>
              </a:ext>
            </a:extLst>
          </p:cNvPr>
          <p:cNvPicPr/>
          <p:nvPr/>
        </p:nvPicPr>
        <p:blipFill>
          <a:blip r:embed="rId2" cstate="print"/>
          <a:stretch>
            <a:fillRect/>
          </a:stretch>
        </p:blipFill>
        <p:spPr>
          <a:xfrm>
            <a:off x="16005567" y="0"/>
            <a:ext cx="2282433" cy="1618639"/>
          </a:xfrm>
          <a:prstGeom prst="rect">
            <a:avLst/>
          </a:prstGeom>
        </p:spPr>
      </p:pic>
      <p:sp>
        <p:nvSpPr>
          <p:cNvPr id="2" name="Título 5">
            <a:extLst>
              <a:ext uri="{FF2B5EF4-FFF2-40B4-BE49-F238E27FC236}">
                <a16:creationId xmlns:a16="http://schemas.microsoft.com/office/drawing/2014/main" id="{79E0225A-B325-5E4D-3D49-71C76B4F1F5E}"/>
              </a:ext>
            </a:extLst>
          </p:cNvPr>
          <p:cNvSpPr>
            <a:spLocks noGrp="1"/>
          </p:cNvSpPr>
          <p:nvPr>
            <p:ph type="title"/>
          </p:nvPr>
        </p:nvSpPr>
        <p:spPr>
          <a:xfrm>
            <a:off x="38100" y="38100"/>
            <a:ext cx="15691489" cy="1015663"/>
          </a:xfrm>
        </p:spPr>
        <p:txBody>
          <a:bodyPr/>
          <a:lstStyle/>
          <a:p>
            <a:r>
              <a:rPr lang="pt-BR" sz="6600" dirty="0"/>
              <a:t>Benefícios da boa Governança Contábil... </a:t>
            </a:r>
          </a:p>
        </p:txBody>
      </p:sp>
      <p:sp>
        <p:nvSpPr>
          <p:cNvPr id="6" name="CaixaDeTexto 5">
            <a:extLst>
              <a:ext uri="{FF2B5EF4-FFF2-40B4-BE49-F238E27FC236}">
                <a16:creationId xmlns:a16="http://schemas.microsoft.com/office/drawing/2014/main" id="{37EC4AAB-8D19-1C0A-6087-4111D6547269}"/>
              </a:ext>
            </a:extLst>
          </p:cNvPr>
          <p:cNvSpPr txBox="1"/>
          <p:nvPr/>
        </p:nvSpPr>
        <p:spPr>
          <a:xfrm>
            <a:off x="5105400" y="2388517"/>
            <a:ext cx="12163674" cy="584775"/>
          </a:xfrm>
          <a:prstGeom prst="rect">
            <a:avLst/>
          </a:prstGeom>
          <a:noFill/>
        </p:spPr>
        <p:txBody>
          <a:bodyPr wrap="square">
            <a:spAutoFit/>
          </a:bodyPr>
          <a:lstStyle/>
          <a:p>
            <a:r>
              <a:rPr lang="pt-BR" sz="3200" dirty="0"/>
              <a:t>1. Informação contábil mais confiável</a:t>
            </a:r>
          </a:p>
        </p:txBody>
      </p:sp>
      <p:sp>
        <p:nvSpPr>
          <p:cNvPr id="10" name="CaixaDeTexto 9">
            <a:extLst>
              <a:ext uri="{FF2B5EF4-FFF2-40B4-BE49-F238E27FC236}">
                <a16:creationId xmlns:a16="http://schemas.microsoft.com/office/drawing/2014/main" id="{710E7CBE-0753-3D60-8BAA-266660ACE574}"/>
              </a:ext>
            </a:extLst>
          </p:cNvPr>
          <p:cNvSpPr txBox="1"/>
          <p:nvPr/>
        </p:nvSpPr>
        <p:spPr>
          <a:xfrm>
            <a:off x="5120641" y="3132429"/>
            <a:ext cx="12163674" cy="584775"/>
          </a:xfrm>
          <a:prstGeom prst="rect">
            <a:avLst/>
          </a:prstGeom>
          <a:noFill/>
        </p:spPr>
        <p:txBody>
          <a:bodyPr wrap="square">
            <a:spAutoFit/>
          </a:bodyPr>
          <a:lstStyle/>
          <a:p>
            <a:r>
              <a:rPr lang="pt-BR" sz="3200" dirty="0"/>
              <a:t>2. Melhor qualidade das decisões do gestor</a:t>
            </a:r>
          </a:p>
        </p:txBody>
      </p:sp>
      <p:sp>
        <p:nvSpPr>
          <p:cNvPr id="12" name="CaixaDeTexto 11">
            <a:extLst>
              <a:ext uri="{FF2B5EF4-FFF2-40B4-BE49-F238E27FC236}">
                <a16:creationId xmlns:a16="http://schemas.microsoft.com/office/drawing/2014/main" id="{CD6E7414-3361-FE30-2BDD-A562F65C2B44}"/>
              </a:ext>
            </a:extLst>
          </p:cNvPr>
          <p:cNvSpPr txBox="1"/>
          <p:nvPr/>
        </p:nvSpPr>
        <p:spPr>
          <a:xfrm>
            <a:off x="5166361" y="3811529"/>
            <a:ext cx="12163674" cy="584775"/>
          </a:xfrm>
          <a:prstGeom prst="rect">
            <a:avLst/>
          </a:prstGeom>
          <a:noFill/>
        </p:spPr>
        <p:txBody>
          <a:bodyPr wrap="square">
            <a:spAutoFit/>
          </a:bodyPr>
          <a:lstStyle/>
          <a:p>
            <a:r>
              <a:rPr lang="pt-BR" sz="3200" dirty="0"/>
              <a:t>3. Redução de riscos fiscais e contábeis</a:t>
            </a:r>
          </a:p>
        </p:txBody>
      </p:sp>
      <p:sp>
        <p:nvSpPr>
          <p:cNvPr id="14" name="CaixaDeTexto 13">
            <a:extLst>
              <a:ext uri="{FF2B5EF4-FFF2-40B4-BE49-F238E27FC236}">
                <a16:creationId xmlns:a16="http://schemas.microsoft.com/office/drawing/2014/main" id="{D2995918-6568-87AA-AB6A-172EA44FDA3B}"/>
              </a:ext>
            </a:extLst>
          </p:cNvPr>
          <p:cNvSpPr txBox="1"/>
          <p:nvPr/>
        </p:nvSpPr>
        <p:spPr>
          <a:xfrm>
            <a:off x="5151121" y="4461116"/>
            <a:ext cx="12163674" cy="584775"/>
          </a:xfrm>
          <a:prstGeom prst="rect">
            <a:avLst/>
          </a:prstGeom>
          <a:noFill/>
        </p:spPr>
        <p:txBody>
          <a:bodyPr wrap="square">
            <a:spAutoFit/>
          </a:bodyPr>
          <a:lstStyle/>
          <a:p>
            <a:r>
              <a:rPr lang="pt-BR" sz="3200" dirty="0"/>
              <a:t>4. Integração entre planejamento, orçamento e execução</a:t>
            </a:r>
          </a:p>
        </p:txBody>
      </p:sp>
      <p:sp>
        <p:nvSpPr>
          <p:cNvPr id="16" name="CaixaDeTexto 15">
            <a:extLst>
              <a:ext uri="{FF2B5EF4-FFF2-40B4-BE49-F238E27FC236}">
                <a16:creationId xmlns:a16="http://schemas.microsoft.com/office/drawing/2014/main" id="{48AB722C-E913-1F73-CF27-F0C7E3D38A25}"/>
              </a:ext>
            </a:extLst>
          </p:cNvPr>
          <p:cNvSpPr txBox="1"/>
          <p:nvPr/>
        </p:nvSpPr>
        <p:spPr>
          <a:xfrm>
            <a:off x="5120641" y="5150628"/>
            <a:ext cx="12163674" cy="584775"/>
          </a:xfrm>
          <a:prstGeom prst="rect">
            <a:avLst/>
          </a:prstGeom>
          <a:noFill/>
        </p:spPr>
        <p:txBody>
          <a:bodyPr wrap="square">
            <a:spAutoFit/>
          </a:bodyPr>
          <a:lstStyle/>
          <a:p>
            <a:r>
              <a:rPr lang="pt-BR" sz="3200" dirty="0"/>
              <a:t>5. Fortalecimento do controle interno</a:t>
            </a:r>
          </a:p>
        </p:txBody>
      </p:sp>
      <p:sp>
        <p:nvSpPr>
          <p:cNvPr id="18" name="CaixaDeTexto 17">
            <a:extLst>
              <a:ext uri="{FF2B5EF4-FFF2-40B4-BE49-F238E27FC236}">
                <a16:creationId xmlns:a16="http://schemas.microsoft.com/office/drawing/2014/main" id="{B940C8BF-990F-879F-1726-D7DB64E6804E}"/>
              </a:ext>
            </a:extLst>
          </p:cNvPr>
          <p:cNvSpPr txBox="1"/>
          <p:nvPr/>
        </p:nvSpPr>
        <p:spPr>
          <a:xfrm>
            <a:off x="5135881" y="5771295"/>
            <a:ext cx="12163674" cy="584775"/>
          </a:xfrm>
          <a:prstGeom prst="rect">
            <a:avLst/>
          </a:prstGeom>
          <a:noFill/>
        </p:spPr>
        <p:txBody>
          <a:bodyPr wrap="square">
            <a:spAutoFit/>
          </a:bodyPr>
          <a:lstStyle/>
          <a:p>
            <a:r>
              <a:rPr lang="pt-BR" sz="3200" dirty="0"/>
              <a:t>6. Melhor prestação de contas e transparência</a:t>
            </a:r>
          </a:p>
        </p:txBody>
      </p:sp>
      <p:sp>
        <p:nvSpPr>
          <p:cNvPr id="20" name="CaixaDeTexto 19">
            <a:extLst>
              <a:ext uri="{FF2B5EF4-FFF2-40B4-BE49-F238E27FC236}">
                <a16:creationId xmlns:a16="http://schemas.microsoft.com/office/drawing/2014/main" id="{9ABD24B6-8C34-E93A-8F1A-5E7278C6C8B6}"/>
              </a:ext>
            </a:extLst>
          </p:cNvPr>
          <p:cNvSpPr txBox="1"/>
          <p:nvPr/>
        </p:nvSpPr>
        <p:spPr>
          <a:xfrm>
            <a:off x="5120641" y="6555717"/>
            <a:ext cx="12163674" cy="584775"/>
          </a:xfrm>
          <a:prstGeom prst="rect">
            <a:avLst/>
          </a:prstGeom>
          <a:noFill/>
        </p:spPr>
        <p:txBody>
          <a:bodyPr wrap="square">
            <a:spAutoFit/>
          </a:bodyPr>
          <a:lstStyle/>
          <a:p>
            <a:r>
              <a:rPr lang="pt-BR" sz="3200" dirty="0"/>
              <a:t>7. Maior eficiência da própria Contabilidade</a:t>
            </a:r>
          </a:p>
        </p:txBody>
      </p:sp>
      <p:sp>
        <p:nvSpPr>
          <p:cNvPr id="22" name="CaixaDeTexto 21">
            <a:extLst>
              <a:ext uri="{FF2B5EF4-FFF2-40B4-BE49-F238E27FC236}">
                <a16:creationId xmlns:a16="http://schemas.microsoft.com/office/drawing/2014/main" id="{E0D70B60-3EA6-506A-D211-4A465D7BB936}"/>
              </a:ext>
            </a:extLst>
          </p:cNvPr>
          <p:cNvSpPr txBox="1"/>
          <p:nvPr/>
        </p:nvSpPr>
        <p:spPr>
          <a:xfrm>
            <a:off x="5151121" y="7276346"/>
            <a:ext cx="12163674" cy="584775"/>
          </a:xfrm>
          <a:prstGeom prst="rect">
            <a:avLst/>
          </a:prstGeom>
          <a:noFill/>
        </p:spPr>
        <p:txBody>
          <a:bodyPr wrap="square">
            <a:spAutoFit/>
          </a:bodyPr>
          <a:lstStyle/>
          <a:p>
            <a:r>
              <a:rPr lang="pt-BR" sz="3200" dirty="0"/>
              <a:t>8. Criação de uma cultura de aprendizagem institucional</a:t>
            </a:r>
          </a:p>
        </p:txBody>
      </p:sp>
    </p:spTree>
    <p:extLst>
      <p:ext uri="{BB962C8B-B14F-4D97-AF65-F5344CB8AC3E}">
        <p14:creationId xmlns:p14="http://schemas.microsoft.com/office/powerpoint/2010/main" val="340574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4" grpId="0"/>
      <p:bldP spid="16" grpId="0"/>
      <p:bldP spid="18" grpId="0"/>
      <p:bldP spid="20"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47891-24D7-AAA5-7BFF-AA9859606D78}"/>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6EABDD7-68BD-285E-F459-CA21F01D676C}"/>
              </a:ext>
            </a:extLst>
          </p:cNvPr>
          <p:cNvPicPr/>
          <p:nvPr/>
        </p:nvPicPr>
        <p:blipFill>
          <a:blip r:embed="rId3" cstate="print"/>
          <a:stretch>
            <a:fillRect/>
          </a:stretch>
        </p:blipFill>
        <p:spPr>
          <a:xfrm>
            <a:off x="16005567" y="0"/>
            <a:ext cx="2282433" cy="1618639"/>
          </a:xfrm>
          <a:prstGeom prst="rect">
            <a:avLst/>
          </a:prstGeom>
        </p:spPr>
      </p:pic>
      <p:sp>
        <p:nvSpPr>
          <p:cNvPr id="3" name="object 3">
            <a:extLst>
              <a:ext uri="{FF2B5EF4-FFF2-40B4-BE49-F238E27FC236}">
                <a16:creationId xmlns:a16="http://schemas.microsoft.com/office/drawing/2014/main" id="{262BA223-D6B9-9EEE-513B-FFACC3E6A6FA}"/>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5" name="Imagem 4">
            <a:extLst>
              <a:ext uri="{FF2B5EF4-FFF2-40B4-BE49-F238E27FC236}">
                <a16:creationId xmlns:a16="http://schemas.microsoft.com/office/drawing/2014/main" id="{DC2F3571-E7CD-B22A-D563-B1A0E1D354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950" y="1958546"/>
            <a:ext cx="2655021" cy="435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2">
            <a:extLst>
              <a:ext uri="{FF2B5EF4-FFF2-40B4-BE49-F238E27FC236}">
                <a16:creationId xmlns:a16="http://schemas.microsoft.com/office/drawing/2014/main" id="{5B96B938-CC8B-F230-7397-212054F11538}"/>
              </a:ext>
            </a:extLst>
          </p:cNvPr>
          <p:cNvGrpSpPr>
            <a:grpSpLocks/>
          </p:cNvGrpSpPr>
          <p:nvPr/>
        </p:nvGrpSpPr>
        <p:grpSpPr bwMode="auto">
          <a:xfrm>
            <a:off x="368777" y="7492272"/>
            <a:ext cx="2756385" cy="1156180"/>
            <a:chOff x="0" y="0"/>
            <a:chExt cx="989582" cy="561564"/>
          </a:xfrm>
        </p:grpSpPr>
        <p:sp>
          <p:nvSpPr>
            <p:cNvPr id="25" name="Freeform 13">
              <a:extLst>
                <a:ext uri="{FF2B5EF4-FFF2-40B4-BE49-F238E27FC236}">
                  <a16:creationId xmlns:a16="http://schemas.microsoft.com/office/drawing/2014/main" id="{2F77BE18-E312-A6E8-7977-3A1F8FD54ED5}"/>
                </a:ext>
              </a:extLst>
            </p:cNvPr>
            <p:cNvSpPr>
              <a:spLocks/>
            </p:cNvSpPr>
            <p:nvPr/>
          </p:nvSpPr>
          <p:spPr bwMode="auto">
            <a:xfrm>
              <a:off x="0" y="0"/>
              <a:ext cx="989582" cy="457500"/>
            </a:xfrm>
            <a:custGeom>
              <a:avLst/>
              <a:gdLst>
                <a:gd name="T0" fmla="*/ 105085 w 989582"/>
                <a:gd name="T1" fmla="*/ 0 h 457500"/>
                <a:gd name="T2" fmla="*/ 884497 w 989582"/>
                <a:gd name="T3" fmla="*/ 0 h 457500"/>
                <a:gd name="T4" fmla="*/ 958804 w 989582"/>
                <a:gd name="T5" fmla="*/ 30779 h 457500"/>
                <a:gd name="T6" fmla="*/ 989582 w 989582"/>
                <a:gd name="T7" fmla="*/ 105085 h 457500"/>
                <a:gd name="T8" fmla="*/ 989582 w 989582"/>
                <a:gd name="T9" fmla="*/ 352415 h 457500"/>
                <a:gd name="T10" fmla="*/ 958804 w 989582"/>
                <a:gd name="T11" fmla="*/ 426722 h 457500"/>
                <a:gd name="T12" fmla="*/ 884497 w 989582"/>
                <a:gd name="T13" fmla="*/ 457500 h 457500"/>
                <a:gd name="T14" fmla="*/ 105085 w 989582"/>
                <a:gd name="T15" fmla="*/ 457500 h 457500"/>
                <a:gd name="T16" fmla="*/ 30779 w 989582"/>
                <a:gd name="T17" fmla="*/ 426722 h 457500"/>
                <a:gd name="T18" fmla="*/ 0 w 989582"/>
                <a:gd name="T19" fmla="*/ 352415 h 457500"/>
                <a:gd name="T20" fmla="*/ 0 w 989582"/>
                <a:gd name="T21" fmla="*/ 105085 h 457500"/>
                <a:gd name="T22" fmla="*/ 30779 w 989582"/>
                <a:gd name="T23" fmla="*/ 30779 h 457500"/>
                <a:gd name="T24" fmla="*/ 105085 w 989582"/>
                <a:gd name="T25" fmla="*/ 0 h 4575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89582" h="457500">
                  <a:moveTo>
                    <a:pt x="105085" y="0"/>
                  </a:moveTo>
                  <a:lnTo>
                    <a:pt x="884497" y="0"/>
                  </a:lnTo>
                  <a:cubicBezTo>
                    <a:pt x="912368" y="0"/>
                    <a:pt x="939096" y="11071"/>
                    <a:pt x="958804" y="30779"/>
                  </a:cubicBezTo>
                  <a:cubicBezTo>
                    <a:pt x="978511" y="50486"/>
                    <a:pt x="989582" y="77215"/>
                    <a:pt x="989582" y="105085"/>
                  </a:cubicBezTo>
                  <a:lnTo>
                    <a:pt x="989582" y="352415"/>
                  </a:lnTo>
                  <a:cubicBezTo>
                    <a:pt x="989582" y="380286"/>
                    <a:pt x="978511" y="407014"/>
                    <a:pt x="958804" y="426722"/>
                  </a:cubicBezTo>
                  <a:cubicBezTo>
                    <a:pt x="939096" y="446429"/>
                    <a:pt x="912368" y="457500"/>
                    <a:pt x="884497" y="457500"/>
                  </a:cubicBezTo>
                  <a:lnTo>
                    <a:pt x="105085" y="457500"/>
                  </a:lnTo>
                  <a:cubicBezTo>
                    <a:pt x="77215" y="457500"/>
                    <a:pt x="50486" y="446429"/>
                    <a:pt x="30779" y="426722"/>
                  </a:cubicBezTo>
                  <a:cubicBezTo>
                    <a:pt x="11071" y="407014"/>
                    <a:pt x="0" y="380286"/>
                    <a:pt x="0" y="352415"/>
                  </a:cubicBezTo>
                  <a:lnTo>
                    <a:pt x="0" y="105085"/>
                  </a:lnTo>
                  <a:cubicBezTo>
                    <a:pt x="0" y="77215"/>
                    <a:pt x="11071" y="50486"/>
                    <a:pt x="30779" y="30779"/>
                  </a:cubicBezTo>
                  <a:cubicBezTo>
                    <a:pt x="50486" y="11071"/>
                    <a:pt x="77215" y="0"/>
                    <a:pt x="105085" y="0"/>
                  </a:cubicBez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14">
              <a:extLst>
                <a:ext uri="{FF2B5EF4-FFF2-40B4-BE49-F238E27FC236}">
                  <a16:creationId xmlns:a16="http://schemas.microsoft.com/office/drawing/2014/main" id="{30B5E62A-192F-51A4-787A-63933617FFDF}"/>
                </a:ext>
              </a:extLst>
            </p:cNvPr>
            <p:cNvSpPr txBox="1"/>
            <p:nvPr/>
          </p:nvSpPr>
          <p:spPr>
            <a:xfrm>
              <a:off x="0" y="94769"/>
              <a:ext cx="989582" cy="466795"/>
            </a:xfrm>
            <a:prstGeom prst="rect">
              <a:avLst/>
            </a:prstGeom>
          </p:spPr>
          <p:txBody>
            <a:bodyPr lIns="33867" tIns="33867" rIns="33867" bIns="33867" anchor="ctr"/>
            <a:lstStyle/>
            <a:p>
              <a:pPr marL="0" marR="0" lvl="0" indent="0" algn="ctr" defTabSz="914400" rtl="0" eaLnBrk="1" fontAlgn="auto" latinLnBrk="0" hangingPunct="1">
                <a:lnSpc>
                  <a:spcPts val="1919"/>
                </a:lnSpc>
                <a:spcBef>
                  <a:spcPts val="0"/>
                </a:spcBef>
                <a:spcAft>
                  <a:spcPts val="0"/>
                </a:spcAft>
                <a:buClrTx/>
                <a:buSzTx/>
                <a:buFontTx/>
                <a:buNone/>
                <a:tabLst/>
                <a:defRPr/>
              </a:pPr>
              <a:r>
                <a:rPr kumimoji="0" lang="en-US" sz="2000" b="1" i="0" u="none" strike="noStrike" kern="1200" cap="none" spc="-1" normalizeH="0" baseline="0" noProof="0" dirty="0">
                  <a:ln>
                    <a:noFill/>
                  </a:ln>
                  <a:solidFill>
                    <a:srgbClr val="FFFFFF"/>
                  </a:solidFill>
                  <a:effectLst/>
                  <a:uLnTx/>
                  <a:uFillTx/>
                  <a:latin typeface="Dreaming Outloud Pro" panose="03050502040302030504" pitchFamily="66" charset="0"/>
                  <a:ea typeface="TT Rounds Condensed"/>
                  <a:cs typeface="Dreaming Outloud Pro" panose="03050502040302030504" pitchFamily="66" charset="0"/>
                  <a:sym typeface="TT Rounds Condensed"/>
                </a:rPr>
                <a:t>ATUALIZADO E COMPROMETIDO</a:t>
              </a:r>
            </a:p>
            <a:p>
              <a:pPr marL="0" marR="0" lvl="0" indent="0" algn="ctr" defTabSz="914400" rtl="0" eaLnBrk="1" fontAlgn="auto" latinLnBrk="0" hangingPunct="1">
                <a:lnSpc>
                  <a:spcPts val="1919"/>
                </a:lnSpc>
                <a:spcBef>
                  <a:spcPts val="0"/>
                </a:spcBef>
                <a:spcAft>
                  <a:spcPts val="0"/>
                </a:spcAft>
                <a:buClrTx/>
                <a:buSzTx/>
                <a:buFontTx/>
                <a:buNone/>
                <a:tabLst/>
                <a:defRPr/>
              </a:pPr>
              <a:endParaRPr kumimoji="0" lang="en-US" sz="2000" b="1" i="0" u="none" strike="noStrike" kern="1200" cap="none" spc="-1" normalizeH="0" baseline="0" noProof="0" dirty="0">
                <a:ln>
                  <a:noFill/>
                </a:ln>
                <a:solidFill>
                  <a:srgbClr val="FFFFFF"/>
                </a:solidFill>
                <a:effectLst/>
                <a:uLnTx/>
                <a:uFillTx/>
                <a:latin typeface="Dreaming Outloud Pro" panose="03050502040302030504" pitchFamily="66" charset="0"/>
                <a:ea typeface="TT Rounds Condensed"/>
                <a:cs typeface="Dreaming Outloud Pro" panose="03050502040302030504" pitchFamily="66" charset="0"/>
                <a:sym typeface="TT Rounds Condensed"/>
              </a:endParaRPr>
            </a:p>
            <a:p>
              <a:pPr marL="0" marR="0" lvl="0" indent="0" algn="ctr" defTabSz="914400" rtl="0" eaLnBrk="1" fontAlgn="auto" latinLnBrk="0" hangingPunct="1">
                <a:lnSpc>
                  <a:spcPts val="1919"/>
                </a:lnSpc>
                <a:spcBef>
                  <a:spcPts val="0"/>
                </a:spcBef>
                <a:spcAft>
                  <a:spcPts val="0"/>
                </a:spcAft>
                <a:buClrTx/>
                <a:buSzTx/>
                <a:buFontTx/>
                <a:buNone/>
                <a:tabLst/>
                <a:defRPr/>
              </a:pPr>
              <a:endParaRPr kumimoji="0" lang="en-US" sz="2000" b="1" i="0" u="none" strike="noStrike" kern="1200" cap="none" spc="-1" normalizeH="0" baseline="0" noProof="0" dirty="0">
                <a:ln>
                  <a:noFill/>
                </a:ln>
                <a:solidFill>
                  <a:srgbClr val="FFFFFF"/>
                </a:solidFill>
                <a:effectLst/>
                <a:uLnTx/>
                <a:uFillTx/>
                <a:latin typeface="Dreaming Outloud Pro" panose="03050502040302030504" pitchFamily="66" charset="0"/>
                <a:ea typeface="TT Rounds Condensed"/>
                <a:cs typeface="Dreaming Outloud Pro" panose="03050502040302030504" pitchFamily="66" charset="0"/>
                <a:sym typeface="TT Rounds Condensed"/>
              </a:endParaRPr>
            </a:p>
          </p:txBody>
        </p:sp>
      </p:grpSp>
      <p:pic>
        <p:nvPicPr>
          <p:cNvPr id="27" name="Picture 10" descr="Concurso STN - Secretaria do Tesouro Nacional: cursos ...">
            <a:extLst>
              <a:ext uri="{FF2B5EF4-FFF2-40B4-BE49-F238E27FC236}">
                <a16:creationId xmlns:a16="http://schemas.microsoft.com/office/drawing/2014/main" id="{40BC8CCC-2865-7311-9093-EA8F542F49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48348" y="2027140"/>
            <a:ext cx="2133600" cy="141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m 10">
            <a:extLst>
              <a:ext uri="{FF2B5EF4-FFF2-40B4-BE49-F238E27FC236}">
                <a16:creationId xmlns:a16="http://schemas.microsoft.com/office/drawing/2014/main" id="{A2E16386-F3A8-D596-BC01-DB7FB7D037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00567" y="3921404"/>
            <a:ext cx="2454090" cy="17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2" descr="Controle social - O que é? Como ocorre? Formação e Exemplos -">
            <a:extLst>
              <a:ext uri="{FF2B5EF4-FFF2-40B4-BE49-F238E27FC236}">
                <a16:creationId xmlns:a16="http://schemas.microsoft.com/office/drawing/2014/main" id="{9B4AD89F-D2D5-496E-1850-55352E51A9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13911" y="6552438"/>
            <a:ext cx="3171581" cy="183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 name="Agrupar 29">
            <a:extLst>
              <a:ext uri="{FF2B5EF4-FFF2-40B4-BE49-F238E27FC236}">
                <a16:creationId xmlns:a16="http://schemas.microsoft.com/office/drawing/2014/main" id="{2BFE5E8A-525C-8052-F99B-BF560454A612}"/>
              </a:ext>
            </a:extLst>
          </p:cNvPr>
          <p:cNvGrpSpPr/>
          <p:nvPr/>
        </p:nvGrpSpPr>
        <p:grpSpPr>
          <a:xfrm>
            <a:off x="6949327" y="3640503"/>
            <a:ext cx="2734716" cy="2734716"/>
            <a:chOff x="4604816" y="1432991"/>
            <a:chExt cx="2734716" cy="2734716"/>
          </a:xfrm>
        </p:grpSpPr>
        <p:sp>
          <p:nvSpPr>
            <p:cNvPr id="52" name="Elipse 51">
              <a:extLst>
                <a:ext uri="{FF2B5EF4-FFF2-40B4-BE49-F238E27FC236}">
                  <a16:creationId xmlns:a16="http://schemas.microsoft.com/office/drawing/2014/main" id="{2FDD5673-B592-9ABC-4016-CB90A6491748}"/>
                </a:ext>
              </a:extLst>
            </p:cNvPr>
            <p:cNvSpPr/>
            <p:nvPr/>
          </p:nvSpPr>
          <p:spPr>
            <a:xfrm>
              <a:off x="4604816" y="1432991"/>
              <a:ext cx="2734716" cy="2734716"/>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53" name="Elipse 4">
              <a:extLst>
                <a:ext uri="{FF2B5EF4-FFF2-40B4-BE49-F238E27FC236}">
                  <a16:creationId xmlns:a16="http://schemas.microsoft.com/office/drawing/2014/main" id="{6C1D6FB8-D463-C094-2DA5-B108408F8DF5}"/>
                </a:ext>
              </a:extLst>
            </p:cNvPr>
            <p:cNvSpPr txBox="1"/>
            <p:nvPr/>
          </p:nvSpPr>
          <p:spPr>
            <a:xfrm>
              <a:off x="5005306" y="1833481"/>
              <a:ext cx="1933736" cy="193373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6670" tIns="26670" rIns="26670" bIns="26670" numCol="1" spcCol="1270" anchor="ctr" anchorCtr="0">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r>
                <a:rPr kumimoji="0" lang="pt-BR" sz="2100" b="1" i="0" u="none" strike="noStrike" kern="1200" cap="none" spc="0" normalizeH="0" baseline="0" noProof="0" dirty="0">
                  <a:ln>
                    <a:noFill/>
                  </a:ln>
                  <a:solidFill>
                    <a:srgbClr val="000099"/>
                  </a:solidFill>
                  <a:effectLst/>
                  <a:uLnTx/>
                  <a:uFillTx/>
                  <a:latin typeface="Calibri"/>
                  <a:ea typeface="+mn-ea"/>
                  <a:cs typeface="+mn-cs"/>
                </a:rPr>
                <a:t>CONTABILIDADE MUNICIPAL</a:t>
              </a:r>
            </a:p>
          </p:txBody>
        </p:sp>
      </p:grpSp>
      <p:grpSp>
        <p:nvGrpSpPr>
          <p:cNvPr id="31" name="Agrupar 30">
            <a:extLst>
              <a:ext uri="{FF2B5EF4-FFF2-40B4-BE49-F238E27FC236}">
                <a16:creationId xmlns:a16="http://schemas.microsoft.com/office/drawing/2014/main" id="{501D394D-8317-7934-BBC9-2A4AC51FFE55}"/>
              </a:ext>
            </a:extLst>
          </p:cNvPr>
          <p:cNvGrpSpPr/>
          <p:nvPr/>
        </p:nvGrpSpPr>
        <p:grpSpPr>
          <a:xfrm>
            <a:off x="7696671" y="2240855"/>
            <a:ext cx="1367358" cy="1367358"/>
            <a:chOff x="5288495" y="1968"/>
            <a:chExt cx="1367358" cy="1367358"/>
          </a:xfrm>
        </p:grpSpPr>
        <p:sp>
          <p:nvSpPr>
            <p:cNvPr id="50" name="Elipse 49">
              <a:extLst>
                <a:ext uri="{FF2B5EF4-FFF2-40B4-BE49-F238E27FC236}">
                  <a16:creationId xmlns:a16="http://schemas.microsoft.com/office/drawing/2014/main" id="{BB7B524E-47AE-6445-97BC-0C88D2960C2D}"/>
                </a:ext>
              </a:extLst>
            </p:cNvPr>
            <p:cNvSpPr/>
            <p:nvPr/>
          </p:nvSpPr>
          <p:spPr>
            <a:xfrm>
              <a:off x="5288495" y="1968"/>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51" name="Elipse 6">
              <a:extLst>
                <a:ext uri="{FF2B5EF4-FFF2-40B4-BE49-F238E27FC236}">
                  <a16:creationId xmlns:a16="http://schemas.microsoft.com/office/drawing/2014/main" id="{D0FCACB5-8A27-99A3-676E-A0DAA6F5BBE9}"/>
                </a:ext>
              </a:extLst>
            </p:cNvPr>
            <p:cNvSpPr txBox="1"/>
            <p:nvPr/>
          </p:nvSpPr>
          <p:spPr>
            <a:xfrm>
              <a:off x="5488740" y="202213"/>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IPC´S</a:t>
              </a:r>
            </a:p>
          </p:txBody>
        </p:sp>
      </p:grpSp>
      <p:grpSp>
        <p:nvGrpSpPr>
          <p:cNvPr id="32" name="Agrupar 31">
            <a:extLst>
              <a:ext uri="{FF2B5EF4-FFF2-40B4-BE49-F238E27FC236}">
                <a16:creationId xmlns:a16="http://schemas.microsoft.com/office/drawing/2014/main" id="{C6392C73-2CF3-65FC-8DE6-7B449794C68D}"/>
              </a:ext>
            </a:extLst>
          </p:cNvPr>
          <p:cNvGrpSpPr/>
          <p:nvPr/>
        </p:nvGrpSpPr>
        <p:grpSpPr>
          <a:xfrm>
            <a:off x="8754023" y="2524171"/>
            <a:ext cx="1367358" cy="1367358"/>
            <a:chOff x="6345847" y="285284"/>
            <a:chExt cx="1367358" cy="1367358"/>
          </a:xfrm>
        </p:grpSpPr>
        <p:sp>
          <p:nvSpPr>
            <p:cNvPr id="48" name="Elipse 47">
              <a:extLst>
                <a:ext uri="{FF2B5EF4-FFF2-40B4-BE49-F238E27FC236}">
                  <a16:creationId xmlns:a16="http://schemas.microsoft.com/office/drawing/2014/main" id="{F369ADC0-E10C-25CC-8F74-24951E52ADFA}"/>
                </a:ext>
              </a:extLst>
            </p:cNvPr>
            <p:cNvSpPr/>
            <p:nvPr/>
          </p:nvSpPr>
          <p:spPr>
            <a:xfrm>
              <a:off x="6345847" y="285284"/>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49" name="Elipse 8">
              <a:extLst>
                <a:ext uri="{FF2B5EF4-FFF2-40B4-BE49-F238E27FC236}">
                  <a16:creationId xmlns:a16="http://schemas.microsoft.com/office/drawing/2014/main" id="{1BDDF744-0BFF-754A-5C08-23F4751A1DCB}"/>
                </a:ext>
              </a:extLst>
            </p:cNvPr>
            <p:cNvSpPr txBox="1"/>
            <p:nvPr/>
          </p:nvSpPr>
          <p:spPr>
            <a:xfrm>
              <a:off x="6546092" y="485529"/>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MDF</a:t>
              </a:r>
            </a:p>
          </p:txBody>
        </p:sp>
      </p:grpSp>
      <p:grpSp>
        <p:nvGrpSpPr>
          <p:cNvPr id="33" name="Agrupar 32">
            <a:extLst>
              <a:ext uri="{FF2B5EF4-FFF2-40B4-BE49-F238E27FC236}">
                <a16:creationId xmlns:a16="http://schemas.microsoft.com/office/drawing/2014/main" id="{88F42BA4-11DE-CBAF-092C-DE5A31D7CCC0}"/>
              </a:ext>
            </a:extLst>
          </p:cNvPr>
          <p:cNvGrpSpPr/>
          <p:nvPr/>
        </p:nvGrpSpPr>
        <p:grpSpPr>
          <a:xfrm>
            <a:off x="9528058" y="3298206"/>
            <a:ext cx="1367358" cy="1367358"/>
            <a:chOff x="7119882" y="1059319"/>
            <a:chExt cx="1367358" cy="1367358"/>
          </a:xfrm>
        </p:grpSpPr>
        <p:sp>
          <p:nvSpPr>
            <p:cNvPr id="46" name="Elipse 45">
              <a:extLst>
                <a:ext uri="{FF2B5EF4-FFF2-40B4-BE49-F238E27FC236}">
                  <a16:creationId xmlns:a16="http://schemas.microsoft.com/office/drawing/2014/main" id="{9E49F6B0-8ED6-B9A9-E3D9-F5C3FA170185}"/>
                </a:ext>
              </a:extLst>
            </p:cNvPr>
            <p:cNvSpPr/>
            <p:nvPr/>
          </p:nvSpPr>
          <p:spPr>
            <a:xfrm>
              <a:off x="7119882" y="1059319"/>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47" name="Elipse 10">
              <a:extLst>
                <a:ext uri="{FF2B5EF4-FFF2-40B4-BE49-F238E27FC236}">
                  <a16:creationId xmlns:a16="http://schemas.microsoft.com/office/drawing/2014/main" id="{62D4FA86-A5AA-B1B7-3D2F-60A09D947271}"/>
                </a:ext>
              </a:extLst>
            </p:cNvPr>
            <p:cNvSpPr txBox="1"/>
            <p:nvPr/>
          </p:nvSpPr>
          <p:spPr>
            <a:xfrm>
              <a:off x="7320127" y="1259564"/>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MCASP</a:t>
              </a:r>
            </a:p>
          </p:txBody>
        </p:sp>
      </p:grpSp>
      <p:grpSp>
        <p:nvGrpSpPr>
          <p:cNvPr id="34" name="Agrupar 33">
            <a:extLst>
              <a:ext uri="{FF2B5EF4-FFF2-40B4-BE49-F238E27FC236}">
                <a16:creationId xmlns:a16="http://schemas.microsoft.com/office/drawing/2014/main" id="{33881D94-75CA-2823-9FF2-F84B97CF08BE}"/>
              </a:ext>
            </a:extLst>
          </p:cNvPr>
          <p:cNvGrpSpPr/>
          <p:nvPr/>
        </p:nvGrpSpPr>
        <p:grpSpPr>
          <a:xfrm>
            <a:off x="9811374" y="4355557"/>
            <a:ext cx="1367358" cy="1367358"/>
            <a:chOff x="7403198" y="2116670"/>
            <a:chExt cx="1367358" cy="1367358"/>
          </a:xfrm>
        </p:grpSpPr>
        <p:sp>
          <p:nvSpPr>
            <p:cNvPr id="44" name="Elipse 43">
              <a:extLst>
                <a:ext uri="{FF2B5EF4-FFF2-40B4-BE49-F238E27FC236}">
                  <a16:creationId xmlns:a16="http://schemas.microsoft.com/office/drawing/2014/main" id="{FB5644A2-5144-92E5-4118-3C71E65D51FA}"/>
                </a:ext>
              </a:extLst>
            </p:cNvPr>
            <p:cNvSpPr/>
            <p:nvPr/>
          </p:nvSpPr>
          <p:spPr>
            <a:xfrm>
              <a:off x="7403198" y="2116670"/>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45" name="Elipse 12">
              <a:extLst>
                <a:ext uri="{FF2B5EF4-FFF2-40B4-BE49-F238E27FC236}">
                  <a16:creationId xmlns:a16="http://schemas.microsoft.com/office/drawing/2014/main" id="{A98054A2-4EFC-EBAE-C6C7-DE5142B99412}"/>
                </a:ext>
              </a:extLst>
            </p:cNvPr>
            <p:cNvSpPr txBox="1"/>
            <p:nvPr/>
          </p:nvSpPr>
          <p:spPr>
            <a:xfrm>
              <a:off x="7603443" y="2316915"/>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CF 88</a:t>
              </a:r>
            </a:p>
          </p:txBody>
        </p:sp>
      </p:grpSp>
      <p:grpSp>
        <p:nvGrpSpPr>
          <p:cNvPr id="35" name="Agrupar 34">
            <a:extLst>
              <a:ext uri="{FF2B5EF4-FFF2-40B4-BE49-F238E27FC236}">
                <a16:creationId xmlns:a16="http://schemas.microsoft.com/office/drawing/2014/main" id="{4EEFA07C-1586-7727-E33D-46A10B1F1EB6}"/>
              </a:ext>
            </a:extLst>
          </p:cNvPr>
          <p:cNvGrpSpPr/>
          <p:nvPr/>
        </p:nvGrpSpPr>
        <p:grpSpPr>
          <a:xfrm>
            <a:off x="9528058" y="5412909"/>
            <a:ext cx="1367358" cy="1367358"/>
            <a:chOff x="7119882" y="3174022"/>
            <a:chExt cx="1367358" cy="1367358"/>
          </a:xfrm>
        </p:grpSpPr>
        <p:sp>
          <p:nvSpPr>
            <p:cNvPr id="42" name="Elipse 41">
              <a:extLst>
                <a:ext uri="{FF2B5EF4-FFF2-40B4-BE49-F238E27FC236}">
                  <a16:creationId xmlns:a16="http://schemas.microsoft.com/office/drawing/2014/main" id="{DC1DC836-1AA4-BCCF-500B-F69CED0D724A}"/>
                </a:ext>
              </a:extLst>
            </p:cNvPr>
            <p:cNvSpPr/>
            <p:nvPr/>
          </p:nvSpPr>
          <p:spPr>
            <a:xfrm>
              <a:off x="7119882" y="3174022"/>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43" name="Elipse 14">
              <a:extLst>
                <a:ext uri="{FF2B5EF4-FFF2-40B4-BE49-F238E27FC236}">
                  <a16:creationId xmlns:a16="http://schemas.microsoft.com/office/drawing/2014/main" id="{1DCCBE8B-7900-A276-A450-F3490CFB6A50}"/>
                </a:ext>
              </a:extLst>
            </p:cNvPr>
            <p:cNvSpPr txBox="1"/>
            <p:nvPr/>
          </p:nvSpPr>
          <p:spPr>
            <a:xfrm>
              <a:off x="7320127" y="3374267"/>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LRF</a:t>
              </a:r>
            </a:p>
          </p:txBody>
        </p:sp>
      </p:grpSp>
      <p:grpSp>
        <p:nvGrpSpPr>
          <p:cNvPr id="36" name="Agrupar 35">
            <a:extLst>
              <a:ext uri="{FF2B5EF4-FFF2-40B4-BE49-F238E27FC236}">
                <a16:creationId xmlns:a16="http://schemas.microsoft.com/office/drawing/2014/main" id="{BCDBEC66-8479-9A5E-1EDE-4375F606CAEA}"/>
              </a:ext>
            </a:extLst>
          </p:cNvPr>
          <p:cNvGrpSpPr/>
          <p:nvPr/>
        </p:nvGrpSpPr>
        <p:grpSpPr>
          <a:xfrm>
            <a:off x="8754023" y="6186944"/>
            <a:ext cx="1367358" cy="1367358"/>
            <a:chOff x="6345847" y="3948057"/>
            <a:chExt cx="1367358" cy="1367358"/>
          </a:xfrm>
        </p:grpSpPr>
        <p:sp>
          <p:nvSpPr>
            <p:cNvPr id="40" name="Elipse 39">
              <a:extLst>
                <a:ext uri="{FF2B5EF4-FFF2-40B4-BE49-F238E27FC236}">
                  <a16:creationId xmlns:a16="http://schemas.microsoft.com/office/drawing/2014/main" id="{71031AF3-8C3F-A2E0-7FB2-13D57D7B0DFA}"/>
                </a:ext>
              </a:extLst>
            </p:cNvPr>
            <p:cNvSpPr/>
            <p:nvPr/>
          </p:nvSpPr>
          <p:spPr>
            <a:xfrm>
              <a:off x="6345847" y="3948057"/>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41" name="Elipse 16">
              <a:extLst>
                <a:ext uri="{FF2B5EF4-FFF2-40B4-BE49-F238E27FC236}">
                  <a16:creationId xmlns:a16="http://schemas.microsoft.com/office/drawing/2014/main" id="{09FAACBA-C7BD-72DF-05C0-CADDA63B553F}"/>
                </a:ext>
              </a:extLst>
            </p:cNvPr>
            <p:cNvSpPr txBox="1"/>
            <p:nvPr/>
          </p:nvSpPr>
          <p:spPr>
            <a:xfrm>
              <a:off x="6546092" y="4148302"/>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SADIPEM</a:t>
              </a:r>
            </a:p>
          </p:txBody>
        </p:sp>
      </p:grpSp>
      <p:grpSp>
        <p:nvGrpSpPr>
          <p:cNvPr id="37" name="Agrupar 36">
            <a:extLst>
              <a:ext uri="{FF2B5EF4-FFF2-40B4-BE49-F238E27FC236}">
                <a16:creationId xmlns:a16="http://schemas.microsoft.com/office/drawing/2014/main" id="{4F72BB35-1889-28D8-6D36-5D7820A1D877}"/>
              </a:ext>
            </a:extLst>
          </p:cNvPr>
          <p:cNvGrpSpPr/>
          <p:nvPr/>
        </p:nvGrpSpPr>
        <p:grpSpPr>
          <a:xfrm>
            <a:off x="7696671" y="6470260"/>
            <a:ext cx="1367358" cy="1367358"/>
            <a:chOff x="5288495" y="4231373"/>
            <a:chExt cx="1367358" cy="1367358"/>
          </a:xfrm>
        </p:grpSpPr>
        <p:sp>
          <p:nvSpPr>
            <p:cNvPr id="38" name="Elipse 37">
              <a:extLst>
                <a:ext uri="{FF2B5EF4-FFF2-40B4-BE49-F238E27FC236}">
                  <a16:creationId xmlns:a16="http://schemas.microsoft.com/office/drawing/2014/main" id="{861269DE-8D64-8158-C3A1-87FB5D1635CF}"/>
                </a:ext>
              </a:extLst>
            </p:cNvPr>
            <p:cNvSpPr/>
            <p:nvPr/>
          </p:nvSpPr>
          <p:spPr>
            <a:xfrm>
              <a:off x="5288495" y="4231373"/>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39" name="Elipse 18">
              <a:extLst>
                <a:ext uri="{FF2B5EF4-FFF2-40B4-BE49-F238E27FC236}">
                  <a16:creationId xmlns:a16="http://schemas.microsoft.com/office/drawing/2014/main" id="{E511DFE6-0594-14AD-C9B7-AB067B4A46A7}"/>
                </a:ext>
              </a:extLst>
            </p:cNvPr>
            <p:cNvSpPr txBox="1"/>
            <p:nvPr/>
          </p:nvSpPr>
          <p:spPr>
            <a:xfrm>
              <a:off x="5488740" y="4431618"/>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LEI 4.320/64</a:t>
              </a:r>
            </a:p>
          </p:txBody>
        </p:sp>
      </p:grpSp>
      <p:grpSp>
        <p:nvGrpSpPr>
          <p:cNvPr id="54" name="Agrupar 53">
            <a:extLst>
              <a:ext uri="{FF2B5EF4-FFF2-40B4-BE49-F238E27FC236}">
                <a16:creationId xmlns:a16="http://schemas.microsoft.com/office/drawing/2014/main" id="{450F4BDC-505E-815D-719F-E73BA683BFEB}"/>
              </a:ext>
            </a:extLst>
          </p:cNvPr>
          <p:cNvGrpSpPr/>
          <p:nvPr/>
        </p:nvGrpSpPr>
        <p:grpSpPr>
          <a:xfrm>
            <a:off x="6675910" y="6186944"/>
            <a:ext cx="1294177" cy="1367358"/>
            <a:chOff x="4267734" y="3948057"/>
            <a:chExt cx="1294177" cy="1367358"/>
          </a:xfrm>
        </p:grpSpPr>
        <p:sp>
          <p:nvSpPr>
            <p:cNvPr id="55" name="Elipse 54">
              <a:extLst>
                <a:ext uri="{FF2B5EF4-FFF2-40B4-BE49-F238E27FC236}">
                  <a16:creationId xmlns:a16="http://schemas.microsoft.com/office/drawing/2014/main" id="{0A23BE6C-CEAD-B68E-1042-E8D858FCE84A}"/>
                </a:ext>
              </a:extLst>
            </p:cNvPr>
            <p:cNvSpPr/>
            <p:nvPr/>
          </p:nvSpPr>
          <p:spPr>
            <a:xfrm>
              <a:off x="4267734" y="3948057"/>
              <a:ext cx="1294177"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56" name="Elipse 20">
              <a:extLst>
                <a:ext uri="{FF2B5EF4-FFF2-40B4-BE49-F238E27FC236}">
                  <a16:creationId xmlns:a16="http://schemas.microsoft.com/office/drawing/2014/main" id="{F9D57CCD-44B9-B568-5164-DCD08FEFDD51}"/>
                </a:ext>
              </a:extLst>
            </p:cNvPr>
            <p:cNvSpPr txBox="1"/>
            <p:nvPr/>
          </p:nvSpPr>
          <p:spPr>
            <a:xfrm>
              <a:off x="4457262" y="4148302"/>
              <a:ext cx="915121"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IPSAS</a:t>
              </a:r>
            </a:p>
          </p:txBody>
        </p:sp>
      </p:grpSp>
      <p:grpSp>
        <p:nvGrpSpPr>
          <p:cNvPr id="57" name="Agrupar 56">
            <a:extLst>
              <a:ext uri="{FF2B5EF4-FFF2-40B4-BE49-F238E27FC236}">
                <a16:creationId xmlns:a16="http://schemas.microsoft.com/office/drawing/2014/main" id="{A87541CA-D022-12FF-E8B0-A55FE5E83099}"/>
              </a:ext>
            </a:extLst>
          </p:cNvPr>
          <p:cNvGrpSpPr/>
          <p:nvPr/>
        </p:nvGrpSpPr>
        <p:grpSpPr>
          <a:xfrm>
            <a:off x="5865285" y="5412909"/>
            <a:ext cx="1367358" cy="1367358"/>
            <a:chOff x="3457109" y="3174022"/>
            <a:chExt cx="1367358" cy="1367358"/>
          </a:xfrm>
        </p:grpSpPr>
        <p:sp>
          <p:nvSpPr>
            <p:cNvPr id="58" name="Elipse 57">
              <a:extLst>
                <a:ext uri="{FF2B5EF4-FFF2-40B4-BE49-F238E27FC236}">
                  <a16:creationId xmlns:a16="http://schemas.microsoft.com/office/drawing/2014/main" id="{E471F22B-3012-F238-64E1-73B53E475227}"/>
                </a:ext>
              </a:extLst>
            </p:cNvPr>
            <p:cNvSpPr/>
            <p:nvPr/>
          </p:nvSpPr>
          <p:spPr>
            <a:xfrm>
              <a:off x="3457109" y="3174022"/>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59" name="Elipse 22">
              <a:extLst>
                <a:ext uri="{FF2B5EF4-FFF2-40B4-BE49-F238E27FC236}">
                  <a16:creationId xmlns:a16="http://schemas.microsoft.com/office/drawing/2014/main" id="{E06AAFAA-363A-2A83-CD22-11E65289D033}"/>
                </a:ext>
              </a:extLst>
            </p:cNvPr>
            <p:cNvSpPr txBox="1"/>
            <p:nvPr/>
          </p:nvSpPr>
          <p:spPr>
            <a:xfrm>
              <a:off x="3657354" y="3374267"/>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NORMAS TC´S</a:t>
              </a:r>
            </a:p>
          </p:txBody>
        </p:sp>
      </p:grpSp>
      <p:grpSp>
        <p:nvGrpSpPr>
          <p:cNvPr id="60" name="Agrupar 59">
            <a:extLst>
              <a:ext uri="{FF2B5EF4-FFF2-40B4-BE49-F238E27FC236}">
                <a16:creationId xmlns:a16="http://schemas.microsoft.com/office/drawing/2014/main" id="{60FBFE5A-3418-283D-F7EB-AE6538C07A16}"/>
              </a:ext>
            </a:extLst>
          </p:cNvPr>
          <p:cNvGrpSpPr/>
          <p:nvPr/>
        </p:nvGrpSpPr>
        <p:grpSpPr>
          <a:xfrm>
            <a:off x="5581969" y="4355557"/>
            <a:ext cx="1367358" cy="1367358"/>
            <a:chOff x="3173793" y="2116670"/>
            <a:chExt cx="1367358" cy="1367358"/>
          </a:xfrm>
        </p:grpSpPr>
        <p:sp>
          <p:nvSpPr>
            <p:cNvPr id="61" name="Elipse 60">
              <a:extLst>
                <a:ext uri="{FF2B5EF4-FFF2-40B4-BE49-F238E27FC236}">
                  <a16:creationId xmlns:a16="http://schemas.microsoft.com/office/drawing/2014/main" id="{050A98CC-1CD7-713F-58BF-24F0DA7FCF57}"/>
                </a:ext>
              </a:extLst>
            </p:cNvPr>
            <p:cNvSpPr/>
            <p:nvPr/>
          </p:nvSpPr>
          <p:spPr>
            <a:xfrm>
              <a:off x="3173793" y="2116670"/>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62" name="Elipse 24">
              <a:extLst>
                <a:ext uri="{FF2B5EF4-FFF2-40B4-BE49-F238E27FC236}">
                  <a16:creationId xmlns:a16="http://schemas.microsoft.com/office/drawing/2014/main" id="{7D042358-94AA-5BFE-502C-87C9C5A78BE8}"/>
                </a:ext>
              </a:extLst>
            </p:cNvPr>
            <p:cNvSpPr txBox="1"/>
            <p:nvPr/>
          </p:nvSpPr>
          <p:spPr>
            <a:xfrm>
              <a:off x="3374038" y="2316915"/>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SIOPS</a:t>
              </a:r>
            </a:p>
          </p:txBody>
        </p:sp>
      </p:grpSp>
      <p:grpSp>
        <p:nvGrpSpPr>
          <p:cNvPr id="63" name="Agrupar 62">
            <a:extLst>
              <a:ext uri="{FF2B5EF4-FFF2-40B4-BE49-F238E27FC236}">
                <a16:creationId xmlns:a16="http://schemas.microsoft.com/office/drawing/2014/main" id="{792E1A3A-966D-91A6-8A83-B08834FE1013}"/>
              </a:ext>
            </a:extLst>
          </p:cNvPr>
          <p:cNvGrpSpPr/>
          <p:nvPr/>
        </p:nvGrpSpPr>
        <p:grpSpPr>
          <a:xfrm>
            <a:off x="5865285" y="3298206"/>
            <a:ext cx="1367358" cy="1367358"/>
            <a:chOff x="3457109" y="1059319"/>
            <a:chExt cx="1367358" cy="1367358"/>
          </a:xfrm>
        </p:grpSpPr>
        <p:sp>
          <p:nvSpPr>
            <p:cNvPr id="64" name="Elipse 63">
              <a:extLst>
                <a:ext uri="{FF2B5EF4-FFF2-40B4-BE49-F238E27FC236}">
                  <a16:creationId xmlns:a16="http://schemas.microsoft.com/office/drawing/2014/main" id="{3B515394-E498-7ED8-8890-F52EC82CF903}"/>
                </a:ext>
              </a:extLst>
            </p:cNvPr>
            <p:cNvSpPr/>
            <p:nvPr/>
          </p:nvSpPr>
          <p:spPr>
            <a:xfrm>
              <a:off x="3457109" y="1059319"/>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65" name="Elipse 26">
              <a:extLst>
                <a:ext uri="{FF2B5EF4-FFF2-40B4-BE49-F238E27FC236}">
                  <a16:creationId xmlns:a16="http://schemas.microsoft.com/office/drawing/2014/main" id="{0C313B12-3E0F-6279-579A-C242F1C6E954}"/>
                </a:ext>
              </a:extLst>
            </p:cNvPr>
            <p:cNvSpPr txBox="1"/>
            <p:nvPr/>
          </p:nvSpPr>
          <p:spPr>
            <a:xfrm>
              <a:off x="3657354" y="1259564"/>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SIOPE</a:t>
              </a:r>
            </a:p>
          </p:txBody>
        </p:sp>
      </p:grpSp>
      <p:grpSp>
        <p:nvGrpSpPr>
          <p:cNvPr id="66" name="Agrupar 65">
            <a:extLst>
              <a:ext uri="{FF2B5EF4-FFF2-40B4-BE49-F238E27FC236}">
                <a16:creationId xmlns:a16="http://schemas.microsoft.com/office/drawing/2014/main" id="{1139DE19-C7E2-EE86-BC60-D6F5ADE96918}"/>
              </a:ext>
            </a:extLst>
          </p:cNvPr>
          <p:cNvGrpSpPr/>
          <p:nvPr/>
        </p:nvGrpSpPr>
        <p:grpSpPr>
          <a:xfrm>
            <a:off x="6654588" y="2561760"/>
            <a:ext cx="1367358" cy="1367358"/>
            <a:chOff x="4246412" y="322873"/>
            <a:chExt cx="1367358" cy="1367358"/>
          </a:xfrm>
        </p:grpSpPr>
        <p:sp>
          <p:nvSpPr>
            <p:cNvPr id="67" name="Elipse 66">
              <a:extLst>
                <a:ext uri="{FF2B5EF4-FFF2-40B4-BE49-F238E27FC236}">
                  <a16:creationId xmlns:a16="http://schemas.microsoft.com/office/drawing/2014/main" id="{76ADC555-2556-C489-588C-F6178BD2A370}"/>
                </a:ext>
              </a:extLst>
            </p:cNvPr>
            <p:cNvSpPr/>
            <p:nvPr/>
          </p:nvSpPr>
          <p:spPr>
            <a:xfrm>
              <a:off x="4246412" y="322873"/>
              <a:ext cx="1367358" cy="1367358"/>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pt-BR"/>
            </a:p>
          </p:txBody>
        </p:sp>
        <p:sp>
          <p:nvSpPr>
            <p:cNvPr id="68" name="Elipse 28">
              <a:extLst>
                <a:ext uri="{FF2B5EF4-FFF2-40B4-BE49-F238E27FC236}">
                  <a16:creationId xmlns:a16="http://schemas.microsoft.com/office/drawing/2014/main" id="{B7B258ED-3835-8FA6-2118-C07072B99A87}"/>
                </a:ext>
              </a:extLst>
            </p:cNvPr>
            <p:cNvSpPr txBox="1"/>
            <p:nvPr/>
          </p:nvSpPr>
          <p:spPr>
            <a:xfrm>
              <a:off x="4446657" y="523118"/>
              <a:ext cx="966868" cy="96686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pt-BR" sz="1800" b="1" i="0" u="none" strike="noStrike" kern="1200" cap="none" spc="0" normalizeH="0" baseline="0" noProof="0" dirty="0">
                  <a:ln>
                    <a:noFill/>
                  </a:ln>
                  <a:solidFill>
                    <a:srgbClr val="000099"/>
                  </a:solidFill>
                  <a:effectLst/>
                  <a:uLnTx/>
                  <a:uFillTx/>
                  <a:latin typeface="Calibri"/>
                  <a:ea typeface="+mn-ea"/>
                  <a:cs typeface="+mn-cs"/>
                </a:rPr>
                <a:t>PIPCP</a:t>
              </a:r>
            </a:p>
          </p:txBody>
        </p:sp>
      </p:grpSp>
      <p:sp>
        <p:nvSpPr>
          <p:cNvPr id="69" name="CaixaDeTexto 68">
            <a:extLst>
              <a:ext uri="{FF2B5EF4-FFF2-40B4-BE49-F238E27FC236}">
                <a16:creationId xmlns:a16="http://schemas.microsoft.com/office/drawing/2014/main" id="{323BC0AF-081F-01D5-41F0-1385C46888D9}"/>
              </a:ext>
            </a:extLst>
          </p:cNvPr>
          <p:cNvSpPr txBox="1"/>
          <p:nvPr/>
        </p:nvSpPr>
        <p:spPr>
          <a:xfrm>
            <a:off x="3401817" y="1433002"/>
            <a:ext cx="11104902" cy="493148"/>
          </a:xfrm>
          <a:prstGeom prst="rect">
            <a:avLst/>
          </a:prstGeom>
          <a:noFill/>
        </p:spPr>
        <p:txBody>
          <a:bodyPr wrap="square">
            <a:spAutoFit/>
          </a:bodyPr>
          <a:lstStyle/>
          <a:p>
            <a:pPr marL="0" marR="0" lvl="0" indent="0" algn="ctr" defTabSz="914400" rtl="0" eaLnBrk="1" fontAlgn="auto" latinLnBrk="0" hangingPunct="1">
              <a:lnSpc>
                <a:spcPts val="2880"/>
              </a:lnSpc>
              <a:spcBef>
                <a:spcPts val="0"/>
              </a:spcBef>
              <a:spcAft>
                <a:spcPts val="0"/>
              </a:spcAft>
              <a:buClrTx/>
              <a:buSzTx/>
              <a:buFontTx/>
              <a:buNone/>
              <a:tabLst/>
              <a:defRPr/>
            </a:pPr>
            <a:r>
              <a:rPr kumimoji="0" lang="pt-BR" sz="3600" b="1" i="0" u="none" strike="noStrike" kern="1200" cap="none" spc="-1" normalizeH="0" baseline="0" noProof="0" dirty="0">
                <a:ln>
                  <a:noFill/>
                </a:ln>
                <a:solidFill>
                  <a:prstClr val="black"/>
                </a:solidFill>
                <a:effectLst/>
                <a:uLnTx/>
                <a:uFillTx/>
                <a:latin typeface="TT Rounds Condensed Bold"/>
                <a:ea typeface="+mn-ea"/>
                <a:cs typeface="+mn-cs"/>
              </a:rPr>
              <a:t>QUAL O PODER INFORMACIONAL DA CONTABILIDADE </a:t>
            </a:r>
          </a:p>
        </p:txBody>
      </p:sp>
      <p:grpSp>
        <p:nvGrpSpPr>
          <p:cNvPr id="70" name="Group 12">
            <a:extLst>
              <a:ext uri="{FF2B5EF4-FFF2-40B4-BE49-F238E27FC236}">
                <a16:creationId xmlns:a16="http://schemas.microsoft.com/office/drawing/2014/main" id="{FCAC82A1-E6F5-7788-1030-DA3B321E86EA}"/>
              </a:ext>
            </a:extLst>
          </p:cNvPr>
          <p:cNvGrpSpPr>
            <a:grpSpLocks/>
          </p:cNvGrpSpPr>
          <p:nvPr/>
        </p:nvGrpSpPr>
        <p:grpSpPr bwMode="auto">
          <a:xfrm>
            <a:off x="467338" y="6630507"/>
            <a:ext cx="2460625" cy="660400"/>
            <a:chOff x="0" y="0"/>
            <a:chExt cx="989582" cy="561564"/>
          </a:xfrm>
        </p:grpSpPr>
        <p:sp>
          <p:nvSpPr>
            <p:cNvPr id="71" name="Freeform 13">
              <a:extLst>
                <a:ext uri="{FF2B5EF4-FFF2-40B4-BE49-F238E27FC236}">
                  <a16:creationId xmlns:a16="http://schemas.microsoft.com/office/drawing/2014/main" id="{D7894AFB-434D-C467-17A5-C7A48F8C0C9B}"/>
                </a:ext>
              </a:extLst>
            </p:cNvPr>
            <p:cNvSpPr>
              <a:spLocks/>
            </p:cNvSpPr>
            <p:nvPr/>
          </p:nvSpPr>
          <p:spPr bwMode="auto">
            <a:xfrm>
              <a:off x="0" y="0"/>
              <a:ext cx="989582" cy="457500"/>
            </a:xfrm>
            <a:custGeom>
              <a:avLst/>
              <a:gdLst>
                <a:gd name="T0" fmla="*/ 105085 w 989582"/>
                <a:gd name="T1" fmla="*/ 0 h 457500"/>
                <a:gd name="T2" fmla="*/ 884497 w 989582"/>
                <a:gd name="T3" fmla="*/ 0 h 457500"/>
                <a:gd name="T4" fmla="*/ 958804 w 989582"/>
                <a:gd name="T5" fmla="*/ 30779 h 457500"/>
                <a:gd name="T6" fmla="*/ 989582 w 989582"/>
                <a:gd name="T7" fmla="*/ 105085 h 457500"/>
                <a:gd name="T8" fmla="*/ 989582 w 989582"/>
                <a:gd name="T9" fmla="*/ 352415 h 457500"/>
                <a:gd name="T10" fmla="*/ 958804 w 989582"/>
                <a:gd name="T11" fmla="*/ 426722 h 457500"/>
                <a:gd name="T12" fmla="*/ 884497 w 989582"/>
                <a:gd name="T13" fmla="*/ 457500 h 457500"/>
                <a:gd name="T14" fmla="*/ 105085 w 989582"/>
                <a:gd name="T15" fmla="*/ 457500 h 457500"/>
                <a:gd name="T16" fmla="*/ 30779 w 989582"/>
                <a:gd name="T17" fmla="*/ 426722 h 457500"/>
                <a:gd name="T18" fmla="*/ 0 w 989582"/>
                <a:gd name="T19" fmla="*/ 352415 h 457500"/>
                <a:gd name="T20" fmla="*/ 0 w 989582"/>
                <a:gd name="T21" fmla="*/ 105085 h 457500"/>
                <a:gd name="T22" fmla="*/ 30779 w 989582"/>
                <a:gd name="T23" fmla="*/ 30779 h 457500"/>
                <a:gd name="T24" fmla="*/ 105085 w 989582"/>
                <a:gd name="T25" fmla="*/ 0 h 4575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89582" h="457500">
                  <a:moveTo>
                    <a:pt x="105085" y="0"/>
                  </a:moveTo>
                  <a:lnTo>
                    <a:pt x="884497" y="0"/>
                  </a:lnTo>
                  <a:cubicBezTo>
                    <a:pt x="912368" y="0"/>
                    <a:pt x="939096" y="11071"/>
                    <a:pt x="958804" y="30779"/>
                  </a:cubicBezTo>
                  <a:cubicBezTo>
                    <a:pt x="978511" y="50486"/>
                    <a:pt x="989582" y="77215"/>
                    <a:pt x="989582" y="105085"/>
                  </a:cubicBezTo>
                  <a:lnTo>
                    <a:pt x="989582" y="352415"/>
                  </a:lnTo>
                  <a:cubicBezTo>
                    <a:pt x="989582" y="380286"/>
                    <a:pt x="978511" y="407014"/>
                    <a:pt x="958804" y="426722"/>
                  </a:cubicBezTo>
                  <a:cubicBezTo>
                    <a:pt x="939096" y="446429"/>
                    <a:pt x="912368" y="457500"/>
                    <a:pt x="884497" y="457500"/>
                  </a:cubicBezTo>
                  <a:lnTo>
                    <a:pt x="105085" y="457500"/>
                  </a:lnTo>
                  <a:cubicBezTo>
                    <a:pt x="77215" y="457500"/>
                    <a:pt x="50486" y="446429"/>
                    <a:pt x="30779" y="426722"/>
                  </a:cubicBezTo>
                  <a:cubicBezTo>
                    <a:pt x="11071" y="407014"/>
                    <a:pt x="0" y="380286"/>
                    <a:pt x="0" y="352415"/>
                  </a:cubicBezTo>
                  <a:lnTo>
                    <a:pt x="0" y="105085"/>
                  </a:lnTo>
                  <a:cubicBezTo>
                    <a:pt x="0" y="77215"/>
                    <a:pt x="11071" y="50486"/>
                    <a:pt x="30779" y="30779"/>
                  </a:cubicBezTo>
                  <a:cubicBezTo>
                    <a:pt x="50486" y="11071"/>
                    <a:pt x="77215" y="0"/>
                    <a:pt x="105085" y="0"/>
                  </a:cubicBez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14">
              <a:extLst>
                <a:ext uri="{FF2B5EF4-FFF2-40B4-BE49-F238E27FC236}">
                  <a16:creationId xmlns:a16="http://schemas.microsoft.com/office/drawing/2014/main" id="{BA42A9E9-9EF8-7CD8-D0DF-C1102EB92778}"/>
                </a:ext>
              </a:extLst>
            </p:cNvPr>
            <p:cNvSpPr txBox="1"/>
            <p:nvPr/>
          </p:nvSpPr>
          <p:spPr>
            <a:xfrm>
              <a:off x="0" y="94494"/>
              <a:ext cx="989582" cy="467070"/>
            </a:xfrm>
            <a:prstGeom prst="rect">
              <a:avLst/>
            </a:prstGeom>
          </p:spPr>
          <p:txBody>
            <a:bodyPr lIns="33867" tIns="33867" rIns="33867" bIns="33867" anchor="ctr"/>
            <a:lstStyle/>
            <a:p>
              <a:pPr marL="0" marR="0" lvl="0" indent="0" algn="ctr" defTabSz="914400" rtl="0" eaLnBrk="1" fontAlgn="auto" latinLnBrk="0" hangingPunct="1">
                <a:lnSpc>
                  <a:spcPts val="1919"/>
                </a:lnSpc>
                <a:spcBef>
                  <a:spcPts val="0"/>
                </a:spcBef>
                <a:spcAft>
                  <a:spcPts val="0"/>
                </a:spcAft>
                <a:buClrTx/>
                <a:buSzTx/>
                <a:buFontTx/>
                <a:buNone/>
                <a:tabLst/>
                <a:defRPr/>
              </a:pPr>
              <a:endParaRPr kumimoji="0" lang="en-US" sz="2000" b="1" i="0" u="none" strike="noStrike" kern="1200" cap="none" spc="-1" normalizeH="0" baseline="0" noProof="0" dirty="0">
                <a:ln>
                  <a:noFill/>
                </a:ln>
                <a:solidFill>
                  <a:srgbClr val="FFFFFF"/>
                </a:solidFill>
                <a:effectLst/>
                <a:uLnTx/>
                <a:uFillTx/>
                <a:latin typeface="Dreaming Outloud Pro" panose="03050502040302030504" pitchFamily="66" charset="0"/>
                <a:ea typeface="TT Rounds Condensed"/>
                <a:cs typeface="Dreaming Outloud Pro" panose="03050502040302030504" pitchFamily="66" charset="0"/>
                <a:sym typeface="TT Rounds Condensed"/>
              </a:endParaRPr>
            </a:p>
            <a:p>
              <a:pPr marL="0" marR="0" lvl="0" indent="0" algn="ctr" defTabSz="914400" rtl="0" eaLnBrk="1" fontAlgn="auto" latinLnBrk="0" hangingPunct="1">
                <a:lnSpc>
                  <a:spcPts val="1919"/>
                </a:lnSpc>
                <a:spcBef>
                  <a:spcPts val="0"/>
                </a:spcBef>
                <a:spcAft>
                  <a:spcPts val="0"/>
                </a:spcAft>
                <a:buClrTx/>
                <a:buSzTx/>
                <a:buFontTx/>
                <a:buNone/>
                <a:tabLst/>
                <a:defRPr/>
              </a:pPr>
              <a:r>
                <a:rPr kumimoji="0" lang="en-US" sz="2000" b="1" i="0" u="none" strike="noStrike" kern="1200" cap="none" spc="-1" normalizeH="0" baseline="0" noProof="0" dirty="0">
                  <a:ln>
                    <a:noFill/>
                  </a:ln>
                  <a:solidFill>
                    <a:srgbClr val="FFFFFF"/>
                  </a:solidFill>
                  <a:effectLst/>
                  <a:uLnTx/>
                  <a:uFillTx/>
                  <a:latin typeface="Dreaming Outloud Pro" panose="03050502040302030504" pitchFamily="66" charset="0"/>
                  <a:ea typeface="TT Rounds Condensed"/>
                  <a:cs typeface="Dreaming Outloud Pro" panose="03050502040302030504" pitchFamily="66" charset="0"/>
                  <a:sym typeface="TT Rounds Condensed"/>
                </a:rPr>
                <a:t>ÚTIL A TODA GESTÃO</a:t>
              </a:r>
            </a:p>
            <a:p>
              <a:pPr marL="0" marR="0" lvl="0" indent="0" algn="ctr" defTabSz="914400" rtl="0" eaLnBrk="1" fontAlgn="auto" latinLnBrk="0" hangingPunct="1">
                <a:lnSpc>
                  <a:spcPts val="1919"/>
                </a:lnSpc>
                <a:spcBef>
                  <a:spcPts val="0"/>
                </a:spcBef>
                <a:spcAft>
                  <a:spcPts val="0"/>
                </a:spcAft>
                <a:buClrTx/>
                <a:buSzTx/>
                <a:buFontTx/>
                <a:buNone/>
                <a:tabLst/>
                <a:defRPr/>
              </a:pPr>
              <a:endParaRPr kumimoji="0" lang="en-US" sz="2000" b="1" i="0" u="none" strike="noStrike" kern="1200" cap="none" spc="-1" normalizeH="0" baseline="0" noProof="0" dirty="0">
                <a:ln>
                  <a:noFill/>
                </a:ln>
                <a:solidFill>
                  <a:srgbClr val="FFFFFF"/>
                </a:solidFill>
                <a:effectLst/>
                <a:uLnTx/>
                <a:uFillTx/>
                <a:latin typeface="Dreaming Outloud Pro" panose="03050502040302030504" pitchFamily="66" charset="0"/>
                <a:ea typeface="TT Rounds Condensed"/>
                <a:cs typeface="Dreaming Outloud Pro" panose="03050502040302030504" pitchFamily="66" charset="0"/>
                <a:sym typeface="TT Rounds Condensed"/>
              </a:endParaRPr>
            </a:p>
            <a:p>
              <a:pPr marL="0" marR="0" lvl="0" indent="0" algn="ctr" defTabSz="914400" rtl="0" eaLnBrk="1" fontAlgn="auto" latinLnBrk="0" hangingPunct="1">
                <a:lnSpc>
                  <a:spcPts val="1919"/>
                </a:lnSpc>
                <a:spcBef>
                  <a:spcPts val="0"/>
                </a:spcBef>
                <a:spcAft>
                  <a:spcPts val="0"/>
                </a:spcAft>
                <a:buClrTx/>
                <a:buSzTx/>
                <a:buFontTx/>
                <a:buNone/>
                <a:tabLst/>
                <a:defRPr/>
              </a:pPr>
              <a:endParaRPr kumimoji="0" lang="en-US" sz="2000" b="1" i="0" u="none" strike="noStrike" kern="1200" cap="none" spc="-1" normalizeH="0" baseline="0" noProof="0" dirty="0">
                <a:ln>
                  <a:noFill/>
                </a:ln>
                <a:solidFill>
                  <a:srgbClr val="FFFFFF"/>
                </a:solidFill>
                <a:effectLst/>
                <a:uLnTx/>
                <a:uFillTx/>
                <a:latin typeface="Dreaming Outloud Pro" panose="03050502040302030504" pitchFamily="66" charset="0"/>
                <a:ea typeface="TT Rounds Condensed"/>
                <a:cs typeface="Dreaming Outloud Pro" panose="03050502040302030504" pitchFamily="66" charset="0"/>
                <a:sym typeface="TT Rounds Condensed"/>
              </a:endParaRPr>
            </a:p>
          </p:txBody>
        </p:sp>
      </p:grpSp>
      <p:sp>
        <p:nvSpPr>
          <p:cNvPr id="73" name="Seta: para a Direita 72">
            <a:extLst>
              <a:ext uri="{FF2B5EF4-FFF2-40B4-BE49-F238E27FC236}">
                <a16:creationId xmlns:a16="http://schemas.microsoft.com/office/drawing/2014/main" id="{72E42573-897C-0BF4-31BE-FF0844AF79BF}"/>
              </a:ext>
            </a:extLst>
          </p:cNvPr>
          <p:cNvSpPr/>
          <p:nvPr/>
        </p:nvSpPr>
        <p:spPr>
          <a:xfrm>
            <a:off x="3637944" y="4215802"/>
            <a:ext cx="1367358" cy="8619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4" name="Seta: para a Direita 73">
            <a:extLst>
              <a:ext uri="{FF2B5EF4-FFF2-40B4-BE49-F238E27FC236}">
                <a16:creationId xmlns:a16="http://schemas.microsoft.com/office/drawing/2014/main" id="{9C79D3F9-091E-2479-0621-2C9F06858042}"/>
              </a:ext>
            </a:extLst>
          </p:cNvPr>
          <p:cNvSpPr/>
          <p:nvPr/>
        </p:nvSpPr>
        <p:spPr>
          <a:xfrm>
            <a:off x="11538203" y="4503419"/>
            <a:ext cx="1367358" cy="8619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194" name="Picture 2" descr="Tribunal... - Tribunal de Contas do Estado do Espírito Santo">
            <a:extLst>
              <a:ext uri="{FF2B5EF4-FFF2-40B4-BE49-F238E27FC236}">
                <a16:creationId xmlns:a16="http://schemas.microsoft.com/office/drawing/2014/main" id="{6B4CCF51-5561-592D-1E66-0FE8EE7ADF5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147045" y="2123043"/>
            <a:ext cx="1736297" cy="173629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omo já noticiado anteriormente, o MPES está apurando improbidade administrativa do então presidente do TJES, desembargador Sérgio Bizzotto. Cobrado do atual andamento, na última sexta-feira, o Sindicato foi notificado que o Ministério">
            <a:extLst>
              <a:ext uri="{FF2B5EF4-FFF2-40B4-BE49-F238E27FC236}">
                <a16:creationId xmlns:a16="http://schemas.microsoft.com/office/drawing/2014/main" id="{E7CA9F6A-FF0A-2BBC-9015-22CD22E496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00924" y="6427661"/>
            <a:ext cx="2187076" cy="2193325"/>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5">
            <a:extLst>
              <a:ext uri="{FF2B5EF4-FFF2-40B4-BE49-F238E27FC236}">
                <a16:creationId xmlns:a16="http://schemas.microsoft.com/office/drawing/2014/main" id="{BA7DE5CB-5737-8787-4CBF-396A9F236ACA}"/>
              </a:ext>
            </a:extLst>
          </p:cNvPr>
          <p:cNvSpPr>
            <a:spLocks noGrp="1"/>
          </p:cNvSpPr>
          <p:nvPr>
            <p:ph type="title"/>
          </p:nvPr>
        </p:nvSpPr>
        <p:spPr>
          <a:xfrm>
            <a:off x="314078" y="118328"/>
            <a:ext cx="15691489" cy="1015663"/>
          </a:xfrm>
        </p:spPr>
        <p:txBody>
          <a:bodyPr/>
          <a:lstStyle/>
          <a:p>
            <a:r>
              <a:rPr lang="pt-BR" sz="6600" dirty="0"/>
              <a:t>O CONTADOR PÚBLICO DE HOJE ... </a:t>
            </a:r>
          </a:p>
        </p:txBody>
      </p:sp>
    </p:spTree>
    <p:extLst>
      <p:ext uri="{BB962C8B-B14F-4D97-AF65-F5344CB8AC3E}">
        <p14:creationId xmlns:p14="http://schemas.microsoft.com/office/powerpoint/2010/main" val="858905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005567" y="0"/>
            <a:ext cx="2282433" cy="1618639"/>
          </a:xfrm>
          <a:prstGeom prst="rect">
            <a:avLst/>
          </a:prstGeom>
        </p:spPr>
      </p:pic>
      <p:sp>
        <p:nvSpPr>
          <p:cNvPr id="3" name="object 3"/>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sp>
        <p:nvSpPr>
          <p:cNvPr id="8" name="Título 5">
            <a:extLst>
              <a:ext uri="{FF2B5EF4-FFF2-40B4-BE49-F238E27FC236}">
                <a16:creationId xmlns:a16="http://schemas.microsoft.com/office/drawing/2014/main" id="{EA2DD6BC-CA70-0EBF-85C1-F56D1995C71E}"/>
              </a:ext>
            </a:extLst>
          </p:cNvPr>
          <p:cNvSpPr>
            <a:spLocks noGrp="1"/>
          </p:cNvSpPr>
          <p:nvPr>
            <p:ph type="title"/>
          </p:nvPr>
        </p:nvSpPr>
        <p:spPr>
          <a:xfrm>
            <a:off x="30480" y="151704"/>
            <a:ext cx="15691489" cy="2031325"/>
          </a:xfrm>
        </p:spPr>
        <p:txBody>
          <a:bodyPr/>
          <a:lstStyle/>
          <a:p>
            <a:r>
              <a:rPr lang="pt-BR" sz="6600" dirty="0"/>
              <a:t>Temos muita informação, mas nem sempre temos governança</a:t>
            </a:r>
          </a:p>
        </p:txBody>
      </p:sp>
      <p:sp>
        <p:nvSpPr>
          <p:cNvPr id="5" name="CaixaDeTexto 4">
            <a:extLst>
              <a:ext uri="{FF2B5EF4-FFF2-40B4-BE49-F238E27FC236}">
                <a16:creationId xmlns:a16="http://schemas.microsoft.com/office/drawing/2014/main" id="{36D4F9BC-94DD-ACBA-EEA4-06F1276E6D72}"/>
              </a:ext>
            </a:extLst>
          </p:cNvPr>
          <p:cNvSpPr txBox="1"/>
          <p:nvPr/>
        </p:nvSpPr>
        <p:spPr>
          <a:xfrm>
            <a:off x="469490" y="3664121"/>
            <a:ext cx="5245510" cy="5016758"/>
          </a:xfrm>
          <a:prstGeom prst="rect">
            <a:avLst/>
          </a:prstGeom>
          <a:noFill/>
        </p:spPr>
        <p:txBody>
          <a:bodyPr wrap="square">
            <a:spAutoFit/>
          </a:bodyPr>
          <a:lstStyle/>
          <a:p>
            <a:r>
              <a:rPr lang="pt-BR" sz="3200" b="1" dirty="0">
                <a:solidFill>
                  <a:srgbClr val="FF0000"/>
                </a:solidFill>
              </a:rPr>
              <a:t>SIAFIC →</a:t>
            </a:r>
          </a:p>
          <a:p>
            <a:r>
              <a:rPr lang="pt-BR" sz="3200" b="1" dirty="0">
                <a:solidFill>
                  <a:srgbClr val="FF0000"/>
                </a:solidFill>
              </a:rPr>
              <a:t>PCASP → </a:t>
            </a:r>
          </a:p>
          <a:p>
            <a:r>
              <a:rPr lang="pt-BR" sz="3200" b="1" dirty="0">
                <a:solidFill>
                  <a:srgbClr val="FF0000"/>
                </a:solidFill>
              </a:rPr>
              <a:t>MSC → </a:t>
            </a:r>
          </a:p>
          <a:p>
            <a:r>
              <a:rPr lang="pt-BR" sz="3200" b="1" dirty="0" err="1">
                <a:solidFill>
                  <a:srgbClr val="FF0000"/>
                </a:solidFill>
              </a:rPr>
              <a:t>Siconfi</a:t>
            </a:r>
            <a:r>
              <a:rPr lang="pt-BR" sz="3200" b="1" dirty="0">
                <a:solidFill>
                  <a:srgbClr val="FF0000"/>
                </a:solidFill>
              </a:rPr>
              <a:t> → </a:t>
            </a:r>
          </a:p>
          <a:p>
            <a:r>
              <a:rPr lang="pt-BR" sz="3200" b="1" dirty="0">
                <a:solidFill>
                  <a:srgbClr val="FF0000"/>
                </a:solidFill>
              </a:rPr>
              <a:t>RREO → </a:t>
            </a:r>
          </a:p>
          <a:p>
            <a:r>
              <a:rPr lang="pt-BR" sz="3200" b="1" dirty="0">
                <a:solidFill>
                  <a:srgbClr val="FF0000"/>
                </a:solidFill>
              </a:rPr>
              <a:t>RGF → </a:t>
            </a:r>
          </a:p>
          <a:p>
            <a:r>
              <a:rPr lang="pt-BR" sz="3200" b="1" dirty="0">
                <a:solidFill>
                  <a:srgbClr val="FF0000"/>
                </a:solidFill>
              </a:rPr>
              <a:t>DCA → </a:t>
            </a:r>
          </a:p>
          <a:p>
            <a:r>
              <a:rPr lang="pt-BR" sz="3200" b="1" dirty="0">
                <a:solidFill>
                  <a:srgbClr val="FF0000"/>
                </a:solidFill>
              </a:rPr>
              <a:t>DCASP → </a:t>
            </a:r>
          </a:p>
          <a:p>
            <a:r>
              <a:rPr lang="pt-BR" sz="3200" b="1" dirty="0">
                <a:solidFill>
                  <a:srgbClr val="FF0000"/>
                </a:solidFill>
              </a:rPr>
              <a:t>Portal da Transparência → </a:t>
            </a:r>
          </a:p>
          <a:p>
            <a:r>
              <a:rPr lang="pt-BR" sz="3200" b="1" dirty="0">
                <a:solidFill>
                  <a:srgbClr val="FF0000"/>
                </a:solidFill>
              </a:rPr>
              <a:t>Tribunal de Contas.</a:t>
            </a:r>
          </a:p>
        </p:txBody>
      </p:sp>
      <p:sp>
        <p:nvSpPr>
          <p:cNvPr id="7" name="CaixaDeTexto 6">
            <a:extLst>
              <a:ext uri="{FF2B5EF4-FFF2-40B4-BE49-F238E27FC236}">
                <a16:creationId xmlns:a16="http://schemas.microsoft.com/office/drawing/2014/main" id="{4D445F8E-1A74-52BF-50C4-889D03635039}"/>
              </a:ext>
            </a:extLst>
          </p:cNvPr>
          <p:cNvSpPr txBox="1"/>
          <p:nvPr/>
        </p:nvSpPr>
        <p:spPr>
          <a:xfrm>
            <a:off x="7315200" y="2562809"/>
            <a:ext cx="9173496" cy="584775"/>
          </a:xfrm>
          <a:prstGeom prst="rect">
            <a:avLst/>
          </a:prstGeom>
          <a:noFill/>
        </p:spPr>
        <p:txBody>
          <a:bodyPr wrap="square">
            <a:spAutoFit/>
          </a:bodyPr>
          <a:lstStyle/>
          <a:p>
            <a:r>
              <a:rPr lang="pt-BR" sz="3200" b="1" dirty="0">
                <a:solidFill>
                  <a:srgbClr val="FF0000"/>
                </a:solidFill>
              </a:rPr>
              <a:t>Quem transforma tudo isso em decisão?</a:t>
            </a:r>
          </a:p>
        </p:txBody>
      </p:sp>
      <p:pic>
        <p:nvPicPr>
          <p:cNvPr id="2050" name="Picture 2" descr="homem tomando uma decisão, símbolo de escolha sim ou não, empresário tendo dilema e situação incerta 15639930 Vetor no Vecteezy">
            <a:extLst>
              <a:ext uri="{FF2B5EF4-FFF2-40B4-BE49-F238E27FC236}">
                <a16:creationId xmlns:a16="http://schemas.microsoft.com/office/drawing/2014/main" id="{C7A3066E-E49D-13F2-46A8-C5A016CF1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3315300"/>
            <a:ext cx="7896225" cy="58043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421A3-B47D-2F72-FE80-40FAED4C8EA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500E8DE-0372-CE5A-87A9-A76F53A0ADAF}"/>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3ADB1DBB-BD53-0638-D0A5-0164A3C6FEE7}"/>
              </a:ext>
            </a:extLst>
          </p:cNvPr>
          <p:cNvPicPr/>
          <p:nvPr/>
        </p:nvPicPr>
        <p:blipFill>
          <a:blip r:embed="rId2" cstate="print"/>
          <a:stretch>
            <a:fillRect/>
          </a:stretch>
        </p:blipFill>
        <p:spPr>
          <a:xfrm>
            <a:off x="16005567" y="0"/>
            <a:ext cx="2282433" cy="1618639"/>
          </a:xfrm>
          <a:prstGeom prst="rect">
            <a:avLst/>
          </a:prstGeom>
        </p:spPr>
      </p:pic>
      <p:sp>
        <p:nvSpPr>
          <p:cNvPr id="2" name="Título 5">
            <a:extLst>
              <a:ext uri="{FF2B5EF4-FFF2-40B4-BE49-F238E27FC236}">
                <a16:creationId xmlns:a16="http://schemas.microsoft.com/office/drawing/2014/main" id="{4A3E4AFA-F3ED-EE8D-E7E3-7E126FA5CED8}"/>
              </a:ext>
            </a:extLst>
          </p:cNvPr>
          <p:cNvSpPr>
            <a:spLocks noGrp="1"/>
          </p:cNvSpPr>
          <p:nvPr>
            <p:ph type="title"/>
          </p:nvPr>
        </p:nvSpPr>
        <p:spPr>
          <a:xfrm>
            <a:off x="38100" y="38100"/>
            <a:ext cx="15691489" cy="1015663"/>
          </a:xfrm>
        </p:spPr>
        <p:txBody>
          <a:bodyPr/>
          <a:lstStyle/>
          <a:p>
            <a:r>
              <a:rPr lang="pt-BR" sz="6600" dirty="0"/>
              <a:t>MAS ... </a:t>
            </a:r>
          </a:p>
        </p:txBody>
      </p:sp>
      <p:sp>
        <p:nvSpPr>
          <p:cNvPr id="7" name="CaixaDeTexto 6">
            <a:extLst>
              <a:ext uri="{FF2B5EF4-FFF2-40B4-BE49-F238E27FC236}">
                <a16:creationId xmlns:a16="http://schemas.microsoft.com/office/drawing/2014/main" id="{2EE26C9D-EDFE-3CDC-3E4E-1CA5D4795A5F}"/>
              </a:ext>
            </a:extLst>
          </p:cNvPr>
          <p:cNvSpPr txBox="1"/>
          <p:nvPr/>
        </p:nvSpPr>
        <p:spPr>
          <a:xfrm>
            <a:off x="381000" y="1982911"/>
            <a:ext cx="9649074" cy="1200329"/>
          </a:xfrm>
          <a:prstGeom prst="rect">
            <a:avLst/>
          </a:prstGeom>
          <a:noFill/>
        </p:spPr>
        <p:txBody>
          <a:bodyPr wrap="square">
            <a:spAutoFit/>
          </a:bodyPr>
          <a:lstStyle/>
          <a:p>
            <a:pPr>
              <a:spcBef>
                <a:spcPts val="1800"/>
              </a:spcBef>
              <a:spcAft>
                <a:spcPts val="900"/>
              </a:spcAft>
              <a:buNone/>
            </a:pPr>
            <a:r>
              <a:rPr lang="pt-BR" sz="3600" b="1" u="none" strike="noStrike" dirty="0">
                <a:effectLst/>
                <a:latin typeface="Google Sans"/>
              </a:rPr>
              <a:t>O QUE ESSA TEORIA PODE ME AJUDAR NO DIA A DIA NO MEU MUNICÍPIO ?</a:t>
            </a:r>
            <a:endParaRPr lang="pt-BR" sz="3600" dirty="0"/>
          </a:p>
        </p:txBody>
      </p:sp>
      <p:sp>
        <p:nvSpPr>
          <p:cNvPr id="4" name="CaixaDeTexto 3">
            <a:extLst>
              <a:ext uri="{FF2B5EF4-FFF2-40B4-BE49-F238E27FC236}">
                <a16:creationId xmlns:a16="http://schemas.microsoft.com/office/drawing/2014/main" id="{ABD68BBD-CC57-9100-0CD0-EDEBF5B79C82}"/>
              </a:ext>
            </a:extLst>
          </p:cNvPr>
          <p:cNvSpPr txBox="1"/>
          <p:nvPr/>
        </p:nvSpPr>
        <p:spPr>
          <a:xfrm>
            <a:off x="9601200" y="2776152"/>
            <a:ext cx="8686800" cy="1754326"/>
          </a:xfrm>
          <a:prstGeom prst="rect">
            <a:avLst/>
          </a:prstGeom>
          <a:noFill/>
        </p:spPr>
        <p:txBody>
          <a:bodyPr wrap="square">
            <a:spAutoFit/>
          </a:bodyPr>
          <a:lstStyle/>
          <a:p>
            <a:pPr>
              <a:spcBef>
                <a:spcPts val="1800"/>
              </a:spcBef>
              <a:spcAft>
                <a:spcPts val="900"/>
              </a:spcAft>
              <a:buNone/>
            </a:pPr>
            <a:r>
              <a:rPr lang="pt-BR" sz="3600" b="1" u="none" strike="noStrike" dirty="0">
                <a:effectLst/>
                <a:latin typeface="Google Sans"/>
              </a:rPr>
              <a:t>NÃO TENHO TEMPO PARA CONCEITOS QUE NÃO ME AJUDAM A FECHAR MINHAS CONTAS ?</a:t>
            </a:r>
            <a:endParaRPr lang="pt-BR" sz="3600" dirty="0"/>
          </a:p>
        </p:txBody>
      </p:sp>
      <p:sp>
        <p:nvSpPr>
          <p:cNvPr id="5" name="CaixaDeTexto 4">
            <a:extLst>
              <a:ext uri="{FF2B5EF4-FFF2-40B4-BE49-F238E27FC236}">
                <a16:creationId xmlns:a16="http://schemas.microsoft.com/office/drawing/2014/main" id="{6B0F1B58-41D4-E77C-4A0E-D4D3359C2BE4}"/>
              </a:ext>
            </a:extLst>
          </p:cNvPr>
          <p:cNvSpPr txBox="1"/>
          <p:nvPr/>
        </p:nvSpPr>
        <p:spPr>
          <a:xfrm>
            <a:off x="381000" y="4816878"/>
            <a:ext cx="9649074" cy="646331"/>
          </a:xfrm>
          <a:prstGeom prst="rect">
            <a:avLst/>
          </a:prstGeom>
          <a:noFill/>
        </p:spPr>
        <p:txBody>
          <a:bodyPr wrap="square">
            <a:spAutoFit/>
          </a:bodyPr>
          <a:lstStyle/>
          <a:p>
            <a:pPr>
              <a:spcBef>
                <a:spcPts val="1800"/>
              </a:spcBef>
              <a:spcAft>
                <a:spcPts val="900"/>
              </a:spcAft>
              <a:buNone/>
            </a:pPr>
            <a:r>
              <a:rPr lang="pt-BR" sz="3600" b="1" u="none" strike="noStrike" dirty="0">
                <a:effectLst/>
                <a:latin typeface="Google Sans"/>
              </a:rPr>
              <a:t>ONDE VOU APLICAR ISSO NO MEU MUNICÍPO?</a:t>
            </a:r>
            <a:endParaRPr lang="pt-BR" sz="3600" dirty="0"/>
          </a:p>
        </p:txBody>
      </p:sp>
      <p:sp>
        <p:nvSpPr>
          <p:cNvPr id="6" name="CaixaDeTexto 5">
            <a:extLst>
              <a:ext uri="{FF2B5EF4-FFF2-40B4-BE49-F238E27FC236}">
                <a16:creationId xmlns:a16="http://schemas.microsoft.com/office/drawing/2014/main" id="{6C97828A-CEAD-B2D5-B2B7-619187FDF441}"/>
              </a:ext>
            </a:extLst>
          </p:cNvPr>
          <p:cNvSpPr txBox="1"/>
          <p:nvPr/>
        </p:nvSpPr>
        <p:spPr>
          <a:xfrm>
            <a:off x="9603059" y="5683320"/>
            <a:ext cx="9649074" cy="1200329"/>
          </a:xfrm>
          <a:prstGeom prst="rect">
            <a:avLst/>
          </a:prstGeom>
          <a:noFill/>
        </p:spPr>
        <p:txBody>
          <a:bodyPr wrap="square">
            <a:spAutoFit/>
          </a:bodyPr>
          <a:lstStyle/>
          <a:p>
            <a:pPr>
              <a:spcBef>
                <a:spcPts val="1800"/>
              </a:spcBef>
              <a:spcAft>
                <a:spcPts val="900"/>
              </a:spcAft>
              <a:buNone/>
            </a:pPr>
            <a:r>
              <a:rPr lang="pt-BR" sz="3600" b="1" u="none" strike="noStrike" dirty="0">
                <a:effectLst/>
                <a:latin typeface="Google Sans"/>
              </a:rPr>
              <a:t>MEU PREFEITO SÓ QUER SABER DAS CONTAS APROVADAS ?</a:t>
            </a:r>
            <a:endParaRPr lang="pt-BR" sz="3600" dirty="0"/>
          </a:p>
        </p:txBody>
      </p:sp>
      <p:sp>
        <p:nvSpPr>
          <p:cNvPr id="8" name="CaixaDeTexto 7">
            <a:extLst>
              <a:ext uri="{FF2B5EF4-FFF2-40B4-BE49-F238E27FC236}">
                <a16:creationId xmlns:a16="http://schemas.microsoft.com/office/drawing/2014/main" id="{0E5F3EE8-8F38-B4B2-3051-03622CDC4B1A}"/>
              </a:ext>
            </a:extLst>
          </p:cNvPr>
          <p:cNvSpPr txBox="1"/>
          <p:nvPr/>
        </p:nvSpPr>
        <p:spPr>
          <a:xfrm>
            <a:off x="228600" y="7103760"/>
            <a:ext cx="9649074" cy="1200329"/>
          </a:xfrm>
          <a:prstGeom prst="rect">
            <a:avLst/>
          </a:prstGeom>
          <a:noFill/>
        </p:spPr>
        <p:txBody>
          <a:bodyPr wrap="square">
            <a:spAutoFit/>
          </a:bodyPr>
          <a:lstStyle/>
          <a:p>
            <a:pPr>
              <a:spcBef>
                <a:spcPts val="1800"/>
              </a:spcBef>
              <a:spcAft>
                <a:spcPts val="900"/>
              </a:spcAft>
              <a:buNone/>
            </a:pPr>
            <a:r>
              <a:rPr lang="pt-BR" sz="3600" b="1" u="none" strike="noStrike" dirty="0">
                <a:effectLst/>
                <a:latin typeface="Google Sans"/>
              </a:rPr>
              <a:t>MINHA EQUIPE É REDUZIDA E SE EU PARAR PARA IMPLATAR ALGO NÃO DOU CONTA ?</a:t>
            </a:r>
            <a:endParaRPr lang="pt-BR" sz="3600" dirty="0"/>
          </a:p>
        </p:txBody>
      </p:sp>
      <p:sp>
        <p:nvSpPr>
          <p:cNvPr id="10" name="CaixaDeTexto 9">
            <a:extLst>
              <a:ext uri="{FF2B5EF4-FFF2-40B4-BE49-F238E27FC236}">
                <a16:creationId xmlns:a16="http://schemas.microsoft.com/office/drawing/2014/main" id="{05333A84-1A5A-866F-2F50-AC6A89C3C1B6}"/>
              </a:ext>
            </a:extLst>
          </p:cNvPr>
          <p:cNvSpPr txBox="1"/>
          <p:nvPr/>
        </p:nvSpPr>
        <p:spPr>
          <a:xfrm>
            <a:off x="9601200" y="8267066"/>
            <a:ext cx="8382000" cy="1200329"/>
          </a:xfrm>
          <a:prstGeom prst="rect">
            <a:avLst/>
          </a:prstGeom>
          <a:noFill/>
        </p:spPr>
        <p:txBody>
          <a:bodyPr wrap="square">
            <a:spAutoFit/>
          </a:bodyPr>
          <a:lstStyle/>
          <a:p>
            <a:pPr>
              <a:spcBef>
                <a:spcPts val="1800"/>
              </a:spcBef>
              <a:spcAft>
                <a:spcPts val="900"/>
              </a:spcAft>
              <a:buNone/>
            </a:pPr>
            <a:r>
              <a:rPr lang="pt-BR" sz="3600" b="1" u="none" strike="noStrike" dirty="0">
                <a:effectLst/>
                <a:latin typeface="Google Sans"/>
              </a:rPr>
              <a:t>A </a:t>
            </a:r>
            <a:r>
              <a:rPr lang="pt-BR" sz="3600" b="1" dirty="0">
                <a:latin typeface="Google Sans"/>
              </a:rPr>
              <a:t>ORIENTAÇÃO </a:t>
            </a:r>
            <a:r>
              <a:rPr lang="pt-BR" sz="3600" b="1" u="none" strike="noStrike" dirty="0">
                <a:effectLst/>
                <a:latin typeface="Google Sans"/>
              </a:rPr>
              <a:t>QUE MEU GESTOR ESCUTA É A DO TRIBUNAL DE CONTAS ?</a:t>
            </a:r>
            <a:endParaRPr lang="pt-BR" sz="3600" dirty="0"/>
          </a:p>
        </p:txBody>
      </p:sp>
    </p:spTree>
    <p:extLst>
      <p:ext uri="{BB962C8B-B14F-4D97-AF65-F5344CB8AC3E}">
        <p14:creationId xmlns:p14="http://schemas.microsoft.com/office/powerpoint/2010/main" val="227602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P spid="6" grpId="0"/>
      <p:bldP spid="8"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CBADD-CBA4-3DEC-C723-F3CD8CB77737}"/>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F995EC4-EAFF-2613-CE15-A3854C03BDFC}"/>
              </a:ext>
            </a:extLst>
          </p:cNvPr>
          <p:cNvPicPr/>
          <p:nvPr/>
        </p:nvPicPr>
        <p:blipFill>
          <a:blip r:embed="rId2" cstate="print"/>
          <a:stretch>
            <a:fillRect/>
          </a:stretch>
        </p:blipFill>
        <p:spPr>
          <a:xfrm>
            <a:off x="16005567" y="0"/>
            <a:ext cx="2282433" cy="1618639"/>
          </a:xfrm>
          <a:prstGeom prst="rect">
            <a:avLst/>
          </a:prstGeom>
        </p:spPr>
      </p:pic>
      <p:sp>
        <p:nvSpPr>
          <p:cNvPr id="3" name="object 3">
            <a:extLst>
              <a:ext uri="{FF2B5EF4-FFF2-40B4-BE49-F238E27FC236}">
                <a16:creationId xmlns:a16="http://schemas.microsoft.com/office/drawing/2014/main" id="{DFA87191-B3E8-6718-6C2A-3E2128D70BDC}"/>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sp>
        <p:nvSpPr>
          <p:cNvPr id="6" name="CaixaDeTexto 5">
            <a:extLst>
              <a:ext uri="{FF2B5EF4-FFF2-40B4-BE49-F238E27FC236}">
                <a16:creationId xmlns:a16="http://schemas.microsoft.com/office/drawing/2014/main" id="{F9BBC18C-B6F0-AA15-FBE0-07D9BF265153}"/>
              </a:ext>
            </a:extLst>
          </p:cNvPr>
          <p:cNvSpPr txBox="1"/>
          <p:nvPr/>
        </p:nvSpPr>
        <p:spPr>
          <a:xfrm>
            <a:off x="4114800" y="1563492"/>
            <a:ext cx="10858500" cy="646331"/>
          </a:xfrm>
          <a:prstGeom prst="rect">
            <a:avLst/>
          </a:prstGeom>
          <a:noFill/>
        </p:spPr>
        <p:txBody>
          <a:bodyPr wrap="square">
            <a:spAutoFit/>
          </a:bodyPr>
          <a:lstStyle/>
          <a:p>
            <a:pPr>
              <a:buNone/>
            </a:pPr>
            <a:r>
              <a:rPr lang="pt-BR" sz="3600" b="1" dirty="0"/>
              <a:t>DADO → INFORMAÇÃO → CONHECIMENTO → DECISÃO</a:t>
            </a:r>
            <a:endParaRPr lang="pt-BR" sz="3600" dirty="0"/>
          </a:p>
        </p:txBody>
      </p:sp>
      <p:sp>
        <p:nvSpPr>
          <p:cNvPr id="10" name="CaixaDeTexto 9">
            <a:extLst>
              <a:ext uri="{FF2B5EF4-FFF2-40B4-BE49-F238E27FC236}">
                <a16:creationId xmlns:a16="http://schemas.microsoft.com/office/drawing/2014/main" id="{261A96CD-0058-42A0-2577-5A9A05A33685}"/>
              </a:ext>
            </a:extLst>
          </p:cNvPr>
          <p:cNvSpPr txBox="1"/>
          <p:nvPr/>
        </p:nvSpPr>
        <p:spPr>
          <a:xfrm>
            <a:off x="381000" y="97967"/>
            <a:ext cx="14097000" cy="1015663"/>
          </a:xfrm>
          <a:prstGeom prst="rect">
            <a:avLst/>
          </a:prstGeom>
        </p:spPr>
        <p:txBody>
          <a:bodyPr wrap="square" lIns="0" tIns="0" rIns="0" bIns="0">
            <a:spAutoFit/>
          </a:bodyPr>
          <a:lstStyle>
            <a:lvl1pPr>
              <a:defRPr sz="6600" b="0" i="0">
                <a:solidFill>
                  <a:srgbClr val="B08F41"/>
                </a:solidFill>
                <a:latin typeface="Trebuchet MS"/>
                <a:ea typeface="+mj-ea"/>
                <a:cs typeface="Trebuchet MS"/>
              </a:defRPr>
            </a:lvl1pPr>
          </a:lstStyle>
          <a:p>
            <a:r>
              <a:rPr lang="pt-BR" dirty="0"/>
              <a:t>Informação não é decisão</a:t>
            </a:r>
          </a:p>
        </p:txBody>
      </p:sp>
      <p:sp>
        <p:nvSpPr>
          <p:cNvPr id="5" name="CaixaDeTexto 4">
            <a:extLst>
              <a:ext uri="{FF2B5EF4-FFF2-40B4-BE49-F238E27FC236}">
                <a16:creationId xmlns:a16="http://schemas.microsoft.com/office/drawing/2014/main" id="{DB4C26E9-189C-C703-3D38-9EB65CB779A1}"/>
              </a:ext>
            </a:extLst>
          </p:cNvPr>
          <p:cNvSpPr txBox="1"/>
          <p:nvPr/>
        </p:nvSpPr>
        <p:spPr>
          <a:xfrm>
            <a:off x="152400" y="2871096"/>
            <a:ext cx="12649200" cy="6494085"/>
          </a:xfrm>
          <a:prstGeom prst="rect">
            <a:avLst/>
          </a:prstGeom>
          <a:noFill/>
        </p:spPr>
        <p:txBody>
          <a:bodyPr wrap="square">
            <a:spAutoFit/>
          </a:bodyPr>
          <a:lstStyle/>
          <a:p>
            <a:pPr>
              <a:buNone/>
            </a:pPr>
            <a:r>
              <a:rPr lang="pt-BR" sz="3200" b="1" dirty="0"/>
              <a:t>DADO</a:t>
            </a:r>
            <a:br>
              <a:rPr lang="pt-BR" sz="3200" dirty="0"/>
            </a:br>
            <a:r>
              <a:rPr lang="pt-BR" sz="3200" dirty="0"/>
              <a:t> R$ 12 milhões em caixa</a:t>
            </a:r>
          </a:p>
          <a:p>
            <a:pPr>
              <a:buNone/>
            </a:pPr>
            <a:r>
              <a:rPr lang="pt-BR" sz="3200" dirty="0"/>
              <a:t>↓</a:t>
            </a:r>
          </a:p>
          <a:p>
            <a:pPr>
              <a:buNone/>
            </a:pPr>
            <a:r>
              <a:rPr lang="pt-BR" sz="3200" b="1" dirty="0"/>
              <a:t>INFORMAÇÃO</a:t>
            </a:r>
            <a:br>
              <a:rPr lang="pt-BR" sz="3200" dirty="0"/>
            </a:br>
            <a:r>
              <a:rPr lang="pt-BR" sz="3200" dirty="0"/>
              <a:t>R$ 12 milhões disponíveis, mas existem compromissos, restos a pagar e recursos vinculados</a:t>
            </a:r>
          </a:p>
          <a:p>
            <a:pPr>
              <a:buNone/>
            </a:pPr>
            <a:r>
              <a:rPr lang="pt-BR" sz="3200" dirty="0"/>
              <a:t>↓</a:t>
            </a:r>
          </a:p>
          <a:p>
            <a:pPr>
              <a:buNone/>
            </a:pPr>
            <a:r>
              <a:rPr lang="pt-BR" sz="3200" b="1" dirty="0"/>
              <a:t>CONHECIMENTO</a:t>
            </a:r>
            <a:br>
              <a:rPr lang="pt-BR" sz="3200" dirty="0"/>
            </a:br>
            <a:r>
              <a:rPr lang="pt-BR" sz="3200" dirty="0"/>
              <a:t>A disponibilidade financeira efetivamente livre é muito menor do que o número inicial sugere</a:t>
            </a:r>
          </a:p>
          <a:p>
            <a:pPr>
              <a:buNone/>
            </a:pPr>
            <a:r>
              <a:rPr lang="pt-BR" sz="3200" dirty="0"/>
              <a:t>↓</a:t>
            </a:r>
          </a:p>
          <a:p>
            <a:pPr>
              <a:buNone/>
            </a:pPr>
            <a:r>
              <a:rPr lang="pt-BR" sz="3200" b="1" dirty="0"/>
              <a:t>DECISÃO</a:t>
            </a:r>
            <a:br>
              <a:rPr lang="pt-BR" sz="3200" dirty="0"/>
            </a:br>
            <a:r>
              <a:rPr lang="pt-BR" sz="3200" b="1" dirty="0"/>
              <a:t>Segurar novas despesas e preservar o equilíbrio fiscal</a:t>
            </a:r>
            <a:endParaRPr lang="pt-BR" sz="3200" dirty="0"/>
          </a:p>
        </p:txBody>
      </p:sp>
      <p:sp>
        <p:nvSpPr>
          <p:cNvPr id="8" name="CaixaDeTexto 7">
            <a:extLst>
              <a:ext uri="{FF2B5EF4-FFF2-40B4-BE49-F238E27FC236}">
                <a16:creationId xmlns:a16="http://schemas.microsoft.com/office/drawing/2014/main" id="{DDE11388-F646-B88A-F235-9BBAB39EFE6E}"/>
              </a:ext>
            </a:extLst>
          </p:cNvPr>
          <p:cNvSpPr txBox="1"/>
          <p:nvPr/>
        </p:nvSpPr>
        <p:spPr>
          <a:xfrm>
            <a:off x="9677400" y="2744413"/>
            <a:ext cx="9201150" cy="1754326"/>
          </a:xfrm>
          <a:prstGeom prst="rect">
            <a:avLst/>
          </a:prstGeom>
          <a:noFill/>
        </p:spPr>
        <p:txBody>
          <a:bodyPr wrap="square">
            <a:spAutoFit/>
          </a:bodyPr>
          <a:lstStyle/>
          <a:p>
            <a:pPr>
              <a:buNone/>
            </a:pPr>
            <a:r>
              <a:rPr lang="pt-BR" sz="3600" b="1" dirty="0">
                <a:highlight>
                  <a:srgbClr val="FFFF00"/>
                </a:highlight>
              </a:rPr>
              <a:t>O prefeito precisava saber que havia R$ 12 milhões — ou precisava saber quanto realmente podia gastar?”</a:t>
            </a:r>
            <a:endParaRPr lang="pt-BR" sz="3600" dirty="0">
              <a:highlight>
                <a:srgbClr val="FFFF00"/>
              </a:highlight>
            </a:endParaRPr>
          </a:p>
        </p:txBody>
      </p:sp>
    </p:spTree>
    <p:extLst>
      <p:ext uri="{BB962C8B-B14F-4D97-AF65-F5344CB8AC3E}">
        <p14:creationId xmlns:p14="http://schemas.microsoft.com/office/powerpoint/2010/main" val="368111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build="allAtOnce"/>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B43E8-D855-CCD1-9545-E3223BDD09D4}"/>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90B57A0F-69BC-92BA-8C37-916451F45C04}"/>
              </a:ext>
            </a:extLst>
          </p:cNvPr>
          <p:cNvPicPr/>
          <p:nvPr/>
        </p:nvPicPr>
        <p:blipFill>
          <a:blip r:embed="rId2" cstate="print"/>
          <a:stretch>
            <a:fillRect/>
          </a:stretch>
        </p:blipFill>
        <p:spPr>
          <a:xfrm>
            <a:off x="16005567" y="0"/>
            <a:ext cx="2282433" cy="1618639"/>
          </a:xfrm>
          <a:prstGeom prst="rect">
            <a:avLst/>
          </a:prstGeom>
        </p:spPr>
      </p:pic>
      <p:sp>
        <p:nvSpPr>
          <p:cNvPr id="3" name="object 3">
            <a:extLst>
              <a:ext uri="{FF2B5EF4-FFF2-40B4-BE49-F238E27FC236}">
                <a16:creationId xmlns:a16="http://schemas.microsoft.com/office/drawing/2014/main" id="{5619F948-C64A-F1E6-DCDB-8837608CAD4C}"/>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sp>
        <p:nvSpPr>
          <p:cNvPr id="10" name="CaixaDeTexto 9">
            <a:extLst>
              <a:ext uri="{FF2B5EF4-FFF2-40B4-BE49-F238E27FC236}">
                <a16:creationId xmlns:a16="http://schemas.microsoft.com/office/drawing/2014/main" id="{37E10D59-7AF0-E62B-9099-00F9B3B54BCF}"/>
              </a:ext>
            </a:extLst>
          </p:cNvPr>
          <p:cNvSpPr txBox="1"/>
          <p:nvPr/>
        </p:nvSpPr>
        <p:spPr>
          <a:xfrm>
            <a:off x="457199" y="117377"/>
            <a:ext cx="15548367" cy="677108"/>
          </a:xfrm>
          <a:prstGeom prst="rect">
            <a:avLst/>
          </a:prstGeom>
        </p:spPr>
        <p:txBody>
          <a:bodyPr wrap="square" lIns="0" tIns="0" rIns="0" bIns="0">
            <a:spAutoFit/>
          </a:bodyPr>
          <a:lstStyle>
            <a:lvl1pPr>
              <a:defRPr sz="6600" b="0" i="0">
                <a:solidFill>
                  <a:srgbClr val="B08F41"/>
                </a:solidFill>
                <a:latin typeface="Trebuchet MS"/>
                <a:ea typeface="+mj-ea"/>
                <a:cs typeface="Trebuchet MS"/>
              </a:defRPr>
            </a:lvl1pPr>
          </a:lstStyle>
          <a:p>
            <a:r>
              <a:rPr lang="pt-BR" sz="4400" dirty="0"/>
              <a:t>Os desafios da governança contábil nos Municípios </a:t>
            </a:r>
          </a:p>
        </p:txBody>
      </p:sp>
      <p:sp>
        <p:nvSpPr>
          <p:cNvPr id="5" name="CaixaDeTexto 4">
            <a:extLst>
              <a:ext uri="{FF2B5EF4-FFF2-40B4-BE49-F238E27FC236}">
                <a16:creationId xmlns:a16="http://schemas.microsoft.com/office/drawing/2014/main" id="{495C1FBE-075A-3490-C810-4016BFCE60B6}"/>
              </a:ext>
            </a:extLst>
          </p:cNvPr>
          <p:cNvSpPr txBox="1"/>
          <p:nvPr/>
        </p:nvSpPr>
        <p:spPr>
          <a:xfrm>
            <a:off x="304800" y="1494417"/>
            <a:ext cx="9166860" cy="3416320"/>
          </a:xfrm>
          <a:prstGeom prst="rect">
            <a:avLst/>
          </a:prstGeom>
          <a:noFill/>
        </p:spPr>
        <p:txBody>
          <a:bodyPr wrap="square">
            <a:spAutoFit/>
          </a:bodyPr>
          <a:lstStyle/>
          <a:p>
            <a:pPr>
              <a:buNone/>
            </a:pPr>
            <a:r>
              <a:rPr lang="pt-BR" sz="2400" b="1" dirty="0"/>
              <a:t>1. Mudar a cultura: da obrigação para a informação</a:t>
            </a:r>
          </a:p>
          <a:p>
            <a:pPr>
              <a:buNone/>
            </a:pPr>
            <a:r>
              <a:rPr lang="pt-BR" sz="2400" dirty="0"/>
              <a:t>Talvez seja o maior desafio.</a:t>
            </a:r>
          </a:p>
          <a:p>
            <a:pPr>
              <a:buNone/>
            </a:pPr>
            <a:r>
              <a:rPr lang="pt-BR" sz="2400" dirty="0"/>
              <a:t>Contabilidade ainda é percebida como a área que:</a:t>
            </a:r>
          </a:p>
          <a:p>
            <a:pPr>
              <a:buNone/>
            </a:pPr>
            <a:r>
              <a:rPr lang="pt-BR" sz="2400" dirty="0"/>
              <a:t>“fecha o balanço, envia o </a:t>
            </a:r>
            <a:r>
              <a:rPr lang="pt-BR" sz="2400" dirty="0" err="1"/>
              <a:t>Siconfi</a:t>
            </a:r>
            <a:r>
              <a:rPr lang="pt-BR" sz="2400" dirty="0"/>
              <a:t> e atende ao Tribunal de Contas.”</a:t>
            </a:r>
          </a:p>
          <a:p>
            <a:pPr>
              <a:buNone/>
            </a:pPr>
            <a:endParaRPr lang="pt-BR" sz="2400" dirty="0"/>
          </a:p>
          <a:p>
            <a:pPr>
              <a:buNone/>
            </a:pPr>
            <a:r>
              <a:rPr lang="pt-BR" sz="2400" dirty="0"/>
              <a:t>A governança exige outra mentalidade:</a:t>
            </a:r>
          </a:p>
          <a:p>
            <a:pPr>
              <a:buNone/>
            </a:pPr>
            <a:endParaRPr lang="pt-BR" sz="2400" dirty="0"/>
          </a:p>
          <a:p>
            <a:pPr>
              <a:buNone/>
            </a:pPr>
            <a:r>
              <a:rPr lang="pt-BR" sz="2400" b="1" dirty="0"/>
              <a:t>A Contabilidade não existe apenas para prestar contas do passado; ela também deve ajudar a administrar o presente e antecipar o futuro.</a:t>
            </a:r>
            <a:endParaRPr lang="pt-BR" sz="2400" dirty="0"/>
          </a:p>
        </p:txBody>
      </p:sp>
      <p:sp>
        <p:nvSpPr>
          <p:cNvPr id="8" name="CaixaDeTexto 7">
            <a:extLst>
              <a:ext uri="{FF2B5EF4-FFF2-40B4-BE49-F238E27FC236}">
                <a16:creationId xmlns:a16="http://schemas.microsoft.com/office/drawing/2014/main" id="{B6211E98-EC27-07BA-6191-623EEA34E255}"/>
              </a:ext>
            </a:extLst>
          </p:cNvPr>
          <p:cNvSpPr txBox="1"/>
          <p:nvPr/>
        </p:nvSpPr>
        <p:spPr>
          <a:xfrm>
            <a:off x="411479" y="5295900"/>
            <a:ext cx="9166860" cy="4154984"/>
          </a:xfrm>
          <a:prstGeom prst="rect">
            <a:avLst/>
          </a:prstGeom>
          <a:noFill/>
        </p:spPr>
        <p:txBody>
          <a:bodyPr wrap="square">
            <a:spAutoFit/>
          </a:bodyPr>
          <a:lstStyle/>
          <a:p>
            <a:pPr>
              <a:buNone/>
            </a:pPr>
            <a:r>
              <a:rPr lang="pt-BR" sz="2400" b="1" dirty="0"/>
              <a:t>2. Romper com a fragmentação da informação</a:t>
            </a:r>
          </a:p>
          <a:p>
            <a:pPr>
              <a:buNone/>
            </a:pPr>
            <a:r>
              <a:rPr lang="pt-BR" sz="2400" dirty="0"/>
              <a:t>A informação nasce em diversos setores:</a:t>
            </a:r>
          </a:p>
          <a:p>
            <a:pPr>
              <a:buNone/>
            </a:pPr>
            <a:endParaRPr lang="pt-BR" sz="2400" b="1" dirty="0"/>
          </a:p>
          <a:p>
            <a:pPr>
              <a:buNone/>
            </a:pPr>
            <a:r>
              <a:rPr lang="pt-BR" sz="2400" b="1" dirty="0"/>
              <a:t>Planejamento → Orçamento → Licitação → Contrato → Almoxarifado → Patrimônio → Folha → Finanças → Contabilidade → Controle.</a:t>
            </a:r>
            <a:endParaRPr lang="pt-BR" sz="2400" dirty="0"/>
          </a:p>
          <a:p>
            <a:pPr>
              <a:buNone/>
            </a:pPr>
            <a:endParaRPr lang="pt-BR" sz="2400" dirty="0"/>
          </a:p>
          <a:p>
            <a:pPr>
              <a:buNone/>
            </a:pPr>
            <a:r>
              <a:rPr lang="pt-BR" sz="2400" dirty="0"/>
              <a:t>O desafio é fazer essas informações </a:t>
            </a:r>
            <a:r>
              <a:rPr lang="pt-BR" sz="2400" b="1" dirty="0"/>
              <a:t>conversarem entre si</a:t>
            </a:r>
            <a:r>
              <a:rPr lang="pt-BR" sz="2400" dirty="0"/>
              <a:t>.</a:t>
            </a:r>
          </a:p>
          <a:p>
            <a:pPr>
              <a:buNone/>
            </a:pPr>
            <a:r>
              <a:rPr lang="pt-BR" sz="2400" dirty="0"/>
              <a:t>Quando cada setor trabalha com sua própria lógica, a Contabilidade recebe informações incompletas, tardias ou inconsistentes.</a:t>
            </a:r>
          </a:p>
          <a:p>
            <a:pPr>
              <a:buNone/>
            </a:pPr>
            <a:endParaRPr lang="pt-BR" sz="2400" dirty="0"/>
          </a:p>
          <a:p>
            <a:pPr>
              <a:buNone/>
            </a:pPr>
            <a:r>
              <a:rPr lang="pt-BR" sz="2400" b="1" dirty="0"/>
              <a:t>Governança exige integração.</a:t>
            </a:r>
            <a:endParaRPr lang="pt-BR" sz="2400" dirty="0"/>
          </a:p>
        </p:txBody>
      </p:sp>
      <p:sp>
        <p:nvSpPr>
          <p:cNvPr id="11" name="CaixaDeTexto 10">
            <a:extLst>
              <a:ext uri="{FF2B5EF4-FFF2-40B4-BE49-F238E27FC236}">
                <a16:creationId xmlns:a16="http://schemas.microsoft.com/office/drawing/2014/main" id="{EFB0D2E7-6243-2881-0C3F-C5425B8690A8}"/>
              </a:ext>
            </a:extLst>
          </p:cNvPr>
          <p:cNvSpPr txBox="1"/>
          <p:nvPr/>
        </p:nvSpPr>
        <p:spPr>
          <a:xfrm>
            <a:off x="9982200" y="1185278"/>
            <a:ext cx="8305800" cy="4524315"/>
          </a:xfrm>
          <a:prstGeom prst="rect">
            <a:avLst/>
          </a:prstGeom>
          <a:noFill/>
        </p:spPr>
        <p:txBody>
          <a:bodyPr wrap="square">
            <a:spAutoFit/>
          </a:bodyPr>
          <a:lstStyle/>
          <a:p>
            <a:pPr>
              <a:buNone/>
            </a:pPr>
            <a:r>
              <a:rPr lang="pt-BR" sz="2400" b="1" dirty="0"/>
              <a:t>3. Transformar o SIAFIC em instrumento de governança</a:t>
            </a:r>
          </a:p>
          <a:p>
            <a:pPr>
              <a:buNone/>
            </a:pPr>
            <a:r>
              <a:rPr lang="pt-BR" sz="2400" dirty="0"/>
              <a:t>O desafio não é simplesmente possuir um sistema integrado.</a:t>
            </a:r>
          </a:p>
          <a:p>
            <a:pPr>
              <a:buNone/>
            </a:pPr>
            <a:r>
              <a:rPr lang="pt-BR" sz="2400" dirty="0"/>
              <a:t>É fazer com que o SIAFIC seja utilizado para garantir:</a:t>
            </a:r>
          </a:p>
          <a:p>
            <a:pPr>
              <a:buFont typeface="Arial" panose="020B0604020202020204" pitchFamily="34" charset="0"/>
              <a:buChar char="•"/>
            </a:pPr>
            <a:r>
              <a:rPr lang="pt-BR" sz="2400" dirty="0"/>
              <a:t>integração dos dados; </a:t>
            </a:r>
          </a:p>
          <a:p>
            <a:pPr>
              <a:buFont typeface="Arial" panose="020B0604020202020204" pitchFamily="34" charset="0"/>
              <a:buChar char="•"/>
            </a:pPr>
            <a:r>
              <a:rPr lang="pt-BR" sz="2400" dirty="0"/>
              <a:t>rastreabilidade; </a:t>
            </a:r>
          </a:p>
          <a:p>
            <a:pPr>
              <a:buFont typeface="Arial" panose="020B0604020202020204" pitchFamily="34" charset="0"/>
              <a:buChar char="•"/>
            </a:pPr>
            <a:r>
              <a:rPr lang="pt-BR" sz="2400" dirty="0"/>
              <a:t>padronização; </a:t>
            </a:r>
          </a:p>
          <a:p>
            <a:pPr>
              <a:buFont typeface="Arial" panose="020B0604020202020204" pitchFamily="34" charset="0"/>
              <a:buChar char="•"/>
            </a:pPr>
            <a:r>
              <a:rPr lang="pt-BR" sz="2400" dirty="0"/>
              <a:t>tempestividade; </a:t>
            </a:r>
          </a:p>
          <a:p>
            <a:pPr>
              <a:buFont typeface="Arial" panose="020B0604020202020204" pitchFamily="34" charset="0"/>
              <a:buChar char="•"/>
            </a:pPr>
            <a:r>
              <a:rPr lang="pt-BR" sz="2400" dirty="0"/>
              <a:t>segurança; </a:t>
            </a:r>
          </a:p>
          <a:p>
            <a:pPr>
              <a:buFont typeface="Arial" panose="020B0604020202020204" pitchFamily="34" charset="0"/>
              <a:buChar char="•"/>
            </a:pPr>
            <a:r>
              <a:rPr lang="pt-BR" sz="2400" dirty="0"/>
              <a:t>qualidade da informação; </a:t>
            </a:r>
          </a:p>
          <a:p>
            <a:pPr>
              <a:buFont typeface="Arial" panose="020B0604020202020204" pitchFamily="34" charset="0"/>
              <a:buChar char="•"/>
            </a:pPr>
            <a:r>
              <a:rPr lang="pt-BR" sz="2400" dirty="0"/>
              <a:t>controles; </a:t>
            </a:r>
          </a:p>
          <a:p>
            <a:pPr>
              <a:buFont typeface="Arial" panose="020B0604020202020204" pitchFamily="34" charset="0"/>
              <a:buChar char="•"/>
            </a:pPr>
            <a:r>
              <a:rPr lang="pt-BR" sz="2400" dirty="0"/>
              <a:t>geração de informações gerenciais. </a:t>
            </a:r>
          </a:p>
          <a:p>
            <a:pPr>
              <a:buNone/>
            </a:pPr>
            <a:r>
              <a:rPr lang="pt-BR" sz="2400" b="1" dirty="0"/>
              <a:t>Sistema sem governança vira apenas tecnologia.</a:t>
            </a:r>
            <a:endParaRPr lang="pt-BR" sz="2400" dirty="0"/>
          </a:p>
        </p:txBody>
      </p:sp>
      <p:sp>
        <p:nvSpPr>
          <p:cNvPr id="14" name="CaixaDeTexto 13">
            <a:extLst>
              <a:ext uri="{FF2B5EF4-FFF2-40B4-BE49-F238E27FC236}">
                <a16:creationId xmlns:a16="http://schemas.microsoft.com/office/drawing/2014/main" id="{711B28E6-0BE2-F7A4-4943-0403910B02C4}"/>
              </a:ext>
            </a:extLst>
          </p:cNvPr>
          <p:cNvSpPr txBox="1"/>
          <p:nvPr/>
        </p:nvSpPr>
        <p:spPr>
          <a:xfrm>
            <a:off x="9966960" y="5862245"/>
            <a:ext cx="8153400" cy="3785652"/>
          </a:xfrm>
          <a:prstGeom prst="rect">
            <a:avLst/>
          </a:prstGeom>
          <a:noFill/>
        </p:spPr>
        <p:txBody>
          <a:bodyPr wrap="square">
            <a:spAutoFit/>
          </a:bodyPr>
          <a:lstStyle/>
          <a:p>
            <a:pPr>
              <a:buNone/>
            </a:pPr>
            <a:r>
              <a:rPr lang="pt-BR" sz="2400" b="1" dirty="0"/>
              <a:t>4. Capacitação permanente dos profissionais</a:t>
            </a:r>
          </a:p>
          <a:p>
            <a:pPr>
              <a:buNone/>
            </a:pPr>
            <a:r>
              <a:rPr lang="pt-BR" sz="2400" dirty="0"/>
              <a:t>A complexidade normativa aumentou significativamente.</a:t>
            </a:r>
          </a:p>
          <a:p>
            <a:pPr>
              <a:buNone/>
            </a:pPr>
            <a:r>
              <a:rPr lang="pt-BR" sz="2400" dirty="0"/>
              <a:t>O contador municipal precisa compreender, simultaneamente:</a:t>
            </a:r>
          </a:p>
          <a:p>
            <a:pPr>
              <a:buNone/>
            </a:pPr>
            <a:r>
              <a:rPr lang="pt-BR" sz="2400" b="1" dirty="0"/>
              <a:t>Contabilidade + orçamento + finanças + patrimônio + legislação fiscal + tecnologia + controles + gestão pública.</a:t>
            </a:r>
            <a:endParaRPr lang="pt-BR" sz="2400" dirty="0"/>
          </a:p>
          <a:p>
            <a:pPr>
              <a:buNone/>
            </a:pPr>
            <a:r>
              <a:rPr lang="pt-BR" sz="2400" dirty="0"/>
              <a:t>E há um problema adicional:</a:t>
            </a:r>
          </a:p>
          <a:p>
            <a:pPr>
              <a:buNone/>
            </a:pPr>
            <a:r>
              <a:rPr lang="pt-BR" sz="2400" b="1" dirty="0"/>
              <a:t>A norma muda mais rapidamente do que muitas estruturas municipais conseguem se adaptar.</a:t>
            </a:r>
            <a:endParaRPr lang="pt-BR" sz="2400" dirty="0"/>
          </a:p>
          <a:p>
            <a:pPr>
              <a:buNone/>
            </a:pPr>
            <a:r>
              <a:rPr lang="pt-BR" sz="2400" dirty="0"/>
              <a:t>Portanto, capacitação deixou de ser diferencial e passou a ser </a:t>
            </a:r>
            <a:r>
              <a:rPr lang="pt-BR" sz="2400" b="1" dirty="0"/>
              <a:t>requisito de governança</a:t>
            </a:r>
            <a:r>
              <a:rPr lang="pt-BR" sz="2400" dirty="0"/>
              <a:t>.</a:t>
            </a:r>
          </a:p>
        </p:txBody>
      </p:sp>
    </p:spTree>
    <p:extLst>
      <p:ext uri="{BB962C8B-B14F-4D97-AF65-F5344CB8AC3E}">
        <p14:creationId xmlns:p14="http://schemas.microsoft.com/office/powerpoint/2010/main" val="140828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7D70D-A314-0837-BC9E-9863CC7D8FF1}"/>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FAF0FA95-5EE6-1A6A-D408-BAB5F0B3FF5D}"/>
              </a:ext>
            </a:extLst>
          </p:cNvPr>
          <p:cNvPicPr/>
          <p:nvPr/>
        </p:nvPicPr>
        <p:blipFill>
          <a:blip r:embed="rId2" cstate="print"/>
          <a:stretch>
            <a:fillRect/>
          </a:stretch>
        </p:blipFill>
        <p:spPr>
          <a:xfrm>
            <a:off x="16005567" y="0"/>
            <a:ext cx="2282433" cy="1618639"/>
          </a:xfrm>
          <a:prstGeom prst="rect">
            <a:avLst/>
          </a:prstGeom>
        </p:spPr>
      </p:pic>
      <p:sp>
        <p:nvSpPr>
          <p:cNvPr id="3" name="object 3">
            <a:extLst>
              <a:ext uri="{FF2B5EF4-FFF2-40B4-BE49-F238E27FC236}">
                <a16:creationId xmlns:a16="http://schemas.microsoft.com/office/drawing/2014/main" id="{451C6791-518C-BE5A-A047-24E33368DAB1}"/>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sp>
        <p:nvSpPr>
          <p:cNvPr id="10" name="CaixaDeTexto 9">
            <a:extLst>
              <a:ext uri="{FF2B5EF4-FFF2-40B4-BE49-F238E27FC236}">
                <a16:creationId xmlns:a16="http://schemas.microsoft.com/office/drawing/2014/main" id="{2CCE873C-C13C-B461-3A58-20DE8473D05F}"/>
              </a:ext>
            </a:extLst>
          </p:cNvPr>
          <p:cNvSpPr txBox="1"/>
          <p:nvPr/>
        </p:nvSpPr>
        <p:spPr>
          <a:xfrm>
            <a:off x="457199" y="117377"/>
            <a:ext cx="15548367" cy="677108"/>
          </a:xfrm>
          <a:prstGeom prst="rect">
            <a:avLst/>
          </a:prstGeom>
        </p:spPr>
        <p:txBody>
          <a:bodyPr wrap="square" lIns="0" tIns="0" rIns="0" bIns="0">
            <a:spAutoFit/>
          </a:bodyPr>
          <a:lstStyle>
            <a:lvl1pPr>
              <a:defRPr sz="6600" b="0" i="0">
                <a:solidFill>
                  <a:srgbClr val="B08F41"/>
                </a:solidFill>
                <a:latin typeface="Trebuchet MS"/>
                <a:ea typeface="+mj-ea"/>
                <a:cs typeface="Trebuchet MS"/>
              </a:defRPr>
            </a:lvl1pPr>
          </a:lstStyle>
          <a:p>
            <a:pPr algn="ctr"/>
            <a:r>
              <a:rPr lang="pt-BR" sz="4400" dirty="0"/>
              <a:t>Os desafios da governança contábil nos Municípios </a:t>
            </a:r>
          </a:p>
        </p:txBody>
      </p:sp>
      <p:sp>
        <p:nvSpPr>
          <p:cNvPr id="9" name="CaixaDeTexto 8">
            <a:extLst>
              <a:ext uri="{FF2B5EF4-FFF2-40B4-BE49-F238E27FC236}">
                <a16:creationId xmlns:a16="http://schemas.microsoft.com/office/drawing/2014/main" id="{BC7EE83A-F848-243E-64A7-AE60D696DA1F}"/>
              </a:ext>
            </a:extLst>
          </p:cNvPr>
          <p:cNvSpPr txBox="1"/>
          <p:nvPr/>
        </p:nvSpPr>
        <p:spPr>
          <a:xfrm>
            <a:off x="457199" y="1343825"/>
            <a:ext cx="9144000" cy="3539430"/>
          </a:xfrm>
          <a:prstGeom prst="rect">
            <a:avLst/>
          </a:prstGeom>
          <a:noFill/>
        </p:spPr>
        <p:txBody>
          <a:bodyPr wrap="square">
            <a:spAutoFit/>
          </a:bodyPr>
          <a:lstStyle/>
          <a:p>
            <a:pPr>
              <a:buNone/>
            </a:pPr>
            <a:r>
              <a:rPr lang="pt-BR" sz="2800" b="1" dirty="0"/>
              <a:t>5. Qualidade dos dados na origem</a:t>
            </a:r>
          </a:p>
          <a:p>
            <a:pPr>
              <a:buNone/>
            </a:pPr>
            <a:r>
              <a:rPr lang="pt-BR" sz="2800" dirty="0"/>
              <a:t>Um erro muito comum é imaginar que o problema da informação está sempre no lançamento contábil.</a:t>
            </a:r>
          </a:p>
          <a:p>
            <a:pPr>
              <a:buNone/>
            </a:pPr>
            <a:r>
              <a:rPr lang="pt-BR" sz="2800" dirty="0"/>
              <a:t>Mas a informação contábil é resultado de uma cadeia.</a:t>
            </a:r>
          </a:p>
          <a:p>
            <a:pPr>
              <a:buNone/>
            </a:pPr>
            <a:r>
              <a:rPr lang="pt-BR" sz="2800" dirty="0"/>
              <a:t>Se o fato administrativo nasceu errado, </a:t>
            </a:r>
            <a:r>
              <a:rPr lang="pt-BR" sz="2800" b="1" dirty="0"/>
              <a:t>a contabilidade apenas receberá um fato errado para registrar</a:t>
            </a:r>
            <a:r>
              <a:rPr lang="pt-BR" sz="2800" dirty="0"/>
              <a:t>.</a:t>
            </a:r>
          </a:p>
          <a:p>
            <a:pPr>
              <a:buNone/>
            </a:pPr>
            <a:r>
              <a:rPr lang="pt-BR" sz="2800" dirty="0"/>
              <a:t>Por isso:</a:t>
            </a:r>
          </a:p>
          <a:p>
            <a:pPr>
              <a:buNone/>
            </a:pPr>
            <a:r>
              <a:rPr lang="pt-BR" sz="2800" b="1" dirty="0"/>
              <a:t>Governança contábil começa antes do lançamento contábil.</a:t>
            </a:r>
            <a:endParaRPr lang="pt-BR" sz="2800" dirty="0"/>
          </a:p>
        </p:txBody>
      </p:sp>
      <p:sp>
        <p:nvSpPr>
          <p:cNvPr id="13" name="CaixaDeTexto 12">
            <a:extLst>
              <a:ext uri="{FF2B5EF4-FFF2-40B4-BE49-F238E27FC236}">
                <a16:creationId xmlns:a16="http://schemas.microsoft.com/office/drawing/2014/main" id="{C2BCB5E9-A439-5542-4C36-EEE8DC850364}"/>
              </a:ext>
            </a:extLst>
          </p:cNvPr>
          <p:cNvSpPr txBox="1"/>
          <p:nvPr/>
        </p:nvSpPr>
        <p:spPr>
          <a:xfrm>
            <a:off x="381000" y="5270789"/>
            <a:ext cx="10591800" cy="4401205"/>
          </a:xfrm>
          <a:prstGeom prst="rect">
            <a:avLst/>
          </a:prstGeom>
          <a:noFill/>
        </p:spPr>
        <p:txBody>
          <a:bodyPr wrap="square">
            <a:spAutoFit/>
          </a:bodyPr>
          <a:lstStyle/>
          <a:p>
            <a:pPr>
              <a:buNone/>
            </a:pPr>
            <a:r>
              <a:rPr lang="pt-BR" sz="2800" b="1" dirty="0"/>
              <a:t>6. Conciliar conformidade e utilidade</a:t>
            </a:r>
          </a:p>
          <a:p>
            <a:pPr>
              <a:buNone/>
            </a:pPr>
            <a:r>
              <a:rPr lang="pt-BR" sz="2800" dirty="0"/>
              <a:t>Outro desafio importante.</a:t>
            </a:r>
          </a:p>
          <a:p>
            <a:pPr>
              <a:buNone/>
            </a:pPr>
            <a:r>
              <a:rPr lang="pt-BR" sz="2800" dirty="0"/>
              <a:t>É possível cumprir formalmente uma enorme quantidade de obrigações e, ainda assim, produzir pouca informação útil para a gestão.</a:t>
            </a:r>
          </a:p>
          <a:p>
            <a:pPr>
              <a:buNone/>
            </a:pPr>
            <a:r>
              <a:rPr lang="pt-BR" sz="2800" dirty="0"/>
              <a:t>Por isso, precisamos diferenciar:</a:t>
            </a:r>
          </a:p>
          <a:p>
            <a:pPr>
              <a:buNone/>
            </a:pPr>
            <a:r>
              <a:rPr lang="pt-BR" sz="2800" b="1" dirty="0"/>
              <a:t>Contabilidade para cumprir obrigação</a:t>
            </a:r>
            <a:endParaRPr lang="pt-BR" sz="2800" dirty="0"/>
          </a:p>
          <a:p>
            <a:pPr>
              <a:buNone/>
            </a:pPr>
            <a:r>
              <a:rPr lang="pt-BR" sz="2800" dirty="0"/>
              <a:t>de</a:t>
            </a:r>
          </a:p>
          <a:p>
            <a:pPr>
              <a:buNone/>
            </a:pPr>
            <a:r>
              <a:rPr lang="pt-BR" sz="2800" b="1" dirty="0"/>
              <a:t>Contabilidade para produzir informação útil.</a:t>
            </a:r>
            <a:endParaRPr lang="pt-BR" sz="2800" dirty="0"/>
          </a:p>
          <a:p>
            <a:pPr>
              <a:buNone/>
            </a:pPr>
            <a:r>
              <a:rPr lang="pt-BR" sz="2800" dirty="0"/>
              <a:t>A primeira é necessária.</a:t>
            </a:r>
          </a:p>
          <a:p>
            <a:pPr>
              <a:buNone/>
            </a:pPr>
            <a:r>
              <a:rPr lang="pt-BR" sz="2800" dirty="0"/>
              <a:t>A segunda é o que caracteriza uma </a:t>
            </a:r>
            <a:r>
              <a:rPr lang="pt-BR" sz="2800" b="1" dirty="0"/>
              <a:t>governança contábil madura</a:t>
            </a:r>
            <a:r>
              <a:rPr lang="pt-BR" sz="2800" dirty="0"/>
              <a:t>.</a:t>
            </a:r>
          </a:p>
        </p:txBody>
      </p:sp>
      <p:sp>
        <p:nvSpPr>
          <p:cNvPr id="16" name="CaixaDeTexto 15">
            <a:extLst>
              <a:ext uri="{FF2B5EF4-FFF2-40B4-BE49-F238E27FC236}">
                <a16:creationId xmlns:a16="http://schemas.microsoft.com/office/drawing/2014/main" id="{55F3DEB7-DC33-FFFB-BF3C-15A2E59B9797}"/>
              </a:ext>
            </a:extLst>
          </p:cNvPr>
          <p:cNvSpPr txBox="1"/>
          <p:nvPr/>
        </p:nvSpPr>
        <p:spPr>
          <a:xfrm>
            <a:off x="11003280" y="1636584"/>
            <a:ext cx="7391400" cy="5693866"/>
          </a:xfrm>
          <a:prstGeom prst="rect">
            <a:avLst/>
          </a:prstGeom>
          <a:noFill/>
        </p:spPr>
        <p:txBody>
          <a:bodyPr wrap="square">
            <a:spAutoFit/>
          </a:bodyPr>
          <a:lstStyle/>
          <a:p>
            <a:pPr>
              <a:buNone/>
            </a:pPr>
            <a:r>
              <a:rPr lang="pt-BR" sz="2800" b="1" dirty="0"/>
              <a:t>7. Fazer a informação chegar à decisão</a:t>
            </a:r>
          </a:p>
          <a:p>
            <a:pPr>
              <a:buNone/>
            </a:pPr>
            <a:r>
              <a:rPr lang="pt-BR" sz="2800" dirty="0"/>
              <a:t>Esse talvez seja o </a:t>
            </a:r>
            <a:r>
              <a:rPr lang="pt-BR" sz="2800" b="1" dirty="0"/>
              <a:t>teste definitivo da governança</a:t>
            </a:r>
            <a:r>
              <a:rPr lang="pt-BR" sz="2800" dirty="0"/>
              <a:t>.</a:t>
            </a:r>
          </a:p>
          <a:p>
            <a:pPr>
              <a:buNone/>
            </a:pPr>
            <a:r>
              <a:rPr lang="pt-BR" sz="2800" dirty="0"/>
              <a:t>Imagine que o município tenha:</a:t>
            </a:r>
          </a:p>
          <a:p>
            <a:pPr>
              <a:buFont typeface="Arial" panose="020B0604020202020204" pitchFamily="34" charset="0"/>
              <a:buChar char="•"/>
            </a:pPr>
            <a:r>
              <a:rPr lang="pt-BR" sz="2800" dirty="0"/>
              <a:t>bons sistemas; </a:t>
            </a:r>
          </a:p>
          <a:p>
            <a:pPr>
              <a:buFont typeface="Arial" panose="020B0604020202020204" pitchFamily="34" charset="0"/>
              <a:buChar char="•"/>
            </a:pPr>
            <a:r>
              <a:rPr lang="pt-BR" sz="2800" dirty="0"/>
              <a:t>bons contadores; </a:t>
            </a:r>
          </a:p>
          <a:p>
            <a:pPr>
              <a:buFont typeface="Arial" panose="020B0604020202020204" pitchFamily="34" charset="0"/>
              <a:buChar char="•"/>
            </a:pPr>
            <a:r>
              <a:rPr lang="pt-BR" sz="2800" dirty="0"/>
              <a:t>informações corretas; </a:t>
            </a:r>
          </a:p>
          <a:p>
            <a:pPr>
              <a:buFont typeface="Arial" panose="020B0604020202020204" pitchFamily="34" charset="0"/>
              <a:buChar char="•"/>
            </a:pPr>
            <a:r>
              <a:rPr lang="pt-BR" sz="2800" dirty="0"/>
              <a:t>demonstrações adequadas; </a:t>
            </a:r>
          </a:p>
          <a:p>
            <a:pPr>
              <a:buFont typeface="Arial" panose="020B0604020202020204" pitchFamily="34" charset="0"/>
              <a:buChar char="•"/>
            </a:pPr>
            <a:r>
              <a:rPr lang="pt-BR" sz="2800" dirty="0"/>
              <a:t>controles; </a:t>
            </a:r>
          </a:p>
          <a:p>
            <a:pPr>
              <a:buFont typeface="Arial" panose="020B0604020202020204" pitchFamily="34" charset="0"/>
              <a:buChar char="•"/>
            </a:pPr>
            <a:r>
              <a:rPr lang="pt-BR" sz="2800" dirty="0"/>
              <a:t>dados atualizados. </a:t>
            </a:r>
          </a:p>
          <a:p>
            <a:pPr>
              <a:buNone/>
            </a:pPr>
            <a:r>
              <a:rPr lang="pt-BR" sz="2800" dirty="0"/>
              <a:t>Mas o gestor não utiliza essas informações.</a:t>
            </a:r>
          </a:p>
          <a:p>
            <a:pPr>
              <a:buNone/>
            </a:pPr>
            <a:endParaRPr lang="pt-BR" sz="2800" dirty="0"/>
          </a:p>
          <a:p>
            <a:pPr>
              <a:buNone/>
            </a:pPr>
            <a:r>
              <a:rPr lang="pt-BR" sz="2800" dirty="0"/>
              <a:t>Então podemos ter </a:t>
            </a:r>
            <a:r>
              <a:rPr lang="pt-BR" sz="2800" b="1" dirty="0"/>
              <a:t>boa contabilidade</a:t>
            </a:r>
            <a:r>
              <a:rPr lang="pt-BR" sz="2800" dirty="0"/>
              <a:t>, mas ainda não temos </a:t>
            </a:r>
            <a:r>
              <a:rPr lang="pt-BR" sz="2800" b="1" dirty="0"/>
              <a:t>boa governança contábil</a:t>
            </a:r>
            <a:r>
              <a:rPr lang="pt-BR" sz="2800" dirty="0"/>
              <a:t>.</a:t>
            </a:r>
          </a:p>
        </p:txBody>
      </p:sp>
    </p:spTree>
    <p:extLst>
      <p:ext uri="{BB962C8B-B14F-4D97-AF65-F5344CB8AC3E}">
        <p14:creationId xmlns:p14="http://schemas.microsoft.com/office/powerpoint/2010/main" val="292681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7A26D-6492-7E4A-A1D7-AD5E481A82CD}"/>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1C0DA08B-98B3-E87B-BA0C-0321F4004491}"/>
              </a:ext>
            </a:extLst>
          </p:cNvPr>
          <p:cNvPicPr/>
          <p:nvPr/>
        </p:nvPicPr>
        <p:blipFill>
          <a:blip r:embed="rId2" cstate="print"/>
          <a:stretch>
            <a:fillRect/>
          </a:stretch>
        </p:blipFill>
        <p:spPr>
          <a:xfrm>
            <a:off x="16005567" y="0"/>
            <a:ext cx="2282433" cy="1618639"/>
          </a:xfrm>
          <a:prstGeom prst="rect">
            <a:avLst/>
          </a:prstGeom>
        </p:spPr>
      </p:pic>
      <p:sp>
        <p:nvSpPr>
          <p:cNvPr id="3" name="object 3">
            <a:extLst>
              <a:ext uri="{FF2B5EF4-FFF2-40B4-BE49-F238E27FC236}">
                <a16:creationId xmlns:a16="http://schemas.microsoft.com/office/drawing/2014/main" id="{2B5323FC-8F7F-17F8-AA09-871160E4328D}"/>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sp>
        <p:nvSpPr>
          <p:cNvPr id="10" name="CaixaDeTexto 9">
            <a:extLst>
              <a:ext uri="{FF2B5EF4-FFF2-40B4-BE49-F238E27FC236}">
                <a16:creationId xmlns:a16="http://schemas.microsoft.com/office/drawing/2014/main" id="{20746C04-5E85-EAB5-E868-30F3F0126820}"/>
              </a:ext>
            </a:extLst>
          </p:cNvPr>
          <p:cNvSpPr txBox="1"/>
          <p:nvPr/>
        </p:nvSpPr>
        <p:spPr>
          <a:xfrm>
            <a:off x="457199" y="117377"/>
            <a:ext cx="15548367" cy="677108"/>
          </a:xfrm>
          <a:prstGeom prst="rect">
            <a:avLst/>
          </a:prstGeom>
        </p:spPr>
        <p:txBody>
          <a:bodyPr wrap="square" lIns="0" tIns="0" rIns="0" bIns="0">
            <a:spAutoFit/>
          </a:bodyPr>
          <a:lstStyle>
            <a:lvl1pPr>
              <a:defRPr sz="6600" b="0" i="0">
                <a:solidFill>
                  <a:srgbClr val="B08F41"/>
                </a:solidFill>
                <a:latin typeface="Trebuchet MS"/>
                <a:ea typeface="+mj-ea"/>
                <a:cs typeface="Trebuchet MS"/>
              </a:defRPr>
            </a:lvl1pPr>
          </a:lstStyle>
          <a:p>
            <a:r>
              <a:rPr lang="pt-BR" sz="4400" dirty="0"/>
              <a:t>Os desafios da governança contábil nos Municípios </a:t>
            </a:r>
          </a:p>
        </p:txBody>
      </p:sp>
      <p:sp>
        <p:nvSpPr>
          <p:cNvPr id="5" name="CaixaDeTexto 4">
            <a:extLst>
              <a:ext uri="{FF2B5EF4-FFF2-40B4-BE49-F238E27FC236}">
                <a16:creationId xmlns:a16="http://schemas.microsoft.com/office/drawing/2014/main" id="{6E490840-6C25-1B28-114D-D4201413E6C0}"/>
              </a:ext>
            </a:extLst>
          </p:cNvPr>
          <p:cNvSpPr txBox="1"/>
          <p:nvPr/>
        </p:nvSpPr>
        <p:spPr>
          <a:xfrm>
            <a:off x="899160" y="3924300"/>
            <a:ext cx="17373600" cy="4708981"/>
          </a:xfrm>
          <a:prstGeom prst="rect">
            <a:avLst/>
          </a:prstGeom>
          <a:noFill/>
        </p:spPr>
        <p:txBody>
          <a:bodyPr wrap="square">
            <a:spAutoFit/>
          </a:bodyPr>
          <a:lstStyle/>
          <a:p>
            <a:r>
              <a:rPr lang="pt-BR" sz="6000" b="1" dirty="0"/>
              <a:t>É fazer com que ...</a:t>
            </a:r>
          </a:p>
          <a:p>
            <a:pPr lvl="8"/>
            <a:r>
              <a:rPr lang="pt-BR" sz="6000" b="1" dirty="0"/>
              <a:t>a informação certa, </a:t>
            </a:r>
          </a:p>
          <a:p>
            <a:pPr lvl="8"/>
            <a:r>
              <a:rPr lang="pt-BR" sz="6000" b="1" dirty="0"/>
              <a:t>chegue à pessoa certa, </a:t>
            </a:r>
          </a:p>
          <a:p>
            <a:pPr lvl="8"/>
            <a:r>
              <a:rPr lang="pt-BR" sz="6000" b="1" dirty="0"/>
              <a:t>no momento certo, </a:t>
            </a:r>
          </a:p>
          <a:p>
            <a:pPr lvl="8"/>
            <a:r>
              <a:rPr lang="pt-BR" sz="6000" b="1" dirty="0"/>
              <a:t>para melhorar uma decisão pública.</a:t>
            </a:r>
          </a:p>
        </p:txBody>
      </p:sp>
      <p:sp>
        <p:nvSpPr>
          <p:cNvPr id="7" name="CaixaDeTexto 6">
            <a:extLst>
              <a:ext uri="{FF2B5EF4-FFF2-40B4-BE49-F238E27FC236}">
                <a16:creationId xmlns:a16="http://schemas.microsoft.com/office/drawing/2014/main" id="{CC475B2C-9CF7-D65C-FFF6-E2BD5B8EBE2F}"/>
              </a:ext>
            </a:extLst>
          </p:cNvPr>
          <p:cNvSpPr txBox="1"/>
          <p:nvPr/>
        </p:nvSpPr>
        <p:spPr>
          <a:xfrm>
            <a:off x="687582" y="1691819"/>
            <a:ext cx="15087600" cy="1938992"/>
          </a:xfrm>
          <a:prstGeom prst="rect">
            <a:avLst/>
          </a:prstGeom>
          <a:noFill/>
        </p:spPr>
        <p:txBody>
          <a:bodyPr wrap="square">
            <a:spAutoFit/>
          </a:bodyPr>
          <a:lstStyle>
            <a:defPPr>
              <a:defRPr lang="pt-BR"/>
            </a:defPPr>
            <a:lvl1pPr>
              <a:defRPr sz="6000" b="1"/>
            </a:lvl1pPr>
            <a:lvl9pPr lvl="8">
              <a:defRPr sz="6000" b="1"/>
            </a:lvl9pPr>
          </a:lstStyle>
          <a:p>
            <a:r>
              <a:rPr lang="pt-BR" dirty="0"/>
              <a:t>O maior desafio da governança contábil não é produzir mais informação...</a:t>
            </a:r>
          </a:p>
        </p:txBody>
      </p:sp>
    </p:spTree>
    <p:extLst>
      <p:ext uri="{BB962C8B-B14F-4D97-AF65-F5344CB8AC3E}">
        <p14:creationId xmlns:p14="http://schemas.microsoft.com/office/powerpoint/2010/main" val="366906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3BE33-FAF1-B6A9-FC51-DDC609FB245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8D2D7C3-17B8-BA3D-11B0-EDFAFB87C98E}"/>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5AA62596-1790-3ACD-DFFF-9003885C5D65}"/>
              </a:ext>
            </a:extLst>
          </p:cNvPr>
          <p:cNvPicPr/>
          <p:nvPr/>
        </p:nvPicPr>
        <p:blipFill>
          <a:blip r:embed="rId2" cstate="print"/>
          <a:stretch>
            <a:fillRect/>
          </a:stretch>
        </p:blipFill>
        <p:spPr>
          <a:xfrm>
            <a:off x="16005567" y="0"/>
            <a:ext cx="2282433" cy="1618639"/>
          </a:xfrm>
          <a:prstGeom prst="rect">
            <a:avLst/>
          </a:prstGeom>
        </p:spPr>
      </p:pic>
      <p:sp>
        <p:nvSpPr>
          <p:cNvPr id="18" name="CaixaDeTexto 17">
            <a:extLst>
              <a:ext uri="{FF2B5EF4-FFF2-40B4-BE49-F238E27FC236}">
                <a16:creationId xmlns:a16="http://schemas.microsoft.com/office/drawing/2014/main" id="{EF5BDB3C-691E-A702-5A0A-1E15EB63EC6C}"/>
              </a:ext>
            </a:extLst>
          </p:cNvPr>
          <p:cNvSpPr txBox="1"/>
          <p:nvPr/>
        </p:nvSpPr>
        <p:spPr>
          <a:xfrm>
            <a:off x="1447800" y="833809"/>
            <a:ext cx="13258800" cy="1569660"/>
          </a:xfrm>
          <a:prstGeom prst="rect">
            <a:avLst/>
          </a:prstGeom>
          <a:noFill/>
        </p:spPr>
        <p:txBody>
          <a:bodyPr wrap="square">
            <a:spAutoFit/>
          </a:bodyPr>
          <a:lstStyle/>
          <a:p>
            <a:pPr algn="just"/>
            <a:r>
              <a:rPr lang="pt-BR" sz="4800" dirty="0"/>
              <a:t>O contador que sabe onde buscar, como interpretar e como transformar informação em decisão.</a:t>
            </a:r>
          </a:p>
        </p:txBody>
      </p:sp>
      <p:sp>
        <p:nvSpPr>
          <p:cNvPr id="20" name="CaixaDeTexto 19">
            <a:extLst>
              <a:ext uri="{FF2B5EF4-FFF2-40B4-BE49-F238E27FC236}">
                <a16:creationId xmlns:a16="http://schemas.microsoft.com/office/drawing/2014/main" id="{740650C0-219A-878A-947E-7C8D486475D3}"/>
              </a:ext>
            </a:extLst>
          </p:cNvPr>
          <p:cNvSpPr txBox="1"/>
          <p:nvPr/>
        </p:nvSpPr>
        <p:spPr>
          <a:xfrm>
            <a:off x="5372100" y="3238500"/>
            <a:ext cx="5410200" cy="2308324"/>
          </a:xfrm>
          <a:prstGeom prst="rect">
            <a:avLst/>
          </a:prstGeom>
          <a:noFill/>
        </p:spPr>
        <p:txBody>
          <a:bodyPr wrap="square">
            <a:spAutoFit/>
          </a:bodyPr>
          <a:lstStyle/>
          <a:p>
            <a:pPr marL="685800" indent="-685800">
              <a:buFont typeface="Arial" panose="020B0604020202020204" pitchFamily="34" charset="0"/>
              <a:buChar char="•"/>
            </a:pPr>
            <a:r>
              <a:rPr lang="pt-BR" sz="4800" dirty="0"/>
              <a:t>NÃO DELEGUE </a:t>
            </a:r>
          </a:p>
          <a:p>
            <a:pPr marL="685800" indent="-685800">
              <a:buFont typeface="Arial" panose="020B0604020202020204" pitchFamily="34" charset="0"/>
              <a:buChar char="•"/>
            </a:pPr>
            <a:r>
              <a:rPr lang="pt-BR" sz="4800" dirty="0"/>
              <a:t>NÃO SE ESQUIVE </a:t>
            </a:r>
          </a:p>
          <a:p>
            <a:pPr marL="685800" indent="-685800">
              <a:buFont typeface="Arial" panose="020B0604020202020204" pitchFamily="34" charset="0"/>
              <a:buChar char="•"/>
            </a:pPr>
            <a:r>
              <a:rPr lang="pt-BR" sz="4800" dirty="0"/>
              <a:t>NÃO SE ESCONDA </a:t>
            </a:r>
          </a:p>
        </p:txBody>
      </p:sp>
      <p:sp>
        <p:nvSpPr>
          <p:cNvPr id="4" name="CaixaDeTexto 3">
            <a:extLst>
              <a:ext uri="{FF2B5EF4-FFF2-40B4-BE49-F238E27FC236}">
                <a16:creationId xmlns:a16="http://schemas.microsoft.com/office/drawing/2014/main" id="{710D51C1-98BD-2808-57FD-1D370FD15759}"/>
              </a:ext>
            </a:extLst>
          </p:cNvPr>
          <p:cNvSpPr txBox="1"/>
          <p:nvPr/>
        </p:nvSpPr>
        <p:spPr>
          <a:xfrm>
            <a:off x="1417320" y="6680054"/>
            <a:ext cx="16230600" cy="2308324"/>
          </a:xfrm>
          <a:prstGeom prst="rect">
            <a:avLst/>
          </a:prstGeom>
          <a:noFill/>
        </p:spPr>
        <p:txBody>
          <a:bodyPr wrap="square">
            <a:spAutoFit/>
          </a:bodyPr>
          <a:lstStyle>
            <a:defPPr>
              <a:defRPr lang="pt-BR"/>
            </a:defPPr>
            <a:lvl1pPr marL="685800" indent="-685800">
              <a:buFont typeface="Arial" panose="020B0604020202020204" pitchFamily="34" charset="0"/>
              <a:buChar char="•"/>
              <a:defRPr sz="4800"/>
            </a:lvl1pPr>
          </a:lstStyle>
          <a:p>
            <a:pPr marL="0" indent="0">
              <a:buNone/>
            </a:pPr>
            <a:r>
              <a:rPr lang="pt-BR" dirty="0"/>
              <a:t>A MESMA RESPONSABILIDADE QUE DÁ TRABALHO </a:t>
            </a:r>
          </a:p>
          <a:p>
            <a:pPr marL="0" indent="0">
              <a:buNone/>
            </a:pPr>
            <a:r>
              <a:rPr lang="pt-BR" dirty="0"/>
              <a:t>É A QUE GERA PROTAGONISMO.</a:t>
            </a:r>
          </a:p>
          <a:p>
            <a:pPr marL="0" indent="0">
              <a:buNone/>
            </a:pPr>
            <a:r>
              <a:rPr lang="pt-BR" dirty="0"/>
              <a:t>E A GOVERNANÇA É PARTE FUNDAMENTAL DESSE ESQUEMA .</a:t>
            </a:r>
          </a:p>
        </p:txBody>
      </p:sp>
    </p:spTree>
    <p:extLst>
      <p:ext uri="{BB962C8B-B14F-4D97-AF65-F5344CB8AC3E}">
        <p14:creationId xmlns:p14="http://schemas.microsoft.com/office/powerpoint/2010/main" val="269045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7B934-29CF-0113-F0CA-825534101357}"/>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85A3C86-EE4B-C395-186B-83C88C7F1ED5}"/>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14E7F06E-4644-91E5-455B-5E5A954D1F66}"/>
              </a:ext>
            </a:extLst>
          </p:cNvPr>
          <p:cNvPicPr/>
          <p:nvPr/>
        </p:nvPicPr>
        <p:blipFill>
          <a:blip r:embed="rId2" cstate="print"/>
          <a:stretch>
            <a:fillRect/>
          </a:stretch>
        </p:blipFill>
        <p:spPr>
          <a:xfrm>
            <a:off x="16005567" y="0"/>
            <a:ext cx="2282433" cy="1618639"/>
          </a:xfrm>
          <a:prstGeom prst="rect">
            <a:avLst/>
          </a:prstGeom>
        </p:spPr>
      </p:pic>
      <p:sp>
        <p:nvSpPr>
          <p:cNvPr id="4" name="CaixaDeTexto 3">
            <a:extLst>
              <a:ext uri="{FF2B5EF4-FFF2-40B4-BE49-F238E27FC236}">
                <a16:creationId xmlns:a16="http://schemas.microsoft.com/office/drawing/2014/main" id="{1E3C32B0-577D-6CCA-EDFF-FD9AD5E3B3BE}"/>
              </a:ext>
            </a:extLst>
          </p:cNvPr>
          <p:cNvSpPr txBox="1"/>
          <p:nvPr/>
        </p:nvSpPr>
        <p:spPr>
          <a:xfrm>
            <a:off x="423862" y="1409700"/>
            <a:ext cx="7772400" cy="6186309"/>
          </a:xfrm>
          <a:prstGeom prst="rect">
            <a:avLst/>
          </a:prstGeom>
          <a:noFill/>
        </p:spPr>
        <p:txBody>
          <a:bodyPr wrap="square">
            <a:spAutoFit/>
          </a:bodyPr>
          <a:lstStyle/>
          <a:p>
            <a:r>
              <a:rPr lang="pt-BR" sz="4400" dirty="0"/>
              <a:t>O contador municipal do futuro precisa ser:</a:t>
            </a:r>
          </a:p>
          <a:p>
            <a:pPr marL="1028700" lvl="1" indent="-571500">
              <a:buFont typeface="Wingdings" panose="05000000000000000000" pitchFamily="2" charset="2"/>
              <a:buChar char="ü"/>
            </a:pPr>
            <a:r>
              <a:rPr lang="pt-BR" sz="4400" dirty="0"/>
              <a:t>Técnico</a:t>
            </a:r>
          </a:p>
          <a:p>
            <a:pPr marL="1028700" lvl="1" indent="-571500">
              <a:buFont typeface="Wingdings" panose="05000000000000000000" pitchFamily="2" charset="2"/>
              <a:buChar char="ü"/>
            </a:pPr>
            <a:r>
              <a:rPr lang="pt-BR" sz="4400" dirty="0"/>
              <a:t>Analista </a:t>
            </a:r>
          </a:p>
          <a:p>
            <a:pPr marL="1028700" lvl="1" indent="-571500">
              <a:buFont typeface="Wingdings" panose="05000000000000000000" pitchFamily="2" charset="2"/>
              <a:buChar char="ü"/>
            </a:pPr>
            <a:r>
              <a:rPr lang="pt-BR" sz="4400" dirty="0"/>
              <a:t>Comunicador </a:t>
            </a:r>
          </a:p>
          <a:p>
            <a:pPr marL="1028700" lvl="1" indent="-571500">
              <a:buFont typeface="Wingdings" panose="05000000000000000000" pitchFamily="2" charset="2"/>
              <a:buChar char="ü"/>
            </a:pPr>
            <a:r>
              <a:rPr lang="pt-BR" sz="4400" dirty="0"/>
              <a:t>Conhecedor da gestão </a:t>
            </a:r>
          </a:p>
          <a:p>
            <a:pPr marL="1028700" lvl="1" indent="-571500">
              <a:buFont typeface="Wingdings" panose="05000000000000000000" pitchFamily="2" charset="2"/>
              <a:buChar char="ü"/>
            </a:pPr>
            <a:r>
              <a:rPr lang="pt-BR" sz="4400" dirty="0"/>
              <a:t>Parceiro do planejamento </a:t>
            </a:r>
          </a:p>
          <a:p>
            <a:pPr marL="1028700" lvl="1" indent="-571500">
              <a:buFont typeface="Wingdings" panose="05000000000000000000" pitchFamily="2" charset="2"/>
              <a:buChar char="ü"/>
            </a:pPr>
            <a:r>
              <a:rPr lang="pt-BR" sz="4400" dirty="0"/>
              <a:t>Guardião da informação </a:t>
            </a:r>
          </a:p>
          <a:p>
            <a:pPr marL="1028700" lvl="1" indent="-571500">
              <a:buFont typeface="Wingdings" panose="05000000000000000000" pitchFamily="2" charset="2"/>
              <a:buChar char="ü"/>
            </a:pPr>
            <a:r>
              <a:rPr lang="pt-BR" sz="4400" dirty="0"/>
              <a:t>Agente de governança </a:t>
            </a:r>
          </a:p>
        </p:txBody>
      </p:sp>
      <p:pic>
        <p:nvPicPr>
          <p:cNvPr id="12" name="Imagem 11">
            <a:extLst>
              <a:ext uri="{FF2B5EF4-FFF2-40B4-BE49-F238E27FC236}">
                <a16:creationId xmlns:a16="http://schemas.microsoft.com/office/drawing/2014/main" id="{AFAEE979-C909-1F17-3913-99DE25E43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3000" y="2109787"/>
            <a:ext cx="9101138" cy="6067425"/>
          </a:xfrm>
          <a:prstGeom prst="rect">
            <a:avLst/>
          </a:prstGeom>
        </p:spPr>
      </p:pic>
    </p:spTree>
    <p:extLst>
      <p:ext uri="{BB962C8B-B14F-4D97-AF65-F5344CB8AC3E}">
        <p14:creationId xmlns:p14="http://schemas.microsoft.com/office/powerpoint/2010/main" val="16212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4985-6721-63F6-5513-202B0269F92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AABE753-D8DC-1905-1137-D179C45D1E51}"/>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DE0E7FD3-BEDD-BE54-1C70-120094C870DB}"/>
              </a:ext>
            </a:extLst>
          </p:cNvPr>
          <p:cNvPicPr/>
          <p:nvPr/>
        </p:nvPicPr>
        <p:blipFill>
          <a:blip r:embed="rId2" cstate="print"/>
          <a:stretch>
            <a:fillRect/>
          </a:stretch>
        </p:blipFill>
        <p:spPr>
          <a:xfrm>
            <a:off x="16005567" y="0"/>
            <a:ext cx="2282433" cy="1618639"/>
          </a:xfrm>
          <a:prstGeom prst="rect">
            <a:avLst/>
          </a:prstGeom>
        </p:spPr>
      </p:pic>
      <p:sp>
        <p:nvSpPr>
          <p:cNvPr id="7" name="CaixaDeTexto 6">
            <a:extLst>
              <a:ext uri="{FF2B5EF4-FFF2-40B4-BE49-F238E27FC236}">
                <a16:creationId xmlns:a16="http://schemas.microsoft.com/office/drawing/2014/main" id="{74CA40EC-E0CA-5D6D-794D-9F92AAD3B1D9}"/>
              </a:ext>
            </a:extLst>
          </p:cNvPr>
          <p:cNvSpPr txBox="1"/>
          <p:nvPr/>
        </p:nvSpPr>
        <p:spPr>
          <a:xfrm>
            <a:off x="977143" y="5767383"/>
            <a:ext cx="15243567" cy="3170099"/>
          </a:xfrm>
          <a:prstGeom prst="rect">
            <a:avLst/>
          </a:prstGeom>
          <a:noFill/>
        </p:spPr>
        <p:txBody>
          <a:bodyPr wrap="square">
            <a:spAutoFit/>
          </a:bodyPr>
          <a:lstStyle/>
          <a:p>
            <a:pPr>
              <a:buNone/>
            </a:pPr>
            <a:r>
              <a:rPr lang="pt-BR" sz="4000" dirty="0"/>
              <a:t>É:</a:t>
            </a:r>
          </a:p>
          <a:p>
            <a:pPr>
              <a:buNone/>
            </a:pPr>
            <a:r>
              <a:rPr lang="pt-BR" sz="4000" b="1" dirty="0"/>
              <a:t>informação para proteger o município.</a:t>
            </a:r>
          </a:p>
          <a:p>
            <a:pPr>
              <a:buNone/>
            </a:pPr>
            <a:r>
              <a:rPr lang="pt-BR" sz="4000" b="1" dirty="0"/>
              <a:t>informação para proteger o gestor.</a:t>
            </a:r>
          </a:p>
          <a:p>
            <a:pPr>
              <a:buNone/>
            </a:pPr>
            <a:r>
              <a:rPr lang="pt-BR" sz="4000" b="1" dirty="0"/>
              <a:t>informação para melhorar a decisão.</a:t>
            </a:r>
          </a:p>
          <a:p>
            <a:pPr>
              <a:buNone/>
            </a:pPr>
            <a:r>
              <a:rPr lang="pt-BR" sz="4000" b="1" dirty="0"/>
              <a:t>informação para entregar melhores serviços à população.</a:t>
            </a:r>
          </a:p>
        </p:txBody>
      </p:sp>
      <p:sp>
        <p:nvSpPr>
          <p:cNvPr id="4" name="CaixaDeTexto 3">
            <a:extLst>
              <a:ext uri="{FF2B5EF4-FFF2-40B4-BE49-F238E27FC236}">
                <a16:creationId xmlns:a16="http://schemas.microsoft.com/office/drawing/2014/main" id="{DB7D52AA-9EDD-2BF9-F885-9C60FB3BA8BD}"/>
              </a:ext>
            </a:extLst>
          </p:cNvPr>
          <p:cNvSpPr txBox="1"/>
          <p:nvPr/>
        </p:nvSpPr>
        <p:spPr>
          <a:xfrm>
            <a:off x="674127" y="1810418"/>
            <a:ext cx="15849600" cy="3170099"/>
          </a:xfrm>
          <a:prstGeom prst="rect">
            <a:avLst/>
          </a:prstGeom>
          <a:noFill/>
        </p:spPr>
        <p:txBody>
          <a:bodyPr wrap="square">
            <a:spAutoFit/>
          </a:bodyPr>
          <a:lstStyle>
            <a:defPPr>
              <a:defRPr lang="pt-BR"/>
            </a:defPPr>
            <a:lvl1pPr>
              <a:buNone/>
              <a:defRPr sz="4000"/>
            </a:lvl1pPr>
          </a:lstStyle>
          <a:p>
            <a:r>
              <a:rPr lang="pt-BR" dirty="0"/>
              <a:t>Governança contábil não é:</a:t>
            </a:r>
          </a:p>
          <a:p>
            <a:r>
              <a:rPr lang="pt-BR" dirty="0"/>
              <a:t>❌ burocracia;</a:t>
            </a:r>
          </a:p>
          <a:p>
            <a:r>
              <a:rPr lang="pt-BR" dirty="0"/>
              <a:t>❌ excesso de relatórios;</a:t>
            </a:r>
          </a:p>
          <a:p>
            <a:r>
              <a:rPr lang="pt-BR" dirty="0"/>
              <a:t>❌ obrigação acessória;</a:t>
            </a:r>
          </a:p>
          <a:p>
            <a:r>
              <a:rPr lang="pt-BR" dirty="0"/>
              <a:t>❌ responsabilidade exclusiva do contador.</a:t>
            </a:r>
          </a:p>
        </p:txBody>
      </p:sp>
    </p:spTree>
    <p:extLst>
      <p:ext uri="{BB962C8B-B14F-4D97-AF65-F5344CB8AC3E}">
        <p14:creationId xmlns:p14="http://schemas.microsoft.com/office/powerpoint/2010/main" val="1737371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829489D9-5569-403C-B6DD-88E69593E4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38100"/>
            <a:ext cx="18364200" cy="10258425"/>
          </a:xfrm>
          <a:prstGeom prst="rect">
            <a:avLst/>
          </a:prstGeom>
        </p:spPr>
      </p:pic>
    </p:spTree>
    <p:extLst>
      <p:ext uri="{BB962C8B-B14F-4D97-AF65-F5344CB8AC3E}">
        <p14:creationId xmlns:p14="http://schemas.microsoft.com/office/powerpoint/2010/main" val="2527213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45484-8034-9011-515A-E96A920FF8A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60B52D1-95B5-64A2-71BA-E4FD40531DCC}"/>
              </a:ext>
            </a:extLst>
          </p:cNvPr>
          <p:cNvSpPr/>
          <p:nvPr/>
        </p:nvSpPr>
        <p:spPr>
          <a:xfrm>
            <a:off x="0" y="9800549"/>
            <a:ext cx="18288000" cy="487045"/>
          </a:xfrm>
          <a:custGeom>
            <a:avLst/>
            <a:gdLst/>
            <a:ahLst/>
            <a:cxnLst/>
            <a:rect l="l" t="t" r="r" b="b"/>
            <a:pathLst>
              <a:path w="18288000" h="487045">
                <a:moveTo>
                  <a:pt x="18287998" y="486450"/>
                </a:moveTo>
                <a:lnTo>
                  <a:pt x="0" y="486450"/>
                </a:lnTo>
                <a:lnTo>
                  <a:pt x="0" y="0"/>
                </a:lnTo>
                <a:lnTo>
                  <a:pt x="18287998" y="0"/>
                </a:lnTo>
                <a:lnTo>
                  <a:pt x="18287998" y="486450"/>
                </a:lnTo>
                <a:close/>
              </a:path>
            </a:pathLst>
          </a:custGeom>
          <a:solidFill>
            <a:srgbClr val="09417D"/>
          </a:solidFill>
        </p:spPr>
        <p:txBody>
          <a:bodyPr wrap="square" lIns="0" tIns="0" rIns="0" bIns="0" rtlCol="0"/>
          <a:lstStyle/>
          <a:p>
            <a:endParaRPr/>
          </a:p>
        </p:txBody>
      </p:sp>
      <p:pic>
        <p:nvPicPr>
          <p:cNvPr id="9" name="object 2">
            <a:extLst>
              <a:ext uri="{FF2B5EF4-FFF2-40B4-BE49-F238E27FC236}">
                <a16:creationId xmlns:a16="http://schemas.microsoft.com/office/drawing/2014/main" id="{66D1AB50-1BDF-2AB1-D94D-C3BAB2AE2F8D}"/>
              </a:ext>
            </a:extLst>
          </p:cNvPr>
          <p:cNvPicPr/>
          <p:nvPr/>
        </p:nvPicPr>
        <p:blipFill>
          <a:blip r:embed="rId2" cstate="print"/>
          <a:stretch>
            <a:fillRect/>
          </a:stretch>
        </p:blipFill>
        <p:spPr>
          <a:xfrm>
            <a:off x="16005567" y="0"/>
            <a:ext cx="2282433" cy="1618639"/>
          </a:xfrm>
          <a:prstGeom prst="rect">
            <a:avLst/>
          </a:prstGeom>
        </p:spPr>
      </p:pic>
      <p:sp>
        <p:nvSpPr>
          <p:cNvPr id="5" name="CaixaDeTexto 4">
            <a:extLst>
              <a:ext uri="{FF2B5EF4-FFF2-40B4-BE49-F238E27FC236}">
                <a16:creationId xmlns:a16="http://schemas.microsoft.com/office/drawing/2014/main" id="{4966A1F1-2E2C-279F-0A3B-40835F6F2E11}"/>
              </a:ext>
            </a:extLst>
          </p:cNvPr>
          <p:cNvSpPr txBox="1"/>
          <p:nvPr/>
        </p:nvSpPr>
        <p:spPr>
          <a:xfrm>
            <a:off x="762000" y="7930137"/>
            <a:ext cx="17198340" cy="1938992"/>
          </a:xfrm>
          <a:prstGeom prst="rect">
            <a:avLst/>
          </a:prstGeom>
          <a:noFill/>
        </p:spPr>
        <p:txBody>
          <a:bodyPr wrap="square">
            <a:spAutoFit/>
          </a:bodyPr>
          <a:lstStyle/>
          <a:p>
            <a:r>
              <a:rPr lang="pt-BR" sz="4000" dirty="0"/>
              <a:t>Será que o maior risco para a contabilidade pública talvez não seja a tecnologia substituir o contador, mas sim o contador não perceber que seu papel está mudando ?!</a:t>
            </a:r>
          </a:p>
        </p:txBody>
      </p:sp>
      <p:pic>
        <p:nvPicPr>
          <p:cNvPr id="6" name="Imagem 5">
            <a:extLst>
              <a:ext uri="{FF2B5EF4-FFF2-40B4-BE49-F238E27FC236}">
                <a16:creationId xmlns:a16="http://schemas.microsoft.com/office/drawing/2014/main" id="{2CAF1CF9-AF78-38C5-B5A2-7ADA4180B2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168275"/>
            <a:ext cx="11120438" cy="7413625"/>
          </a:xfrm>
          <a:prstGeom prst="rect">
            <a:avLst/>
          </a:prstGeom>
        </p:spPr>
      </p:pic>
    </p:spTree>
    <p:extLst>
      <p:ext uri="{BB962C8B-B14F-4D97-AF65-F5344CB8AC3E}">
        <p14:creationId xmlns:p14="http://schemas.microsoft.com/office/powerpoint/2010/main" val="1658359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D4B60146-9D8C-F149-E36C-05C1182C6D2A}"/>
              </a:ext>
            </a:extLst>
          </p:cNvPr>
          <p:cNvPicPr>
            <a:picLocks noChangeAspect="1"/>
          </p:cNvPicPr>
          <p:nvPr/>
        </p:nvPicPr>
        <p:blipFill>
          <a:blip r:embed="rId2"/>
          <a:stretch>
            <a:fillRect/>
          </a:stretch>
        </p:blipFill>
        <p:spPr>
          <a:xfrm>
            <a:off x="0" y="-1"/>
            <a:ext cx="18288000" cy="10287001"/>
          </a:xfrm>
          <a:prstGeom prst="rect">
            <a:avLst/>
          </a:prstGeom>
        </p:spPr>
      </p:pic>
    </p:spTree>
    <p:extLst>
      <p:ext uri="{BB962C8B-B14F-4D97-AF65-F5344CB8AC3E}">
        <p14:creationId xmlns:p14="http://schemas.microsoft.com/office/powerpoint/2010/main" val="2848166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2ED93AC-53F0-A27D-9925-C1BA079DEF78}"/>
              </a:ext>
            </a:extLst>
          </p:cNvPr>
          <p:cNvSpPr txBox="1"/>
          <p:nvPr/>
        </p:nvSpPr>
        <p:spPr>
          <a:xfrm>
            <a:off x="838200" y="9364262"/>
            <a:ext cx="11683323" cy="369332"/>
          </a:xfrm>
          <a:prstGeom prst="rect">
            <a:avLst/>
          </a:prstGeom>
          <a:noFill/>
        </p:spPr>
        <p:txBody>
          <a:bodyPr wrap="square">
            <a:spAutoFit/>
          </a:bodyPr>
          <a:lstStyle/>
          <a:p>
            <a:r>
              <a:rPr lang="pt-BR" dirty="0"/>
              <a:t>https://eventos.cnm.org.br/evento/ivcongressonacionaldecontabilidademunicipal</a:t>
            </a:r>
          </a:p>
        </p:txBody>
      </p:sp>
      <p:pic>
        <p:nvPicPr>
          <p:cNvPr id="5" name="Imagem 4">
            <a:extLst>
              <a:ext uri="{FF2B5EF4-FFF2-40B4-BE49-F238E27FC236}">
                <a16:creationId xmlns:a16="http://schemas.microsoft.com/office/drawing/2014/main" id="{FDC68C99-1D82-3D01-28C9-F189B74D6F42}"/>
              </a:ext>
            </a:extLst>
          </p:cNvPr>
          <p:cNvPicPr>
            <a:picLocks noChangeAspect="1"/>
          </p:cNvPicPr>
          <p:nvPr/>
        </p:nvPicPr>
        <p:blipFill>
          <a:blip r:embed="rId2"/>
          <a:stretch>
            <a:fillRect/>
          </a:stretch>
        </p:blipFill>
        <p:spPr>
          <a:xfrm>
            <a:off x="655320" y="2781300"/>
            <a:ext cx="10119360" cy="6324600"/>
          </a:xfrm>
          <a:prstGeom prst="rect">
            <a:avLst/>
          </a:prstGeom>
        </p:spPr>
      </p:pic>
      <p:pic>
        <p:nvPicPr>
          <p:cNvPr id="6" name="Imagem 5">
            <a:extLst>
              <a:ext uri="{FF2B5EF4-FFF2-40B4-BE49-F238E27FC236}">
                <a16:creationId xmlns:a16="http://schemas.microsoft.com/office/drawing/2014/main" id="{897B59A3-B4C2-C5F4-6814-01C01415D4E2}"/>
              </a:ext>
            </a:extLst>
          </p:cNvPr>
          <p:cNvPicPr>
            <a:picLocks noChangeAspect="1"/>
          </p:cNvPicPr>
          <p:nvPr/>
        </p:nvPicPr>
        <p:blipFill>
          <a:blip r:embed="rId3"/>
          <a:stretch>
            <a:fillRect/>
          </a:stretch>
        </p:blipFill>
        <p:spPr>
          <a:xfrm>
            <a:off x="11125200" y="2239562"/>
            <a:ext cx="7162800" cy="7162800"/>
          </a:xfrm>
          <a:prstGeom prst="rect">
            <a:avLst/>
          </a:prstGeom>
        </p:spPr>
      </p:pic>
      <p:sp>
        <p:nvSpPr>
          <p:cNvPr id="8" name="CaixaDeTexto 7">
            <a:extLst>
              <a:ext uri="{FF2B5EF4-FFF2-40B4-BE49-F238E27FC236}">
                <a16:creationId xmlns:a16="http://schemas.microsoft.com/office/drawing/2014/main" id="{458B7B82-4B82-A531-E27A-3B1845CA6307}"/>
              </a:ext>
            </a:extLst>
          </p:cNvPr>
          <p:cNvSpPr txBox="1"/>
          <p:nvPr/>
        </p:nvSpPr>
        <p:spPr>
          <a:xfrm>
            <a:off x="838200" y="165437"/>
            <a:ext cx="17297400" cy="2031325"/>
          </a:xfrm>
          <a:prstGeom prst="rect">
            <a:avLst/>
          </a:prstGeom>
        </p:spPr>
        <p:txBody>
          <a:bodyPr wrap="square" lIns="0" tIns="0" rIns="0" bIns="0">
            <a:spAutoFit/>
          </a:bodyPr>
          <a:lstStyle>
            <a:lvl1pPr>
              <a:defRPr sz="6600" b="0" i="0">
                <a:solidFill>
                  <a:srgbClr val="B08F41"/>
                </a:solidFill>
                <a:latin typeface="Trebuchet MS"/>
                <a:ea typeface="+mj-ea"/>
                <a:cs typeface="Trebuchet MS"/>
              </a:defRPr>
            </a:lvl1pPr>
          </a:lstStyle>
          <a:p>
            <a:r>
              <a:rPr lang="en-US" dirty="0"/>
              <a:t>IV CONGRESSO NACIONAL DE CONTABILIDADE MUNICIPAL </a:t>
            </a:r>
          </a:p>
        </p:txBody>
      </p:sp>
    </p:spTree>
    <p:extLst>
      <p:ext uri="{BB962C8B-B14F-4D97-AF65-F5344CB8AC3E}">
        <p14:creationId xmlns:p14="http://schemas.microsoft.com/office/powerpoint/2010/main" val="1283155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F46E27F-475A-0304-2D98-EC4D1EAA8865}"/>
              </a:ext>
            </a:extLst>
          </p:cNvPr>
          <p:cNvSpPr txBox="1"/>
          <p:nvPr/>
        </p:nvSpPr>
        <p:spPr>
          <a:xfrm>
            <a:off x="2057400" y="6667500"/>
            <a:ext cx="13335000" cy="1569660"/>
          </a:xfrm>
          <a:prstGeom prst="rect">
            <a:avLst/>
          </a:prstGeom>
          <a:noFill/>
        </p:spPr>
        <p:txBody>
          <a:bodyPr wrap="square">
            <a:spAutoFit/>
          </a:bodyPr>
          <a:lstStyle/>
          <a:p>
            <a:pPr>
              <a:buNone/>
            </a:pPr>
            <a:r>
              <a:rPr lang="pt-BR" sz="4800" b="1" dirty="0"/>
              <a:t>Uma gestão pública de alto nível é praticamente impossível sem informação contábil de qualidade.</a:t>
            </a:r>
            <a:endParaRPr lang="pt-BR" sz="4800" dirty="0"/>
          </a:p>
        </p:txBody>
      </p:sp>
      <p:sp>
        <p:nvSpPr>
          <p:cNvPr id="6" name="CaixaDeTexto 5">
            <a:extLst>
              <a:ext uri="{FF2B5EF4-FFF2-40B4-BE49-F238E27FC236}">
                <a16:creationId xmlns:a16="http://schemas.microsoft.com/office/drawing/2014/main" id="{D302BC21-4BB8-3FBB-D418-7D4046B90D0F}"/>
              </a:ext>
            </a:extLst>
          </p:cNvPr>
          <p:cNvSpPr txBox="1"/>
          <p:nvPr/>
        </p:nvSpPr>
        <p:spPr>
          <a:xfrm>
            <a:off x="838200" y="165437"/>
            <a:ext cx="17297400" cy="1015663"/>
          </a:xfrm>
          <a:prstGeom prst="rect">
            <a:avLst/>
          </a:prstGeom>
        </p:spPr>
        <p:txBody>
          <a:bodyPr wrap="square" lIns="0" tIns="0" rIns="0" bIns="0">
            <a:spAutoFit/>
          </a:bodyPr>
          <a:lstStyle>
            <a:lvl1pPr>
              <a:defRPr sz="6600" b="0" i="0">
                <a:solidFill>
                  <a:srgbClr val="B08F41"/>
                </a:solidFill>
                <a:latin typeface="Trebuchet MS"/>
                <a:ea typeface="+mj-ea"/>
                <a:cs typeface="Trebuchet MS"/>
              </a:defRPr>
            </a:lvl1pPr>
          </a:lstStyle>
          <a:p>
            <a:r>
              <a:rPr lang="en-US" dirty="0"/>
              <a:t>Um </a:t>
            </a:r>
            <a:r>
              <a:rPr lang="en-US" dirty="0" err="1"/>
              <a:t>aprendizado</a:t>
            </a:r>
            <a:r>
              <a:rPr lang="en-US" dirty="0"/>
              <a:t> de </a:t>
            </a:r>
            <a:r>
              <a:rPr lang="en-US" dirty="0" err="1"/>
              <a:t>hoje</a:t>
            </a:r>
            <a:r>
              <a:rPr lang="en-US" dirty="0"/>
              <a:t> é que …</a:t>
            </a:r>
          </a:p>
        </p:txBody>
      </p:sp>
      <p:sp>
        <p:nvSpPr>
          <p:cNvPr id="8" name="CaixaDeTexto 7">
            <a:extLst>
              <a:ext uri="{FF2B5EF4-FFF2-40B4-BE49-F238E27FC236}">
                <a16:creationId xmlns:a16="http://schemas.microsoft.com/office/drawing/2014/main" id="{CB82A2CC-05EF-F620-9812-E9DC9D3FAAC0}"/>
              </a:ext>
            </a:extLst>
          </p:cNvPr>
          <p:cNvSpPr txBox="1"/>
          <p:nvPr/>
        </p:nvSpPr>
        <p:spPr>
          <a:xfrm>
            <a:off x="2819400" y="3924300"/>
            <a:ext cx="12420600" cy="1569660"/>
          </a:xfrm>
          <a:prstGeom prst="rect">
            <a:avLst/>
          </a:prstGeom>
          <a:noFill/>
        </p:spPr>
        <p:txBody>
          <a:bodyPr wrap="square">
            <a:spAutoFit/>
          </a:bodyPr>
          <a:lstStyle>
            <a:defPPr>
              <a:defRPr lang="pt-BR"/>
            </a:defPPr>
            <a:lvl1pPr>
              <a:buNone/>
              <a:defRPr sz="4800" b="1"/>
            </a:lvl1pPr>
          </a:lstStyle>
          <a:p>
            <a:r>
              <a:rPr lang="pt-BR" dirty="0"/>
              <a:t>Uma informação contábil perfeita não garante uma gestão pública perfeita, é preciso ser útil .</a:t>
            </a:r>
          </a:p>
        </p:txBody>
      </p:sp>
    </p:spTree>
    <p:extLst>
      <p:ext uri="{BB962C8B-B14F-4D97-AF65-F5344CB8AC3E}">
        <p14:creationId xmlns:p14="http://schemas.microsoft.com/office/powerpoint/2010/main" val="261990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904D128D-D953-6111-6A92-B8F5F551719E}"/>
            </a:ext>
          </a:extLst>
        </p:cNvPr>
        <p:cNvGrpSpPr/>
        <p:nvPr/>
      </p:nvGrpSpPr>
      <p:grpSpPr>
        <a:xfrm>
          <a:off x="0" y="0"/>
          <a:ext cx="0" cy="0"/>
          <a:chOff x="0" y="0"/>
          <a:chExt cx="0" cy="0"/>
        </a:xfrm>
      </p:grpSpPr>
      <p:pic>
        <p:nvPicPr>
          <p:cNvPr id="7" name="Imagem 6" descr="Imagens Icone Do Email PNG e Vetor, com Fundo Transparente Para Download  Grátis | Pngtree">
            <a:extLst>
              <a:ext uri="{FF2B5EF4-FFF2-40B4-BE49-F238E27FC236}">
                <a16:creationId xmlns:a16="http://schemas.microsoft.com/office/drawing/2014/main" id="{7743EB2E-4568-A2F5-FF2C-4207D94505E3}"/>
              </a:ext>
            </a:extLst>
          </p:cNvPr>
          <p:cNvPicPr>
            <a:picLocks noChangeAspect="1"/>
          </p:cNvPicPr>
          <p:nvPr/>
        </p:nvPicPr>
        <p:blipFill>
          <a:blip r:embed="rId3"/>
          <a:stretch>
            <a:fillRect/>
          </a:stretch>
        </p:blipFill>
        <p:spPr>
          <a:xfrm>
            <a:off x="513735" y="7812953"/>
            <a:ext cx="2099734" cy="2099734"/>
          </a:xfrm>
          <a:prstGeom prst="rect">
            <a:avLst/>
          </a:prstGeom>
        </p:spPr>
      </p:pic>
      <p:sp>
        <p:nvSpPr>
          <p:cNvPr id="9" name="CaixaDeTexto 8">
            <a:extLst>
              <a:ext uri="{FF2B5EF4-FFF2-40B4-BE49-F238E27FC236}">
                <a16:creationId xmlns:a16="http://schemas.microsoft.com/office/drawing/2014/main" id="{3123F36F-F130-D2AF-A680-4DF50B29F555}"/>
              </a:ext>
            </a:extLst>
          </p:cNvPr>
          <p:cNvSpPr txBox="1"/>
          <p:nvPr/>
        </p:nvSpPr>
        <p:spPr>
          <a:xfrm>
            <a:off x="2613469" y="7947898"/>
            <a:ext cx="8240890" cy="2862322"/>
          </a:xfrm>
          <a:prstGeom prst="rect">
            <a:avLst/>
          </a:prstGeom>
          <a:noFill/>
        </p:spPr>
        <p:txBody>
          <a:bodyPr wrap="square">
            <a:spAutoFit/>
          </a:bodyPr>
          <a:lstStyle/>
          <a:p>
            <a:r>
              <a:rPr lang="pt-BR" sz="3600" b="1" dirty="0"/>
              <a:t>Contato CNM</a:t>
            </a:r>
          </a:p>
          <a:p>
            <a:r>
              <a:rPr lang="pt-BR" sz="3600" b="1" dirty="0">
                <a:hlinkClick r:id="rId4">
                  <a:extLst>
                    <a:ext uri="{A12FA001-AC4F-418D-AE19-62706E023703}">
                      <ahyp:hlinkClr xmlns:ahyp="http://schemas.microsoft.com/office/drawing/2018/hyperlinkcolor" val="tx"/>
                    </a:ext>
                  </a:extLst>
                </a:hlinkClick>
              </a:rPr>
              <a:t>Contabilidade.municipal@cnm.org.br</a:t>
            </a:r>
            <a:endParaRPr lang="pt-BR" sz="3600" b="1" dirty="0"/>
          </a:p>
          <a:p>
            <a:r>
              <a:rPr lang="pt-BR" sz="3600" b="1" u="sng" dirty="0"/>
              <a:t>marcus.santos@cnm.org.br</a:t>
            </a:r>
          </a:p>
          <a:p>
            <a:r>
              <a:rPr lang="pt-BR" sz="3600" b="1" dirty="0"/>
              <a:t>61-2101-6070</a:t>
            </a:r>
          </a:p>
          <a:p>
            <a:endParaRPr lang="pt-BR" sz="3600" b="1" dirty="0"/>
          </a:p>
        </p:txBody>
      </p:sp>
      <p:pic>
        <p:nvPicPr>
          <p:cNvPr id="13" name="Imagem 12">
            <a:extLst>
              <a:ext uri="{FF2B5EF4-FFF2-40B4-BE49-F238E27FC236}">
                <a16:creationId xmlns:a16="http://schemas.microsoft.com/office/drawing/2014/main" id="{CE32E083-EC44-AA6F-BA7A-C406129216D2}"/>
              </a:ext>
            </a:extLst>
          </p:cNvPr>
          <p:cNvPicPr>
            <a:picLocks noChangeAspect="1"/>
          </p:cNvPicPr>
          <p:nvPr/>
        </p:nvPicPr>
        <p:blipFill>
          <a:blip r:embed="rId5"/>
          <a:stretch>
            <a:fillRect/>
          </a:stretch>
        </p:blipFill>
        <p:spPr>
          <a:xfrm>
            <a:off x="0" y="-241731"/>
            <a:ext cx="18288000" cy="5748694"/>
          </a:xfrm>
          <a:prstGeom prst="rect">
            <a:avLst/>
          </a:prstGeom>
        </p:spPr>
      </p:pic>
      <p:sp>
        <p:nvSpPr>
          <p:cNvPr id="15" name="CaixaDeTexto 14">
            <a:extLst>
              <a:ext uri="{FF2B5EF4-FFF2-40B4-BE49-F238E27FC236}">
                <a16:creationId xmlns:a16="http://schemas.microsoft.com/office/drawing/2014/main" id="{373D8978-9C1D-BE4E-1EE4-40DCF1A7CB17}"/>
              </a:ext>
            </a:extLst>
          </p:cNvPr>
          <p:cNvSpPr txBox="1"/>
          <p:nvPr/>
        </p:nvSpPr>
        <p:spPr>
          <a:xfrm>
            <a:off x="0" y="5724770"/>
            <a:ext cx="5226936" cy="2308324"/>
          </a:xfrm>
          <a:prstGeom prst="rect">
            <a:avLst/>
          </a:prstGeom>
          <a:noFill/>
        </p:spPr>
        <p:txBody>
          <a:bodyPr wrap="square">
            <a:spAutoFit/>
          </a:bodyPr>
          <a:lstStyle/>
          <a:p>
            <a:r>
              <a:rPr lang="pt-BR" sz="3600" dirty="0"/>
              <a:t>💼 </a:t>
            </a:r>
            <a:r>
              <a:rPr lang="pt-BR" sz="3600" b="1" dirty="0"/>
              <a:t>LinkedIn</a:t>
            </a:r>
            <a:br>
              <a:rPr lang="pt-BR" sz="3600" dirty="0"/>
            </a:br>
            <a:r>
              <a:rPr lang="pt-BR" sz="3600" dirty="0"/>
              <a:t>https://www.linkedin.com/in/marcus-cunha-73027250/</a:t>
            </a:r>
          </a:p>
        </p:txBody>
      </p:sp>
      <p:sp>
        <p:nvSpPr>
          <p:cNvPr id="17" name="CaixaDeTexto 16">
            <a:extLst>
              <a:ext uri="{FF2B5EF4-FFF2-40B4-BE49-F238E27FC236}">
                <a16:creationId xmlns:a16="http://schemas.microsoft.com/office/drawing/2014/main" id="{5CAA6457-5A13-0A9D-8535-DFDAD51DFCAB}"/>
              </a:ext>
            </a:extLst>
          </p:cNvPr>
          <p:cNvSpPr txBox="1"/>
          <p:nvPr/>
        </p:nvSpPr>
        <p:spPr>
          <a:xfrm>
            <a:off x="12656832" y="5587288"/>
            <a:ext cx="5226936" cy="1754326"/>
          </a:xfrm>
          <a:prstGeom prst="rect">
            <a:avLst/>
          </a:prstGeom>
          <a:noFill/>
        </p:spPr>
        <p:txBody>
          <a:bodyPr wrap="square">
            <a:spAutoFit/>
          </a:bodyPr>
          <a:lstStyle/>
          <a:p>
            <a:r>
              <a:rPr lang="pt-BR" sz="3600" dirty="0"/>
              <a:t>📚 </a:t>
            </a:r>
            <a:r>
              <a:rPr lang="pt-BR" sz="3600" b="1" dirty="0"/>
              <a:t>Lattes</a:t>
            </a:r>
            <a:br>
              <a:rPr lang="pt-BR" sz="3600" dirty="0"/>
            </a:br>
            <a:r>
              <a:rPr lang="pt-BR" sz="3600" dirty="0"/>
              <a:t>http://lattes.cnpq.br/9862660692973898</a:t>
            </a:r>
          </a:p>
        </p:txBody>
      </p:sp>
      <p:sp>
        <p:nvSpPr>
          <p:cNvPr id="19" name="CaixaDeTexto 18">
            <a:extLst>
              <a:ext uri="{FF2B5EF4-FFF2-40B4-BE49-F238E27FC236}">
                <a16:creationId xmlns:a16="http://schemas.microsoft.com/office/drawing/2014/main" id="{592BDF2A-2E09-40BE-17F0-3A5009E1F83F}"/>
              </a:ext>
            </a:extLst>
          </p:cNvPr>
          <p:cNvSpPr txBox="1"/>
          <p:nvPr/>
        </p:nvSpPr>
        <p:spPr>
          <a:xfrm>
            <a:off x="7382932" y="5802732"/>
            <a:ext cx="3522136" cy="1200329"/>
          </a:xfrm>
          <a:prstGeom prst="rect">
            <a:avLst/>
          </a:prstGeom>
          <a:noFill/>
        </p:spPr>
        <p:txBody>
          <a:bodyPr wrap="square">
            <a:spAutoFit/>
          </a:bodyPr>
          <a:lstStyle/>
          <a:p>
            <a:r>
              <a:rPr lang="pt-BR" sz="3600" dirty="0"/>
              <a:t>📱 </a:t>
            </a:r>
            <a:r>
              <a:rPr lang="pt-BR" sz="3600" b="1" dirty="0"/>
              <a:t>WhatsApp</a:t>
            </a:r>
            <a:br>
              <a:rPr lang="pt-BR" sz="3600" dirty="0"/>
            </a:br>
            <a:r>
              <a:rPr lang="pt-BR" sz="3600" dirty="0"/>
              <a:t>71-99165-5819</a:t>
            </a:r>
          </a:p>
        </p:txBody>
      </p:sp>
    </p:spTree>
    <p:extLst>
      <p:ext uri="{BB962C8B-B14F-4D97-AF65-F5344CB8AC3E}">
        <p14:creationId xmlns:p14="http://schemas.microsoft.com/office/powerpoint/2010/main" val="2744066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157B8F9D-7055-F048-252F-BE5F42837351}"/>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E4E40CAC-5E0D-9E04-E252-5A6FCF8AFA11}"/>
              </a:ext>
            </a:extLst>
          </p:cNvPr>
          <p:cNvSpPr txBox="1"/>
          <p:nvPr/>
        </p:nvSpPr>
        <p:spPr>
          <a:xfrm>
            <a:off x="3048000" y="3543300"/>
            <a:ext cx="11046180" cy="5262979"/>
          </a:xfrm>
          <a:prstGeom prst="rect">
            <a:avLst/>
          </a:prstGeom>
          <a:noFill/>
        </p:spPr>
        <p:txBody>
          <a:bodyPr wrap="square">
            <a:spAutoFit/>
          </a:bodyPr>
          <a:lstStyle/>
          <a:p>
            <a:pPr algn="ctr"/>
            <a:r>
              <a:rPr lang="pt-BR" sz="4800" b="1" dirty="0">
                <a:solidFill>
                  <a:srgbClr val="004995"/>
                </a:solidFill>
              </a:rPr>
              <a:t>"O desafio da próxima década não é criar mais normas. É construir um ambiente em que as normas produzam melhores resultados para os Municípios e para os cidadãos”</a:t>
            </a:r>
          </a:p>
          <a:p>
            <a:pPr algn="ctr"/>
            <a:endParaRPr lang="pt-BR" sz="4800" b="1" dirty="0">
              <a:solidFill>
                <a:srgbClr val="004995"/>
              </a:solidFill>
            </a:endParaRPr>
          </a:p>
          <a:p>
            <a:pPr algn="ctr"/>
            <a:r>
              <a:rPr lang="pt-BR" sz="4800" b="1" dirty="0">
                <a:solidFill>
                  <a:srgbClr val="004995"/>
                </a:solidFill>
              </a:rPr>
              <a:t>Marcus Vinicius Cunha </a:t>
            </a:r>
          </a:p>
        </p:txBody>
      </p:sp>
      <p:sp>
        <p:nvSpPr>
          <p:cNvPr id="4" name="CaixaDeTexto 3">
            <a:extLst>
              <a:ext uri="{FF2B5EF4-FFF2-40B4-BE49-F238E27FC236}">
                <a16:creationId xmlns:a16="http://schemas.microsoft.com/office/drawing/2014/main" id="{C5CDD3E3-45E8-66A1-F7C0-1885453A829D}"/>
              </a:ext>
            </a:extLst>
          </p:cNvPr>
          <p:cNvSpPr txBox="1"/>
          <p:nvPr/>
        </p:nvSpPr>
        <p:spPr>
          <a:xfrm>
            <a:off x="838200" y="165437"/>
            <a:ext cx="17297400" cy="1015663"/>
          </a:xfrm>
          <a:prstGeom prst="rect">
            <a:avLst/>
          </a:prstGeom>
        </p:spPr>
        <p:txBody>
          <a:bodyPr wrap="square" lIns="0" tIns="0" rIns="0" bIns="0">
            <a:spAutoFit/>
          </a:bodyPr>
          <a:lstStyle>
            <a:lvl1pPr>
              <a:defRPr sz="6600" b="0" i="0">
                <a:solidFill>
                  <a:srgbClr val="B08F41"/>
                </a:solidFill>
                <a:latin typeface="Trebuchet MS"/>
                <a:ea typeface="+mj-ea"/>
                <a:cs typeface="Trebuchet MS"/>
              </a:defRPr>
            </a:lvl1pPr>
          </a:lstStyle>
          <a:p>
            <a:r>
              <a:rPr lang="en-US" dirty="0" err="1"/>
              <a:t>Mensagem</a:t>
            </a:r>
            <a:r>
              <a:rPr lang="en-US" dirty="0"/>
              <a:t> …</a:t>
            </a:r>
          </a:p>
        </p:txBody>
      </p:sp>
    </p:spTree>
    <p:extLst>
      <p:ext uri="{BB962C8B-B14F-4D97-AF65-F5344CB8AC3E}">
        <p14:creationId xmlns:p14="http://schemas.microsoft.com/office/powerpoint/2010/main" val="1193695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5">
          <a:extLst>
            <a:ext uri="{FF2B5EF4-FFF2-40B4-BE49-F238E27FC236}">
              <a16:creationId xmlns:a16="http://schemas.microsoft.com/office/drawing/2014/main" id="{7D5BB35A-E566-BF4C-616D-8B83AD17EAE6}"/>
            </a:ext>
          </a:extLst>
        </p:cNvPr>
        <p:cNvGrpSpPr/>
        <p:nvPr/>
      </p:nvGrpSpPr>
      <p:grpSpPr>
        <a:xfrm>
          <a:off x="0" y="0"/>
          <a:ext cx="0" cy="0"/>
          <a:chOff x="0" y="0"/>
          <a:chExt cx="0" cy="0"/>
        </a:xfrm>
      </p:grpSpPr>
      <p:sp>
        <p:nvSpPr>
          <p:cNvPr id="66" name="Google Shape;66;p15">
            <a:extLst>
              <a:ext uri="{FF2B5EF4-FFF2-40B4-BE49-F238E27FC236}">
                <a16:creationId xmlns:a16="http://schemas.microsoft.com/office/drawing/2014/main" id="{A0BFE759-6EF7-C22D-495E-F301B999E3E3}"/>
              </a:ext>
            </a:extLst>
          </p:cNvPr>
          <p:cNvSpPr txBox="1">
            <a:spLocks noGrp="1"/>
          </p:cNvSpPr>
          <p:nvPr>
            <p:ph type="title"/>
          </p:nvPr>
        </p:nvSpPr>
        <p:spPr>
          <a:xfrm>
            <a:off x="3246700" y="3967800"/>
            <a:ext cx="11683200" cy="2351400"/>
          </a:xfrm>
          <a:prstGeom prst="rect">
            <a:avLst/>
          </a:prstGeom>
        </p:spPr>
        <p:txBody>
          <a:bodyPr spcFirstLastPara="1" wrap="square" lIns="182850" tIns="182850" rIns="182850" bIns="182850" anchor="t" anchorCtr="0">
            <a:noAutofit/>
          </a:bodyPr>
          <a:lstStyle/>
          <a:p>
            <a:pPr algn="ctr" rtl="0">
              <a:buSzPts val="990"/>
            </a:pPr>
            <a:r>
              <a:rPr lang="pt-BR" sz="11440" dirty="0">
                <a:solidFill>
                  <a:srgbClr val="004995"/>
                </a:solidFill>
              </a:rPr>
              <a:t>Obrigado!</a:t>
            </a:r>
            <a:endParaRPr sz="11440" dirty="0">
              <a:solidFill>
                <a:srgbClr val="004995"/>
              </a:solidFill>
            </a:endParaRPr>
          </a:p>
        </p:txBody>
      </p:sp>
    </p:spTree>
    <p:extLst>
      <p:ext uri="{BB962C8B-B14F-4D97-AF65-F5344CB8AC3E}">
        <p14:creationId xmlns:p14="http://schemas.microsoft.com/office/powerpoint/2010/main" val="449882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8287999" cy="10286999"/>
          </a:xfrm>
          <a:prstGeom prst="rect">
            <a:avLst/>
          </a:prstGeom>
        </p:spPr>
      </p:pic>
      <p:sp>
        <p:nvSpPr>
          <p:cNvPr id="3" name="object 3"/>
          <p:cNvSpPr/>
          <p:nvPr/>
        </p:nvSpPr>
        <p:spPr>
          <a:xfrm>
            <a:off x="17143531" y="0"/>
            <a:ext cx="1144905" cy="1523365"/>
          </a:xfrm>
          <a:custGeom>
            <a:avLst/>
            <a:gdLst/>
            <a:ahLst/>
            <a:cxnLst/>
            <a:rect l="l" t="t" r="r" b="b"/>
            <a:pathLst>
              <a:path w="1144905" h="1523365">
                <a:moveTo>
                  <a:pt x="371472" y="0"/>
                </a:moveTo>
                <a:lnTo>
                  <a:pt x="1144467" y="0"/>
                </a:lnTo>
                <a:lnTo>
                  <a:pt x="1144467" y="1461184"/>
                </a:lnTo>
                <a:lnTo>
                  <a:pt x="1100750" y="1477628"/>
                </a:lnTo>
                <a:lnTo>
                  <a:pt x="1061885" y="1489941"/>
                </a:lnTo>
                <a:lnTo>
                  <a:pt x="1022463" y="1500331"/>
                </a:lnTo>
                <a:lnTo>
                  <a:pt x="982579" y="1508774"/>
                </a:lnTo>
                <a:lnTo>
                  <a:pt x="942328" y="1515251"/>
                </a:lnTo>
                <a:lnTo>
                  <a:pt x="901808" y="1519744"/>
                </a:lnTo>
                <a:lnTo>
                  <a:pt x="861117" y="1522244"/>
                </a:lnTo>
                <a:lnTo>
                  <a:pt x="830545" y="1522807"/>
                </a:lnTo>
                <a:lnTo>
                  <a:pt x="820352" y="1522745"/>
                </a:lnTo>
                <a:lnTo>
                  <a:pt x="779611" y="1521244"/>
                </a:lnTo>
                <a:lnTo>
                  <a:pt x="738993" y="1517746"/>
                </a:lnTo>
                <a:lnTo>
                  <a:pt x="698596" y="1512259"/>
                </a:lnTo>
                <a:lnTo>
                  <a:pt x="658516" y="1504797"/>
                </a:lnTo>
                <a:lnTo>
                  <a:pt x="618851" y="1495377"/>
                </a:lnTo>
                <a:lnTo>
                  <a:pt x="579696" y="1484022"/>
                </a:lnTo>
                <a:lnTo>
                  <a:pt x="541145" y="1470760"/>
                </a:lnTo>
                <a:lnTo>
                  <a:pt x="503292" y="1455622"/>
                </a:lnTo>
                <a:lnTo>
                  <a:pt x="466226" y="1438645"/>
                </a:lnTo>
                <a:lnTo>
                  <a:pt x="430039" y="1419870"/>
                </a:lnTo>
                <a:lnTo>
                  <a:pt x="394816" y="1399341"/>
                </a:lnTo>
                <a:lnTo>
                  <a:pt x="360643" y="1377109"/>
                </a:lnTo>
                <a:lnTo>
                  <a:pt x="327603" y="1353227"/>
                </a:lnTo>
                <a:lnTo>
                  <a:pt x="295773" y="1327752"/>
                </a:lnTo>
                <a:lnTo>
                  <a:pt x="265232" y="1300747"/>
                </a:lnTo>
                <a:lnTo>
                  <a:pt x="236053" y="1272276"/>
                </a:lnTo>
                <a:lnTo>
                  <a:pt x="208306" y="1242406"/>
                </a:lnTo>
                <a:lnTo>
                  <a:pt x="182058" y="1211212"/>
                </a:lnTo>
                <a:lnTo>
                  <a:pt x="157373" y="1178767"/>
                </a:lnTo>
                <a:lnTo>
                  <a:pt x="134309" y="1145150"/>
                </a:lnTo>
                <a:lnTo>
                  <a:pt x="112922" y="1110441"/>
                </a:lnTo>
                <a:lnTo>
                  <a:pt x="93264" y="1074726"/>
                </a:lnTo>
                <a:lnTo>
                  <a:pt x="75383" y="1038088"/>
                </a:lnTo>
                <a:lnTo>
                  <a:pt x="59321" y="1000617"/>
                </a:lnTo>
                <a:lnTo>
                  <a:pt x="45116" y="962403"/>
                </a:lnTo>
                <a:lnTo>
                  <a:pt x="32804" y="923539"/>
                </a:lnTo>
                <a:lnTo>
                  <a:pt x="22413" y="884117"/>
                </a:lnTo>
                <a:lnTo>
                  <a:pt x="13970" y="844233"/>
                </a:lnTo>
                <a:lnTo>
                  <a:pt x="7493" y="803982"/>
                </a:lnTo>
                <a:lnTo>
                  <a:pt x="3000" y="763462"/>
                </a:lnTo>
                <a:lnTo>
                  <a:pt x="500" y="722770"/>
                </a:lnTo>
                <a:lnTo>
                  <a:pt x="0" y="702393"/>
                </a:lnTo>
                <a:lnTo>
                  <a:pt x="0" y="682005"/>
                </a:lnTo>
                <a:lnTo>
                  <a:pt x="1500" y="641265"/>
                </a:lnTo>
                <a:lnTo>
                  <a:pt x="4998" y="600646"/>
                </a:lnTo>
                <a:lnTo>
                  <a:pt x="10485" y="560249"/>
                </a:lnTo>
                <a:lnTo>
                  <a:pt x="17947" y="520170"/>
                </a:lnTo>
                <a:lnTo>
                  <a:pt x="27367" y="480505"/>
                </a:lnTo>
                <a:lnTo>
                  <a:pt x="38722" y="441350"/>
                </a:lnTo>
                <a:lnTo>
                  <a:pt x="51984" y="402799"/>
                </a:lnTo>
                <a:lnTo>
                  <a:pt x="67122" y="364945"/>
                </a:lnTo>
                <a:lnTo>
                  <a:pt x="84099" y="327880"/>
                </a:lnTo>
                <a:lnTo>
                  <a:pt x="102875" y="291693"/>
                </a:lnTo>
                <a:lnTo>
                  <a:pt x="123403" y="256470"/>
                </a:lnTo>
                <a:lnTo>
                  <a:pt x="145635" y="222297"/>
                </a:lnTo>
                <a:lnTo>
                  <a:pt x="169517" y="189256"/>
                </a:lnTo>
                <a:lnTo>
                  <a:pt x="194992" y="157427"/>
                </a:lnTo>
                <a:lnTo>
                  <a:pt x="221997" y="126886"/>
                </a:lnTo>
                <a:lnTo>
                  <a:pt x="250469" y="97707"/>
                </a:lnTo>
                <a:lnTo>
                  <a:pt x="280338" y="69960"/>
                </a:lnTo>
                <a:lnTo>
                  <a:pt x="311533" y="43712"/>
                </a:lnTo>
                <a:lnTo>
                  <a:pt x="343978" y="19026"/>
                </a:lnTo>
                <a:lnTo>
                  <a:pt x="371472" y="0"/>
                </a:lnTo>
                <a:close/>
              </a:path>
            </a:pathLst>
          </a:custGeom>
          <a:solidFill>
            <a:srgbClr val="09417D"/>
          </a:solidFill>
        </p:spPr>
        <p:txBody>
          <a:bodyPr wrap="square" lIns="0" tIns="0" rIns="0" bIns="0" rtlCol="0"/>
          <a:lstStyle/>
          <a:p>
            <a:endParaRPr/>
          </a:p>
        </p:txBody>
      </p:sp>
      <p:grpSp>
        <p:nvGrpSpPr>
          <p:cNvPr id="4" name="object 4"/>
          <p:cNvGrpSpPr/>
          <p:nvPr/>
        </p:nvGrpSpPr>
        <p:grpSpPr>
          <a:xfrm>
            <a:off x="15712985" y="0"/>
            <a:ext cx="2492375" cy="2240915"/>
            <a:chOff x="15712985" y="0"/>
            <a:chExt cx="2492375" cy="2240915"/>
          </a:xfrm>
        </p:grpSpPr>
        <p:sp>
          <p:nvSpPr>
            <p:cNvPr id="5" name="object 5"/>
            <p:cNvSpPr/>
            <p:nvPr/>
          </p:nvSpPr>
          <p:spPr>
            <a:xfrm>
              <a:off x="15712973" y="11"/>
              <a:ext cx="2492375" cy="2240915"/>
            </a:xfrm>
            <a:custGeom>
              <a:avLst/>
              <a:gdLst/>
              <a:ahLst/>
              <a:cxnLst/>
              <a:rect l="l" t="t" r="r" b="b"/>
              <a:pathLst>
                <a:path w="2492375" h="2240915">
                  <a:moveTo>
                    <a:pt x="547890" y="0"/>
                  </a:moveTo>
                  <a:lnTo>
                    <a:pt x="495096" y="0"/>
                  </a:lnTo>
                  <a:lnTo>
                    <a:pt x="494372" y="0"/>
                  </a:lnTo>
                  <a:lnTo>
                    <a:pt x="477062" y="18021"/>
                  </a:lnTo>
                  <a:lnTo>
                    <a:pt x="457263" y="28524"/>
                  </a:lnTo>
                  <a:lnTo>
                    <a:pt x="453136" y="30721"/>
                  </a:lnTo>
                  <a:lnTo>
                    <a:pt x="429679" y="56121"/>
                  </a:lnTo>
                  <a:lnTo>
                    <a:pt x="421081" y="60883"/>
                  </a:lnTo>
                  <a:lnTo>
                    <a:pt x="411632" y="66103"/>
                  </a:lnTo>
                  <a:lnTo>
                    <a:pt x="390055" y="87680"/>
                  </a:lnTo>
                  <a:lnTo>
                    <a:pt x="384276" y="94221"/>
                  </a:lnTo>
                  <a:lnTo>
                    <a:pt x="362343" y="119621"/>
                  </a:lnTo>
                  <a:lnTo>
                    <a:pt x="351967" y="125780"/>
                  </a:lnTo>
                  <a:lnTo>
                    <a:pt x="320357" y="157391"/>
                  </a:lnTo>
                  <a:lnTo>
                    <a:pt x="280047" y="208521"/>
                  </a:lnTo>
                  <a:lnTo>
                    <a:pt x="242341" y="259321"/>
                  </a:lnTo>
                  <a:lnTo>
                    <a:pt x="207048" y="310121"/>
                  </a:lnTo>
                  <a:lnTo>
                    <a:pt x="174269" y="360921"/>
                  </a:lnTo>
                  <a:lnTo>
                    <a:pt x="155016" y="392887"/>
                  </a:lnTo>
                  <a:lnTo>
                    <a:pt x="547890" y="0"/>
                  </a:lnTo>
                  <a:close/>
                </a:path>
                <a:path w="2492375" h="2240915">
                  <a:moveTo>
                    <a:pt x="907008" y="0"/>
                  </a:moveTo>
                  <a:lnTo>
                    <a:pt x="836853" y="0"/>
                  </a:lnTo>
                  <a:lnTo>
                    <a:pt x="8470" y="828408"/>
                  </a:lnTo>
                  <a:lnTo>
                    <a:pt x="6019" y="843521"/>
                  </a:lnTo>
                  <a:lnTo>
                    <a:pt x="2641" y="881621"/>
                  </a:lnTo>
                  <a:lnTo>
                    <a:pt x="0" y="907034"/>
                  </a:lnTo>
                  <a:lnTo>
                    <a:pt x="907008" y="0"/>
                  </a:lnTo>
                  <a:close/>
                </a:path>
                <a:path w="2492375" h="2240915">
                  <a:moveTo>
                    <a:pt x="1336636" y="0"/>
                  </a:moveTo>
                  <a:lnTo>
                    <a:pt x="1266558" y="0"/>
                  </a:lnTo>
                  <a:lnTo>
                    <a:pt x="21869" y="1244727"/>
                  </a:lnTo>
                  <a:lnTo>
                    <a:pt x="26962" y="1275321"/>
                  </a:lnTo>
                  <a:lnTo>
                    <a:pt x="34036" y="1300721"/>
                  </a:lnTo>
                  <a:lnTo>
                    <a:pt x="34493" y="1302181"/>
                  </a:lnTo>
                  <a:lnTo>
                    <a:pt x="1336636" y="0"/>
                  </a:lnTo>
                  <a:close/>
                </a:path>
                <a:path w="2492375" h="2240915">
                  <a:moveTo>
                    <a:pt x="1720088" y="0"/>
                  </a:moveTo>
                  <a:lnTo>
                    <a:pt x="1649933" y="0"/>
                  </a:lnTo>
                  <a:lnTo>
                    <a:pt x="117944" y="1532039"/>
                  </a:lnTo>
                  <a:lnTo>
                    <a:pt x="129933" y="1554721"/>
                  </a:lnTo>
                  <a:lnTo>
                    <a:pt x="139534" y="1580603"/>
                  </a:lnTo>
                  <a:lnTo>
                    <a:pt x="1720088" y="0"/>
                  </a:lnTo>
                  <a:close/>
                </a:path>
                <a:path w="2492375" h="2240915">
                  <a:moveTo>
                    <a:pt x="2054364" y="48552"/>
                  </a:moveTo>
                  <a:lnTo>
                    <a:pt x="2040902" y="35090"/>
                  </a:lnTo>
                  <a:lnTo>
                    <a:pt x="2041232" y="34747"/>
                  </a:lnTo>
                  <a:lnTo>
                    <a:pt x="2037651" y="31153"/>
                  </a:lnTo>
                  <a:lnTo>
                    <a:pt x="2035086" y="33718"/>
                  </a:lnTo>
                  <a:lnTo>
                    <a:pt x="2017128" y="15760"/>
                  </a:lnTo>
                  <a:lnTo>
                    <a:pt x="260248" y="1772691"/>
                  </a:lnTo>
                  <a:lnTo>
                    <a:pt x="278193" y="1790649"/>
                  </a:lnTo>
                  <a:lnTo>
                    <a:pt x="276694" y="1792160"/>
                  </a:lnTo>
                  <a:lnTo>
                    <a:pt x="280289" y="1795754"/>
                  </a:lnTo>
                  <a:lnTo>
                    <a:pt x="281495" y="1794548"/>
                  </a:lnTo>
                  <a:lnTo>
                    <a:pt x="294970" y="1808022"/>
                  </a:lnTo>
                  <a:lnTo>
                    <a:pt x="2054364" y="48552"/>
                  </a:lnTo>
                  <a:close/>
                </a:path>
                <a:path w="2492375" h="2240915">
                  <a:moveTo>
                    <a:pt x="2228062" y="231851"/>
                  </a:moveTo>
                  <a:lnTo>
                    <a:pt x="2210473" y="208521"/>
                  </a:lnTo>
                  <a:lnTo>
                    <a:pt x="2197684" y="192074"/>
                  </a:lnTo>
                  <a:lnTo>
                    <a:pt x="437286" y="1952536"/>
                  </a:lnTo>
                  <a:lnTo>
                    <a:pt x="453136" y="1961121"/>
                  </a:lnTo>
                  <a:lnTo>
                    <a:pt x="475310" y="1984667"/>
                  </a:lnTo>
                  <a:lnTo>
                    <a:pt x="2228062" y="231851"/>
                  </a:lnTo>
                  <a:close/>
                </a:path>
                <a:path w="2492375" h="2240915">
                  <a:moveTo>
                    <a:pt x="2354097" y="1572209"/>
                  </a:moveTo>
                  <a:lnTo>
                    <a:pt x="1818347" y="2107984"/>
                  </a:lnTo>
                  <a:lnTo>
                    <a:pt x="1833867" y="2100821"/>
                  </a:lnTo>
                  <a:lnTo>
                    <a:pt x="1887181" y="2075421"/>
                  </a:lnTo>
                  <a:lnTo>
                    <a:pt x="1913267" y="2050021"/>
                  </a:lnTo>
                  <a:lnTo>
                    <a:pt x="1964245" y="2024621"/>
                  </a:lnTo>
                  <a:lnTo>
                    <a:pt x="1989074" y="1999221"/>
                  </a:lnTo>
                  <a:lnTo>
                    <a:pt x="2006155" y="1990331"/>
                  </a:lnTo>
                  <a:lnTo>
                    <a:pt x="2239861" y="1756613"/>
                  </a:lnTo>
                  <a:lnTo>
                    <a:pt x="2248179" y="1745221"/>
                  </a:lnTo>
                  <a:lnTo>
                    <a:pt x="2260485" y="1727796"/>
                  </a:lnTo>
                  <a:lnTo>
                    <a:pt x="2266124" y="1719821"/>
                  </a:lnTo>
                  <a:lnTo>
                    <a:pt x="2300173" y="1669021"/>
                  </a:lnTo>
                  <a:lnTo>
                    <a:pt x="2331682" y="1618221"/>
                  </a:lnTo>
                  <a:lnTo>
                    <a:pt x="2346452" y="1592821"/>
                  </a:lnTo>
                  <a:lnTo>
                    <a:pt x="2354097" y="1572209"/>
                  </a:lnTo>
                  <a:close/>
                </a:path>
                <a:path w="2492375" h="2240915">
                  <a:moveTo>
                    <a:pt x="2385364" y="485127"/>
                  </a:moveTo>
                  <a:lnTo>
                    <a:pt x="2374011" y="462521"/>
                  </a:lnTo>
                  <a:lnTo>
                    <a:pt x="2361488" y="438848"/>
                  </a:lnTo>
                  <a:lnTo>
                    <a:pt x="686015" y="2114372"/>
                  </a:lnTo>
                  <a:lnTo>
                    <a:pt x="734034" y="2136521"/>
                  </a:lnTo>
                  <a:lnTo>
                    <a:pt x="2385364" y="485127"/>
                  </a:lnTo>
                  <a:close/>
                </a:path>
                <a:path w="2492375" h="2240915">
                  <a:moveTo>
                    <a:pt x="2476271" y="785914"/>
                  </a:moveTo>
                  <a:lnTo>
                    <a:pt x="2475509" y="780021"/>
                  </a:lnTo>
                  <a:lnTo>
                    <a:pt x="2469896" y="754621"/>
                  </a:lnTo>
                  <a:lnTo>
                    <a:pt x="2463558" y="729221"/>
                  </a:lnTo>
                  <a:lnTo>
                    <a:pt x="2463431" y="728586"/>
                  </a:lnTo>
                  <a:lnTo>
                    <a:pt x="1002347" y="2189721"/>
                  </a:lnTo>
                  <a:lnTo>
                    <a:pt x="976947" y="2215121"/>
                  </a:lnTo>
                  <a:lnTo>
                    <a:pt x="975372" y="2216696"/>
                  </a:lnTo>
                  <a:lnTo>
                    <a:pt x="1001661" y="2227821"/>
                  </a:lnTo>
                  <a:lnTo>
                    <a:pt x="1034402" y="2227821"/>
                  </a:lnTo>
                  <a:lnTo>
                    <a:pt x="1047102" y="2215121"/>
                  </a:lnTo>
                  <a:lnTo>
                    <a:pt x="1072502" y="2189721"/>
                  </a:lnTo>
                  <a:lnTo>
                    <a:pt x="2476271" y="785914"/>
                  </a:lnTo>
                  <a:close/>
                </a:path>
                <a:path w="2492375" h="2240915">
                  <a:moveTo>
                    <a:pt x="2491803" y="1067320"/>
                  </a:moveTo>
                  <a:lnTo>
                    <a:pt x="1369453" y="2189721"/>
                  </a:lnTo>
                  <a:lnTo>
                    <a:pt x="1344053" y="2215121"/>
                  </a:lnTo>
                  <a:lnTo>
                    <a:pt x="1331353" y="2227821"/>
                  </a:lnTo>
                  <a:lnTo>
                    <a:pt x="1318653" y="2240521"/>
                  </a:lnTo>
                  <a:lnTo>
                    <a:pt x="1388808" y="2240521"/>
                  </a:lnTo>
                  <a:lnTo>
                    <a:pt x="1401508" y="2227821"/>
                  </a:lnTo>
                  <a:lnTo>
                    <a:pt x="1414208" y="2215121"/>
                  </a:lnTo>
                  <a:lnTo>
                    <a:pt x="1439608" y="2189721"/>
                  </a:lnTo>
                  <a:lnTo>
                    <a:pt x="2485047" y="1144244"/>
                  </a:lnTo>
                  <a:lnTo>
                    <a:pt x="2487879" y="1122921"/>
                  </a:lnTo>
                  <a:lnTo>
                    <a:pt x="2491803" y="1067320"/>
                  </a:lnTo>
                  <a:close/>
                </a:path>
              </a:pathLst>
            </a:custGeom>
            <a:solidFill>
              <a:srgbClr val="09417D"/>
            </a:solidFill>
          </p:spPr>
          <p:txBody>
            <a:bodyPr wrap="square" lIns="0" tIns="0" rIns="0" bIns="0" rtlCol="0"/>
            <a:lstStyle/>
            <a:p>
              <a:endParaRPr/>
            </a:p>
          </p:txBody>
        </p:sp>
        <p:sp>
          <p:nvSpPr>
            <p:cNvPr id="6" name="object 6"/>
            <p:cNvSpPr/>
            <p:nvPr/>
          </p:nvSpPr>
          <p:spPr>
            <a:xfrm>
              <a:off x="16239025" y="0"/>
              <a:ext cx="1633855" cy="749300"/>
            </a:xfrm>
            <a:custGeom>
              <a:avLst/>
              <a:gdLst/>
              <a:ahLst/>
              <a:cxnLst/>
              <a:rect l="l" t="t" r="r" b="b"/>
              <a:pathLst>
                <a:path w="1633855" h="749300">
                  <a:moveTo>
                    <a:pt x="1423645" y="0"/>
                  </a:moveTo>
                  <a:lnTo>
                    <a:pt x="1633399" y="0"/>
                  </a:lnTo>
                  <a:lnTo>
                    <a:pt x="1631260" y="24595"/>
                  </a:lnTo>
                  <a:lnTo>
                    <a:pt x="1624477" y="71238"/>
                  </a:lnTo>
                  <a:lnTo>
                    <a:pt x="1615115" y="116993"/>
                  </a:lnTo>
                  <a:lnTo>
                    <a:pt x="1603251" y="161785"/>
                  </a:lnTo>
                  <a:lnTo>
                    <a:pt x="1588961" y="205535"/>
                  </a:lnTo>
                  <a:lnTo>
                    <a:pt x="1572323" y="248168"/>
                  </a:lnTo>
                  <a:lnTo>
                    <a:pt x="1553413" y="289607"/>
                  </a:lnTo>
                  <a:lnTo>
                    <a:pt x="1532308" y="329773"/>
                  </a:lnTo>
                  <a:lnTo>
                    <a:pt x="1509086" y="368591"/>
                  </a:lnTo>
                  <a:lnTo>
                    <a:pt x="1483730" y="406108"/>
                  </a:lnTo>
                  <a:lnTo>
                    <a:pt x="1456598" y="441874"/>
                  </a:lnTo>
                  <a:lnTo>
                    <a:pt x="1427485" y="476185"/>
                  </a:lnTo>
                  <a:lnTo>
                    <a:pt x="1396562" y="508840"/>
                  </a:lnTo>
                  <a:lnTo>
                    <a:pt x="1363907" y="539762"/>
                  </a:lnTo>
                  <a:lnTo>
                    <a:pt x="1329595" y="568874"/>
                  </a:lnTo>
                  <a:lnTo>
                    <a:pt x="1293705" y="596098"/>
                  </a:lnTo>
                  <a:lnTo>
                    <a:pt x="1256313" y="621359"/>
                  </a:lnTo>
                  <a:lnTo>
                    <a:pt x="1217495" y="644580"/>
                  </a:lnTo>
                  <a:lnTo>
                    <a:pt x="1177329" y="665682"/>
                  </a:lnTo>
                  <a:lnTo>
                    <a:pt x="1135892" y="684590"/>
                  </a:lnTo>
                  <a:lnTo>
                    <a:pt x="1093261" y="701226"/>
                  </a:lnTo>
                  <a:lnTo>
                    <a:pt x="1049512" y="715514"/>
                  </a:lnTo>
                  <a:lnTo>
                    <a:pt x="1004723" y="727377"/>
                  </a:lnTo>
                  <a:lnTo>
                    <a:pt x="958970" y="736738"/>
                  </a:lnTo>
                  <a:lnTo>
                    <a:pt x="912330" y="743519"/>
                  </a:lnTo>
                  <a:lnTo>
                    <a:pt x="864879" y="747644"/>
                  </a:lnTo>
                  <a:lnTo>
                    <a:pt x="816700" y="749036"/>
                  </a:lnTo>
                  <a:lnTo>
                    <a:pt x="768507" y="747644"/>
                  </a:lnTo>
                  <a:lnTo>
                    <a:pt x="721047" y="743518"/>
                  </a:lnTo>
                  <a:lnTo>
                    <a:pt x="674398" y="736736"/>
                  </a:lnTo>
                  <a:lnTo>
                    <a:pt x="628637" y="727374"/>
                  </a:lnTo>
                  <a:lnTo>
                    <a:pt x="583841" y="715510"/>
                  </a:lnTo>
                  <a:lnTo>
                    <a:pt x="540086" y="701221"/>
                  </a:lnTo>
                  <a:lnTo>
                    <a:pt x="497450" y="684583"/>
                  </a:lnTo>
                  <a:lnTo>
                    <a:pt x="456010" y="665673"/>
                  </a:lnTo>
                  <a:lnTo>
                    <a:pt x="415842" y="644569"/>
                  </a:lnTo>
                  <a:lnTo>
                    <a:pt x="377023" y="621347"/>
                  </a:lnTo>
                  <a:lnTo>
                    <a:pt x="339631" y="596084"/>
                  </a:lnTo>
                  <a:lnTo>
                    <a:pt x="303741" y="568857"/>
                  </a:lnTo>
                  <a:lnTo>
                    <a:pt x="270251" y="540441"/>
                  </a:lnTo>
                  <a:lnTo>
                    <a:pt x="816700" y="540441"/>
                  </a:lnTo>
                  <a:lnTo>
                    <a:pt x="864481" y="538601"/>
                  </a:lnTo>
                  <a:lnTo>
                    <a:pt x="911258" y="533173"/>
                  </a:lnTo>
                  <a:lnTo>
                    <a:pt x="956894" y="524292"/>
                  </a:lnTo>
                  <a:lnTo>
                    <a:pt x="1001253" y="512094"/>
                  </a:lnTo>
                  <a:lnTo>
                    <a:pt x="1044199" y="496715"/>
                  </a:lnTo>
                  <a:lnTo>
                    <a:pt x="1085596" y="478291"/>
                  </a:lnTo>
                  <a:lnTo>
                    <a:pt x="1125308" y="456958"/>
                  </a:lnTo>
                  <a:lnTo>
                    <a:pt x="1163200" y="432852"/>
                  </a:lnTo>
                  <a:lnTo>
                    <a:pt x="1199134" y="406108"/>
                  </a:lnTo>
                  <a:lnTo>
                    <a:pt x="1232975" y="376863"/>
                  </a:lnTo>
                  <a:lnTo>
                    <a:pt x="1264587" y="345253"/>
                  </a:lnTo>
                  <a:lnTo>
                    <a:pt x="1293834" y="311413"/>
                  </a:lnTo>
                  <a:lnTo>
                    <a:pt x="1320580" y="275480"/>
                  </a:lnTo>
                  <a:lnTo>
                    <a:pt x="1344689" y="237589"/>
                  </a:lnTo>
                  <a:lnTo>
                    <a:pt x="1366024" y="197877"/>
                  </a:lnTo>
                  <a:lnTo>
                    <a:pt x="1384451" y="156478"/>
                  </a:lnTo>
                  <a:lnTo>
                    <a:pt x="1399832" y="113530"/>
                  </a:lnTo>
                  <a:lnTo>
                    <a:pt x="1412032" y="69168"/>
                  </a:lnTo>
                  <a:lnTo>
                    <a:pt x="1420914" y="23528"/>
                  </a:lnTo>
                  <a:lnTo>
                    <a:pt x="1423645" y="0"/>
                  </a:lnTo>
                  <a:close/>
                </a:path>
                <a:path w="1633855" h="749300">
                  <a:moveTo>
                    <a:pt x="0" y="0"/>
                  </a:moveTo>
                  <a:lnTo>
                    <a:pt x="209754" y="0"/>
                  </a:lnTo>
                  <a:lnTo>
                    <a:pt x="212484" y="23528"/>
                  </a:lnTo>
                  <a:lnTo>
                    <a:pt x="221365" y="69168"/>
                  </a:lnTo>
                  <a:lnTo>
                    <a:pt x="233563" y="113530"/>
                  </a:lnTo>
                  <a:lnTo>
                    <a:pt x="248942" y="156478"/>
                  </a:lnTo>
                  <a:lnTo>
                    <a:pt x="267366" y="197877"/>
                  </a:lnTo>
                  <a:lnTo>
                    <a:pt x="288699" y="237589"/>
                  </a:lnTo>
                  <a:lnTo>
                    <a:pt x="312806" y="275480"/>
                  </a:lnTo>
                  <a:lnTo>
                    <a:pt x="339549" y="311413"/>
                  </a:lnTo>
                  <a:lnTo>
                    <a:pt x="368794" y="345253"/>
                  </a:lnTo>
                  <a:lnTo>
                    <a:pt x="400404" y="376863"/>
                  </a:lnTo>
                  <a:lnTo>
                    <a:pt x="434244" y="406108"/>
                  </a:lnTo>
                  <a:lnTo>
                    <a:pt x="470177" y="432852"/>
                  </a:lnTo>
                  <a:lnTo>
                    <a:pt x="508068" y="456958"/>
                  </a:lnTo>
                  <a:lnTo>
                    <a:pt x="547781" y="478291"/>
                  </a:lnTo>
                  <a:lnTo>
                    <a:pt x="589179" y="496715"/>
                  </a:lnTo>
                  <a:lnTo>
                    <a:pt x="632127" y="512094"/>
                  </a:lnTo>
                  <a:lnTo>
                    <a:pt x="676489" y="524292"/>
                  </a:lnTo>
                  <a:lnTo>
                    <a:pt x="722129" y="533173"/>
                  </a:lnTo>
                  <a:lnTo>
                    <a:pt x="768912" y="538601"/>
                  </a:lnTo>
                  <a:lnTo>
                    <a:pt x="816700" y="540441"/>
                  </a:lnTo>
                  <a:lnTo>
                    <a:pt x="270251" y="540441"/>
                  </a:lnTo>
                  <a:lnTo>
                    <a:pt x="236779" y="508821"/>
                  </a:lnTo>
                  <a:lnTo>
                    <a:pt x="205859" y="476164"/>
                  </a:lnTo>
                  <a:lnTo>
                    <a:pt x="176750" y="441852"/>
                  </a:lnTo>
                  <a:lnTo>
                    <a:pt x="149528" y="405961"/>
                  </a:lnTo>
                  <a:lnTo>
                    <a:pt x="124271" y="368568"/>
                  </a:lnTo>
                  <a:lnTo>
                    <a:pt x="101054" y="329750"/>
                  </a:lnTo>
                  <a:lnTo>
                    <a:pt x="79955" y="289584"/>
                  </a:lnTo>
                  <a:lnTo>
                    <a:pt x="61051" y="248146"/>
                  </a:lnTo>
                  <a:lnTo>
                    <a:pt x="44418" y="205515"/>
                  </a:lnTo>
                  <a:lnTo>
                    <a:pt x="30133" y="161766"/>
                  </a:lnTo>
                  <a:lnTo>
                    <a:pt x="18274" y="116977"/>
                  </a:lnTo>
                  <a:lnTo>
                    <a:pt x="8916" y="71225"/>
                  </a:lnTo>
                  <a:lnTo>
                    <a:pt x="2137" y="24595"/>
                  </a:lnTo>
                  <a:lnTo>
                    <a:pt x="0" y="0"/>
                  </a:lnTo>
                  <a:close/>
                </a:path>
              </a:pathLst>
            </a:custGeom>
            <a:solidFill>
              <a:srgbClr val="B08F41"/>
            </a:solidFill>
          </p:spPr>
          <p:txBody>
            <a:bodyPr wrap="square" lIns="0" tIns="0" rIns="0" bIns="0" rtlCol="0"/>
            <a:lstStyle/>
            <a:p>
              <a:endParaRPr/>
            </a:p>
          </p:txBody>
        </p:sp>
      </p:grpSp>
      <p:sp>
        <p:nvSpPr>
          <p:cNvPr id="7" name="object 7"/>
          <p:cNvSpPr/>
          <p:nvPr/>
        </p:nvSpPr>
        <p:spPr>
          <a:xfrm>
            <a:off x="0" y="7449174"/>
            <a:ext cx="2588260" cy="2838450"/>
          </a:xfrm>
          <a:custGeom>
            <a:avLst/>
            <a:gdLst/>
            <a:ahLst/>
            <a:cxnLst/>
            <a:rect l="l" t="t" r="r" b="b"/>
            <a:pathLst>
              <a:path w="2588260" h="2838450">
                <a:moveTo>
                  <a:pt x="1933499" y="787605"/>
                </a:moveTo>
                <a:lnTo>
                  <a:pt x="1966030" y="823408"/>
                </a:lnTo>
                <a:lnTo>
                  <a:pt x="1997726" y="859679"/>
                </a:lnTo>
                <a:lnTo>
                  <a:pt x="2028588" y="896406"/>
                </a:lnTo>
                <a:lnTo>
                  <a:pt x="2058615" y="933577"/>
                </a:lnTo>
                <a:lnTo>
                  <a:pt x="2087809" y="971179"/>
                </a:lnTo>
                <a:lnTo>
                  <a:pt x="2116170" y="1009202"/>
                </a:lnTo>
                <a:lnTo>
                  <a:pt x="2143698" y="1047631"/>
                </a:lnTo>
                <a:lnTo>
                  <a:pt x="2170394" y="1086456"/>
                </a:lnTo>
                <a:lnTo>
                  <a:pt x="2196258" y="1125664"/>
                </a:lnTo>
                <a:lnTo>
                  <a:pt x="2221291" y="1165243"/>
                </a:lnTo>
                <a:lnTo>
                  <a:pt x="2245493" y="1205180"/>
                </a:lnTo>
                <a:lnTo>
                  <a:pt x="2268865" y="1245464"/>
                </a:lnTo>
                <a:lnTo>
                  <a:pt x="2291407" y="1286082"/>
                </a:lnTo>
                <a:lnTo>
                  <a:pt x="2313120" y="1327022"/>
                </a:lnTo>
                <a:lnTo>
                  <a:pt x="2334004" y="1368272"/>
                </a:lnTo>
                <a:lnTo>
                  <a:pt x="2354060" y="1409820"/>
                </a:lnTo>
                <a:lnTo>
                  <a:pt x="2373287" y="1451653"/>
                </a:lnTo>
                <a:lnTo>
                  <a:pt x="2391687" y="1493760"/>
                </a:lnTo>
                <a:lnTo>
                  <a:pt x="2409261" y="1536128"/>
                </a:lnTo>
                <a:lnTo>
                  <a:pt x="2426007" y="1578744"/>
                </a:lnTo>
                <a:lnTo>
                  <a:pt x="2441928" y="1621598"/>
                </a:lnTo>
                <a:lnTo>
                  <a:pt x="2457023" y="1664677"/>
                </a:lnTo>
                <a:lnTo>
                  <a:pt x="2471293" y="1707967"/>
                </a:lnTo>
                <a:lnTo>
                  <a:pt x="2484739" y="1751459"/>
                </a:lnTo>
                <a:lnTo>
                  <a:pt x="2497360" y="1795138"/>
                </a:lnTo>
                <a:lnTo>
                  <a:pt x="2509157" y="1838993"/>
                </a:lnTo>
                <a:lnTo>
                  <a:pt x="2520132" y="1883012"/>
                </a:lnTo>
                <a:lnTo>
                  <a:pt x="2530284" y="1927183"/>
                </a:lnTo>
                <a:lnTo>
                  <a:pt x="2539613" y="1971492"/>
                </a:lnTo>
                <a:lnTo>
                  <a:pt x="2548121" y="2015930"/>
                </a:lnTo>
                <a:lnTo>
                  <a:pt x="2555807" y="2060482"/>
                </a:lnTo>
                <a:lnTo>
                  <a:pt x="2562673" y="2105137"/>
                </a:lnTo>
                <a:lnTo>
                  <a:pt x="2568718" y="2149882"/>
                </a:lnTo>
                <a:lnTo>
                  <a:pt x="2573943" y="2194706"/>
                </a:lnTo>
                <a:lnTo>
                  <a:pt x="2578349" y="2239597"/>
                </a:lnTo>
                <a:lnTo>
                  <a:pt x="2581936" y="2284541"/>
                </a:lnTo>
                <a:lnTo>
                  <a:pt x="2584704" y="2329528"/>
                </a:lnTo>
                <a:lnTo>
                  <a:pt x="2586655" y="2374544"/>
                </a:lnTo>
                <a:lnTo>
                  <a:pt x="2587788" y="2419578"/>
                </a:lnTo>
                <a:lnTo>
                  <a:pt x="2588104" y="2464617"/>
                </a:lnTo>
                <a:lnTo>
                  <a:pt x="2587603" y="2509650"/>
                </a:lnTo>
                <a:lnTo>
                  <a:pt x="2586286" y="2554663"/>
                </a:lnTo>
                <a:lnTo>
                  <a:pt x="2584154" y="2599646"/>
                </a:lnTo>
                <a:lnTo>
                  <a:pt x="2581206" y="2644585"/>
                </a:lnTo>
                <a:lnTo>
                  <a:pt x="2577444" y="2689468"/>
                </a:lnTo>
                <a:lnTo>
                  <a:pt x="2572867" y="2734284"/>
                </a:lnTo>
                <a:lnTo>
                  <a:pt x="2567477" y="2779020"/>
                </a:lnTo>
                <a:lnTo>
                  <a:pt x="2561274" y="2823664"/>
                </a:lnTo>
                <a:lnTo>
                  <a:pt x="1502025" y="2837824"/>
                </a:lnTo>
                <a:lnTo>
                  <a:pt x="1511195" y="2802883"/>
                </a:lnTo>
                <a:lnTo>
                  <a:pt x="1521217" y="2759155"/>
                </a:lnTo>
                <a:lnTo>
                  <a:pt x="1529858" y="2715178"/>
                </a:lnTo>
                <a:lnTo>
                  <a:pt x="1537117" y="2670988"/>
                </a:lnTo>
                <a:lnTo>
                  <a:pt x="1542993" y="2626621"/>
                </a:lnTo>
                <a:lnTo>
                  <a:pt x="1547484" y="2582111"/>
                </a:lnTo>
                <a:lnTo>
                  <a:pt x="1550589" y="2537496"/>
                </a:lnTo>
                <a:lnTo>
                  <a:pt x="1552306" y="2492809"/>
                </a:lnTo>
                <a:lnTo>
                  <a:pt x="1552635" y="2448087"/>
                </a:lnTo>
                <a:lnTo>
                  <a:pt x="1551573" y="2403366"/>
                </a:lnTo>
                <a:lnTo>
                  <a:pt x="1549119" y="2358681"/>
                </a:lnTo>
                <a:lnTo>
                  <a:pt x="1545272" y="2314067"/>
                </a:lnTo>
                <a:lnTo>
                  <a:pt x="1540031" y="2269560"/>
                </a:lnTo>
                <a:lnTo>
                  <a:pt x="1533394" y="2225196"/>
                </a:lnTo>
                <a:lnTo>
                  <a:pt x="1525359" y="2181010"/>
                </a:lnTo>
                <a:lnTo>
                  <a:pt x="1515926" y="2137037"/>
                </a:lnTo>
                <a:lnTo>
                  <a:pt x="1505093" y="2093314"/>
                </a:lnTo>
                <a:lnTo>
                  <a:pt x="1492858" y="2049877"/>
                </a:lnTo>
                <a:lnTo>
                  <a:pt x="1479220" y="2006759"/>
                </a:lnTo>
                <a:lnTo>
                  <a:pt x="1464178" y="1963998"/>
                </a:lnTo>
                <a:lnTo>
                  <a:pt x="1447731" y="1921628"/>
                </a:lnTo>
                <a:lnTo>
                  <a:pt x="1429876" y="1879685"/>
                </a:lnTo>
                <a:lnTo>
                  <a:pt x="1410612" y="1838206"/>
                </a:lnTo>
                <a:lnTo>
                  <a:pt x="1389939" y="1797224"/>
                </a:lnTo>
                <a:lnTo>
                  <a:pt x="1367855" y="1756777"/>
                </a:lnTo>
                <a:lnTo>
                  <a:pt x="1344294" y="1716799"/>
                </a:lnTo>
                <a:lnTo>
                  <a:pt x="1319389" y="1677542"/>
                </a:lnTo>
                <a:lnTo>
                  <a:pt x="1293070" y="1638925"/>
                </a:lnTo>
                <a:lnTo>
                  <a:pt x="1265335" y="1600985"/>
                </a:lnTo>
                <a:lnTo>
                  <a:pt x="1236182" y="1563755"/>
                </a:lnTo>
                <a:lnTo>
                  <a:pt x="1205608" y="1527268"/>
                </a:lnTo>
                <a:lnTo>
                  <a:pt x="1173631" y="1491583"/>
                </a:lnTo>
                <a:lnTo>
                  <a:pt x="0" y="224773"/>
                </a:lnTo>
                <a:lnTo>
                  <a:pt x="0" y="3265"/>
                </a:lnTo>
                <a:lnTo>
                  <a:pt x="41457" y="1462"/>
                </a:lnTo>
                <a:lnTo>
                  <a:pt x="86484" y="322"/>
                </a:lnTo>
                <a:lnTo>
                  <a:pt x="131517" y="0"/>
                </a:lnTo>
                <a:lnTo>
                  <a:pt x="176543" y="493"/>
                </a:lnTo>
                <a:lnTo>
                  <a:pt x="221551" y="1803"/>
                </a:lnTo>
                <a:lnTo>
                  <a:pt x="266527" y="3929"/>
                </a:lnTo>
                <a:lnTo>
                  <a:pt x="311460" y="6870"/>
                </a:lnTo>
                <a:lnTo>
                  <a:pt x="356337" y="10625"/>
                </a:lnTo>
                <a:lnTo>
                  <a:pt x="401146" y="15195"/>
                </a:lnTo>
                <a:lnTo>
                  <a:pt x="445876" y="20579"/>
                </a:lnTo>
                <a:lnTo>
                  <a:pt x="490514" y="26775"/>
                </a:lnTo>
                <a:lnTo>
                  <a:pt x="535048" y="33785"/>
                </a:lnTo>
                <a:lnTo>
                  <a:pt x="579465" y="41607"/>
                </a:lnTo>
                <a:lnTo>
                  <a:pt x="623753" y="50241"/>
                </a:lnTo>
                <a:lnTo>
                  <a:pt x="667901" y="59687"/>
                </a:lnTo>
                <a:lnTo>
                  <a:pt x="711897" y="69943"/>
                </a:lnTo>
                <a:lnTo>
                  <a:pt x="755727" y="81010"/>
                </a:lnTo>
                <a:lnTo>
                  <a:pt x="799379" y="92887"/>
                </a:lnTo>
                <a:lnTo>
                  <a:pt x="842843" y="105573"/>
                </a:lnTo>
                <a:lnTo>
                  <a:pt x="886105" y="119069"/>
                </a:lnTo>
                <a:lnTo>
                  <a:pt x="929153" y="133374"/>
                </a:lnTo>
                <a:lnTo>
                  <a:pt x="971975" y="148486"/>
                </a:lnTo>
                <a:lnTo>
                  <a:pt x="1014559" y="164406"/>
                </a:lnTo>
                <a:lnTo>
                  <a:pt x="1056893" y="181134"/>
                </a:lnTo>
                <a:lnTo>
                  <a:pt x="1098965" y="198668"/>
                </a:lnTo>
                <a:lnTo>
                  <a:pt x="1140761" y="217009"/>
                </a:lnTo>
                <a:lnTo>
                  <a:pt x="1182271" y="236156"/>
                </a:lnTo>
                <a:lnTo>
                  <a:pt x="1223482" y="256108"/>
                </a:lnTo>
                <a:lnTo>
                  <a:pt x="1264382" y="276865"/>
                </a:lnTo>
                <a:lnTo>
                  <a:pt x="1304959" y="298426"/>
                </a:lnTo>
                <a:lnTo>
                  <a:pt x="1345200" y="320791"/>
                </a:lnTo>
                <a:lnTo>
                  <a:pt x="1385094" y="343960"/>
                </a:lnTo>
                <a:lnTo>
                  <a:pt x="1424627" y="367932"/>
                </a:lnTo>
                <a:lnTo>
                  <a:pt x="1463789" y="392707"/>
                </a:lnTo>
                <a:lnTo>
                  <a:pt x="1502566" y="418284"/>
                </a:lnTo>
                <a:lnTo>
                  <a:pt x="1540948" y="444662"/>
                </a:lnTo>
                <a:lnTo>
                  <a:pt x="1578920" y="471842"/>
                </a:lnTo>
                <a:lnTo>
                  <a:pt x="1616472" y="499823"/>
                </a:lnTo>
                <a:lnTo>
                  <a:pt x="1653591" y="528603"/>
                </a:lnTo>
                <a:lnTo>
                  <a:pt x="1690265" y="558184"/>
                </a:lnTo>
                <a:lnTo>
                  <a:pt x="1726482" y="588564"/>
                </a:lnTo>
                <a:lnTo>
                  <a:pt x="1762229" y="619743"/>
                </a:lnTo>
                <a:lnTo>
                  <a:pt x="1797495" y="651720"/>
                </a:lnTo>
                <a:lnTo>
                  <a:pt x="1832267" y="684496"/>
                </a:lnTo>
                <a:lnTo>
                  <a:pt x="1866533" y="718068"/>
                </a:lnTo>
                <a:lnTo>
                  <a:pt x="1900282" y="752438"/>
                </a:lnTo>
                <a:lnTo>
                  <a:pt x="1933499" y="787605"/>
                </a:lnTo>
                <a:close/>
              </a:path>
              <a:path w="2588260" h="2838450">
                <a:moveTo>
                  <a:pt x="0" y="224773"/>
                </a:moveTo>
                <a:lnTo>
                  <a:pt x="1173631" y="1491583"/>
                </a:lnTo>
                <a:lnTo>
                  <a:pt x="1140452" y="1456941"/>
                </a:lnTo>
                <a:lnTo>
                  <a:pt x="1106382" y="1423653"/>
                </a:lnTo>
                <a:lnTo>
                  <a:pt x="1071457" y="1391723"/>
                </a:lnTo>
                <a:lnTo>
                  <a:pt x="1035716" y="1361153"/>
                </a:lnTo>
                <a:lnTo>
                  <a:pt x="999192" y="1331945"/>
                </a:lnTo>
                <a:lnTo>
                  <a:pt x="961922" y="1304100"/>
                </a:lnTo>
                <a:lnTo>
                  <a:pt x="923941" y="1277619"/>
                </a:lnTo>
                <a:lnTo>
                  <a:pt x="885400" y="1252573"/>
                </a:lnTo>
                <a:lnTo>
                  <a:pt x="846121" y="1228829"/>
                </a:lnTo>
                <a:lnTo>
                  <a:pt x="806238" y="1206453"/>
                </a:lnTo>
                <a:lnTo>
                  <a:pt x="765787" y="1185444"/>
                </a:lnTo>
                <a:lnTo>
                  <a:pt x="724803" y="1165806"/>
                </a:lnTo>
                <a:lnTo>
                  <a:pt x="683322" y="1147539"/>
                </a:lnTo>
                <a:lnTo>
                  <a:pt x="641379" y="1130645"/>
                </a:lnTo>
                <a:lnTo>
                  <a:pt x="599010" y="1115124"/>
                </a:lnTo>
                <a:lnTo>
                  <a:pt x="556250" y="1100979"/>
                </a:lnTo>
                <a:lnTo>
                  <a:pt x="513136" y="1088211"/>
                </a:lnTo>
                <a:lnTo>
                  <a:pt x="469702" y="1076821"/>
                </a:lnTo>
                <a:lnTo>
                  <a:pt x="425984" y="1066810"/>
                </a:lnTo>
                <a:lnTo>
                  <a:pt x="382017" y="1058180"/>
                </a:lnTo>
                <a:lnTo>
                  <a:pt x="337838" y="1050932"/>
                </a:lnTo>
                <a:lnTo>
                  <a:pt x="293481" y="1045068"/>
                </a:lnTo>
                <a:lnTo>
                  <a:pt x="248983" y="1040588"/>
                </a:lnTo>
                <a:lnTo>
                  <a:pt x="204378" y="1037495"/>
                </a:lnTo>
                <a:lnTo>
                  <a:pt x="159702" y="1035789"/>
                </a:lnTo>
                <a:lnTo>
                  <a:pt x="114991" y="1035472"/>
                </a:lnTo>
                <a:lnTo>
                  <a:pt x="70280" y="1036546"/>
                </a:lnTo>
                <a:lnTo>
                  <a:pt x="25605" y="1039011"/>
                </a:lnTo>
                <a:lnTo>
                  <a:pt x="0" y="1041226"/>
                </a:lnTo>
                <a:lnTo>
                  <a:pt x="0" y="224773"/>
                </a:lnTo>
                <a:close/>
              </a:path>
            </a:pathLst>
          </a:custGeom>
          <a:solidFill>
            <a:srgbClr val="09417D"/>
          </a:solidFill>
        </p:spPr>
        <p:txBody>
          <a:bodyPr wrap="square" lIns="0" tIns="0" rIns="0" bIns="0" rtlCol="0"/>
          <a:lstStyle/>
          <a:p>
            <a:endParaRPr/>
          </a:p>
        </p:txBody>
      </p:sp>
      <p:pic>
        <p:nvPicPr>
          <p:cNvPr id="8" name="object 8"/>
          <p:cNvPicPr/>
          <p:nvPr/>
        </p:nvPicPr>
        <p:blipFill>
          <a:blip r:embed="rId3" cstate="print"/>
          <a:stretch>
            <a:fillRect/>
          </a:stretch>
        </p:blipFill>
        <p:spPr>
          <a:xfrm>
            <a:off x="4830900" y="832196"/>
            <a:ext cx="8629649" cy="86201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1674</TotalTime>
  <Words>1684</Words>
  <Application>Microsoft Office PowerPoint</Application>
  <PresentationFormat>Personalizar</PresentationFormat>
  <Paragraphs>268</Paragraphs>
  <Slides>35</Slides>
  <Notes>4</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35</vt:i4>
      </vt:variant>
    </vt:vector>
  </HeadingPairs>
  <TitlesOfParts>
    <vt:vector size="44" baseType="lpstr">
      <vt:lpstr>Aptos</vt:lpstr>
      <vt:lpstr>Arial</vt:lpstr>
      <vt:lpstr>Calibri</vt:lpstr>
      <vt:lpstr>Dreaming Outloud Pro</vt:lpstr>
      <vt:lpstr>Google Sans</vt:lpstr>
      <vt:lpstr>Trebuchet MS</vt:lpstr>
      <vt:lpstr>TT Rounds Condensed Bold</vt:lpstr>
      <vt:lpstr>Wingdings</vt:lpstr>
      <vt:lpstr>Office Theme</vt:lpstr>
      <vt:lpstr>Apresentação do PowerPoint</vt:lpstr>
      <vt:lpstr>Apresentação do PowerPoint</vt:lpstr>
      <vt:lpstr>Governança Contábil nos Municípios:  Desafios e Oportunidades para uma gestão pública estratégia.</vt:lpstr>
      <vt:lpstr>Quem está falando  ... </vt:lpstr>
      <vt:lpstr>Para quem estou falando... </vt:lpstr>
      <vt:lpstr>A CONTABILIDADE DOS MUNICIPIOS DO ES ...</vt:lpstr>
      <vt:lpstr>Um caso para reflexão ...</vt:lpstr>
      <vt:lpstr>Mais reflexões  Conformidade ... Uso da Informação ...</vt:lpstr>
      <vt:lpstr>O Contabilidade tradicional ...</vt:lpstr>
      <vt:lpstr>A estratégia contábil e seus fluxos...</vt:lpstr>
      <vt:lpstr>O MUNICIPIO MUDOU ...  A CONTABILIDADE PÚBLICA MUNICIPAL TAMBÉM PRECISA MUDAR .</vt:lpstr>
      <vt:lpstr>Apresentação do PowerPoint</vt:lpstr>
      <vt:lpstr>Apresentação do PowerPoint</vt:lpstr>
      <vt:lpstr>Apresentação do PowerPoint</vt:lpstr>
      <vt:lpstr>Pilares da Governança Contábil </vt:lpstr>
      <vt:lpstr>Benefícios da boa Governança Contábil... </vt:lpstr>
      <vt:lpstr>O CONTADOR PÚBLICO DE HOJE ... </vt:lpstr>
      <vt:lpstr>Temos muita informação, mas nem sempre temos governança</vt:lpstr>
      <vt:lpstr>MAS ...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Obrigado!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White Minimalist Business Plan Presentation</dc:title>
  <dc:creator>KAHI SOLUÇÕES</dc:creator>
  <cp:keywords>DAF4urjRIl8,BAF0DTMV254</cp:keywords>
  <cp:lastModifiedBy>Marcus Vinicius</cp:lastModifiedBy>
  <cp:revision>24</cp:revision>
  <dcterms:created xsi:type="dcterms:W3CDTF">2024-02-27T16:52:01Z</dcterms:created>
  <dcterms:modified xsi:type="dcterms:W3CDTF">2026-08-26T15:24:02Z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2024-01-02T00:00:00Z</vt:filetime>
  </property>
  <property fmtid="{D5CDD505-2E9C-101B-9397-08002B2CF9AE}" pid="3" name="Creator">
    <vt:lpwstr>Canva</vt:lpwstr>
  </property>
  <property fmtid="{D5CDD505-2E9C-101B-9397-08002B2CF9AE}" pid="4" name="LastSaved">
    <vt:filetime>2024-02-27T00:00:00Z</vt:filetime>
  </property>
</Properties>
</file>