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64" r:id="rId3"/>
    <p:sldId id="276" r:id="rId4"/>
    <p:sldId id="277" r:id="rId5"/>
    <p:sldId id="360" r:id="rId6"/>
    <p:sldId id="358" r:id="rId7"/>
    <p:sldId id="359" r:id="rId8"/>
    <p:sldId id="348" r:id="rId9"/>
    <p:sldId id="285" r:id="rId10"/>
    <p:sldId id="363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61" r:id="rId21"/>
    <p:sldId id="362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74" r:id="rId32"/>
    <p:sldId id="286" r:id="rId33"/>
    <p:sldId id="376" r:id="rId34"/>
    <p:sldId id="377" r:id="rId35"/>
    <p:sldId id="315" r:id="rId36"/>
    <p:sldId id="279" r:id="rId37"/>
    <p:sldId id="382" r:id="rId38"/>
    <p:sldId id="383" r:id="rId39"/>
    <p:sldId id="384" r:id="rId40"/>
    <p:sldId id="385" r:id="rId41"/>
    <p:sldId id="378" r:id="rId42"/>
    <p:sldId id="379" r:id="rId43"/>
    <p:sldId id="380" r:id="rId44"/>
    <p:sldId id="381" r:id="rId45"/>
    <p:sldId id="347" r:id="rId46"/>
    <p:sldId id="265" r:id="rId47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215C98"/>
    <a:srgbClr val="00F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D55546-03A7-58A0-CB5C-7FBA35168A80}" v="6930" dt="2026-04-17T15:57:48.485"/>
    <p1510:client id="{8760B2CA-1AD7-012E-2665-69529BBB529C}" v="353" dt="2026-04-16T22:14:50.362"/>
    <p1510:client id="{C9EC588A-F1B6-BB3A-B0A3-D05814074192}" v="2156" vWet="2161" dt="2026-04-17T16:45:15.627"/>
    <p1510:client id="{E6729C6C-8B9F-7783-9131-276C2733395D}" v="386" dt="2026-04-17T14:34:12.52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6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C66CA-04D2-4E49-82FC-58BE54F7A3CE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22FD4-61A8-4466-B3A9-AEADB2F4FE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132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440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0C5AF-5F95-B935-9BA0-074198A9C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8DF3AD-13FE-9B98-0A2F-4EA8D2678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55504C-6542-D356-EB27-DE9FA35D6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67995E-23FA-08D6-2B40-7AEC5F8AB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22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30B07-83E2-5CEF-FCEC-67DE35B8D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592E358-D6C5-CB99-9E95-2DBD13960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8730F40-A53F-EC4B-1717-D413D0164C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23A0D4-1CC3-3457-721A-9DB80513F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230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6677-5D86-7B9B-60D5-6AA1395C0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1610C7-E95C-CC1D-C197-A84231C2C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94EBEF-9D11-785F-F622-29E9F19ABE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BC8947-91A1-07F1-E774-B247E21D0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471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6B59F-69D0-C073-3D68-08BD1128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75395A0-D6C0-DA0F-74DA-9F58CF1FC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50D1E9-7A43-68D2-66EE-1884912B9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3535D5-E45C-02EC-7DE0-F06291B1D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444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452F4-4A60-938A-8683-0E6F1DD4E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2704F22-2784-00A0-741D-8BD3F64C3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CC42A48-6991-1F6F-FE67-735764E12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024193-CAD9-6192-8597-713B74155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677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EF468-CB69-3734-F9E8-45DF08479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811F1D-7C32-64F0-D82D-9C138628A9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1DF28AC-A8BD-2284-4A33-6080EF1DD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3DE874-E533-7248-9606-04F401AD4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67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7ACD4-712F-A73B-7F1F-0551B5D5B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327F597-21E7-2135-A9BD-B0971176B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194536-D630-51B1-14CD-B3094F2E5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524140-9A7C-A578-8076-4C0F88F69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90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94146-E045-0DC4-B648-477202CBC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5B7DAD-03BB-3519-D37C-6D7EAAA6E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8DA2B5-03A8-CF6F-B58B-B34E1F5F1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4921EB-81C3-3D52-C790-3C9694BA5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637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4FC80-1281-6916-CBAE-25E5FC396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E8033A4-E26E-DDC3-AB42-459A9EFAE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502BC6-9BE8-CD40-53CE-4AE3B1906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EFA9056-5B5C-93FC-6E60-5321D7203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2164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28B80-7951-6AE3-3AA3-97D311CC8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A497B71-13C9-3DEF-4B45-E1F7E6518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8C82E8-2726-4A0F-23C2-F77FD62E6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C4E8C9-5A81-5BBD-5DC6-9C45CF25E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63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7D73A-1C67-9E50-197F-6EEC48633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9DF123C-9C68-5DAF-B9F4-3CD77EA17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37656B-555B-3037-2A14-8E108DE85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EE954B-854B-B5E1-2F6A-CAE5CB8B3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76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ED92F-8786-355E-BF73-3E30AD859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7EB014B-8D4C-1DA1-4261-7E470E8F3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59F51A7-4ED8-25DD-6DDA-4786334A7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406ABB-F007-F9E2-8E19-3F8433FF2C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50960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2FD30-A666-C885-AE85-620007BF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B3B540F-BC2B-DC82-93C4-40A0A6271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1CE0447-8CC6-7C17-6EBF-5A6541FCB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D510FB-E770-CE1F-A8F0-FBD6B2B0E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6428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D759A-D38E-4404-A047-A60D0BBFF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C09D8BA-3B83-1233-0CEA-0E280B32C6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500E149-D567-E2F5-D8C2-325CC35ED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AC7031-31C7-7F11-8A93-707FE3161D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739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9BE67-1ED1-A739-68E8-DC770D03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7A313BC-B71A-7FCA-EE69-37D8289FC2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4BC943-A1E9-CD47-1043-98AFF8BE6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285739-3E48-2689-C54E-5B077BB4F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5316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E7498-5D62-F461-4CCB-FD777859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516A359-7C0F-D957-116D-F0E4ADE09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2F02B1D-4216-DDF5-030F-CB8C1E99E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D26294-0405-9139-F27C-47807B381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064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1D395-A2C2-E616-120A-198D799E9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974B537-5EDC-0F1C-92B1-9B1E32938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B5DCBE-65D8-21D9-059D-EB7DFABF1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2713A3-D7C7-42FA-E2F8-0A095188A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2027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E0452-B06E-9B2F-5673-D8A608699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5D8B15D-6B0E-C3DC-3192-067ADBC48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D2AADF-D4A5-3D47-9958-A6FB31CAC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FA8166-DA93-D493-9107-87A1109C0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995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24A5C-B253-D112-131F-092B334A1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BF56FB7-E9F1-12B0-15BE-E0C462213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1A6AB5-80FC-9C47-F155-F915AEDE5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50DBBA-5711-7353-806F-8D2FADAA0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2141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9B0EB-D5D8-9065-2916-B9AC87A5A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0769A0-B6BD-DEA0-3B6B-56BBE709C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391C134-A1DE-B002-6ACA-009BFC37A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8AC17D-BAD1-EE7F-4D94-8B8363EB7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5621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81E93-FCED-54D2-2A6C-360B0AE90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3C275AF-258E-9EC6-22A4-0F56F6E7B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22EA2E9-C8CB-4C4F-46F2-5ECA9C130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A36416-40E2-47E0-0A21-73F951CF8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02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53486-A39B-AD59-04D7-F7741927D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A917D6-A899-CA77-0465-B1CB6DFDC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BD6148-F5E0-EAE5-8634-9B1EF0A58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ED5AC7-FDA6-077B-D23F-D701305E2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267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2476-ECEB-A180-7B87-CB641A0DD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B10D0B-32A8-C41B-AC83-DF9D99FA8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00C3BA-FF5D-4939-2AB6-0EC59CDE0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004D68-A248-2CB5-76B9-5A173478B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56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86035-5827-851C-6901-8ECBA9C7E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B6D46CC-E4E6-0FE3-8077-91B5017E7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BBCFE6F-75C5-F99A-612B-E052BB024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429B87-328B-BFE1-512B-35301DDC6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009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6B29-0C12-E0A7-9789-099E51133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6C82A8-D63B-18B5-5647-62E9C9CFA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3E0FC63-3A0D-DF76-3696-8C0980BB7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5A6947-DCE4-B846-C3BB-DF2BD49BD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105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C2C72-2384-71BF-1D9E-8B43B424B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8AB0A2B-0E6B-E282-3184-F35F8E04A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853190D-4AAA-69BE-83BA-AE09694C5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F36D3D-0792-EB8D-3B34-E9A79862A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834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CB61F-0AF6-A497-F6AC-D5172F9B4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F6DF114-4A8D-C02A-9406-F35E5BC19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372038-157A-112A-E6A8-FAF046DEB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E369B4-A593-0B6B-372F-853C9EF5C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2334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4B8C9-7AE0-AB66-A5CF-569F0DB9A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8D1F65D-593B-BC11-8620-526AD8F3D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4D1750-D87F-BDAE-55D9-6610CD789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2AB53-A027-5239-5121-99ABDAC4B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22FD4-61A8-4466-B3A9-AEADB2F4FE6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4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B08F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B08F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B08F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56940" y="1730470"/>
            <a:ext cx="1967864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rgbClr val="B08F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4258" y="3856779"/>
            <a:ext cx="16162655" cy="5525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063C7D7-0875-C6B6-C20B-F4DCA8308F13}"/>
              </a:ext>
            </a:extLst>
          </p:cNvPr>
          <p:cNvSpPr/>
          <p:nvPr userDrawn="1"/>
        </p:nvSpPr>
        <p:spPr>
          <a:xfrm>
            <a:off x="0" y="8902560"/>
            <a:ext cx="3124200" cy="1005109"/>
          </a:xfrm>
          <a:custGeom>
            <a:avLst/>
            <a:gdLst/>
            <a:ahLst/>
            <a:cxnLst/>
            <a:rect l="l" t="t" r="r" b="b"/>
            <a:pathLst>
              <a:path w="3892846" h="1160555">
                <a:moveTo>
                  <a:pt x="0" y="0"/>
                </a:moveTo>
                <a:lnTo>
                  <a:pt x="3892846" y="0"/>
                </a:lnTo>
                <a:lnTo>
                  <a:pt x="3892846" y="1160555"/>
                </a:lnTo>
                <a:lnTo>
                  <a:pt x="0" y="11605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6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8594" y="-3968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/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CEFBA8F2-F505-2124-C0EC-53A5D3B1A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7523" y="1016160"/>
            <a:ext cx="8077200" cy="1846659"/>
          </a:xfrm>
        </p:spPr>
        <p:txBody>
          <a:bodyPr/>
          <a:lstStyle/>
          <a:p>
            <a:pPr algn="ctr"/>
            <a:r>
              <a:rPr lang="pt-BR" sz="6000">
                <a:solidFill>
                  <a:schemeClr val="bg1"/>
                </a:solidFill>
              </a:rPr>
              <a:t>REFORMA TRIBUTÁRIA</a:t>
            </a:r>
            <a:br>
              <a:rPr lang="pt-BR" sz="6000">
                <a:solidFill>
                  <a:schemeClr val="bg1"/>
                </a:solidFill>
              </a:rPr>
            </a:br>
            <a:r>
              <a:rPr lang="pt-BR" sz="6000">
                <a:solidFill>
                  <a:schemeClr val="bg1"/>
                </a:solidFill>
              </a:rPr>
              <a:t>EM MOVIMENTO</a:t>
            </a:r>
          </a:p>
        </p:txBody>
      </p:sp>
      <p:sp>
        <p:nvSpPr>
          <p:cNvPr id="18" name="Subtítulo 17">
            <a:extLst>
              <a:ext uri="{FF2B5EF4-FFF2-40B4-BE49-F238E27FC236}">
                <a16:creationId xmlns:a16="http://schemas.microsoft.com/office/drawing/2014/main" id="{B739223D-DF98-BBA5-E769-2476F282E02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239176" y="3691931"/>
            <a:ext cx="15196930" cy="3693319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8000" b="1" dirty="0">
                <a:solidFill>
                  <a:schemeClr val="bg1"/>
                </a:solidFill>
                <a:latin typeface="Arial Rounded MT Bold"/>
              </a:rPr>
              <a:t>Classificação Fiscal e Parametrização no Contexto da Reforma Tributária</a:t>
            </a:r>
            <a:endParaRPr lang="pt-BR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1681-3324-E61E-A75E-D0BC7F88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1C51BA0A-D6DC-5601-0AB7-6270774018C4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C10FE0F3-582F-C36B-90ED-5DBE34027B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F02AB47-BC5E-6775-48B3-84483C919BEF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5CFC19F-DFA3-3123-6154-831F16EA342A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CST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04D99E31-D401-71D8-F027-A7FA341644DA}"/>
              </a:ext>
            </a:extLst>
          </p:cNvPr>
          <p:cNvSpPr txBox="1">
            <a:spLocks/>
          </p:cNvSpPr>
          <p:nvPr/>
        </p:nvSpPr>
        <p:spPr>
          <a:xfrm>
            <a:off x="466219" y="3661623"/>
            <a:ext cx="15573880" cy="473975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ind_gTransfCred</a:t>
            </a:r>
            <a:r>
              <a:rPr lang="pt-BR" sz="2800" kern="0" dirty="0">
                <a:ea typeface="Calibri"/>
                <a:cs typeface="Calibri"/>
              </a:rPr>
              <a:t>: Indica se deve ser informado grupo de transferência de crédito.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ind_gCredPresIBSZFM</a:t>
            </a:r>
            <a:r>
              <a:rPr lang="pt-BR" sz="2800" kern="0" dirty="0">
                <a:ea typeface="Calibri"/>
                <a:cs typeface="Calibri"/>
              </a:rPr>
              <a:t>: Indica se deve ser informado o grupo para apropriação de crédito presumido de IBS sobre o saldo devedor na ZFM (art. 450, § 1º, LC 214/25).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ind_gAjusteCompet</a:t>
            </a:r>
            <a:r>
              <a:rPr lang="pt-BR" sz="2800" kern="0" dirty="0">
                <a:ea typeface="Calibri"/>
                <a:cs typeface="Calibri"/>
              </a:rPr>
              <a:t>: Indica se deve ser informado grupo de ajustes por competência (ajustes de apuração em períodos específicos).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ind_RedutorBC</a:t>
            </a:r>
            <a:r>
              <a:rPr lang="pt-BR" sz="2800" kern="0" dirty="0">
                <a:ea typeface="Calibri"/>
                <a:cs typeface="Calibri"/>
              </a:rPr>
              <a:t>: Indica se haverá redução da base de cálculo no respectivo </a:t>
            </a:r>
            <a:r>
              <a:rPr lang="pt-BR" sz="2800" kern="0" dirty="0" err="1">
                <a:ea typeface="Calibri"/>
                <a:cs typeface="Calibri"/>
              </a:rPr>
              <a:t>DFe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535E0BE-F6CE-BE09-2535-2B15908CD8A3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552700"/>
          <a:ext cx="17830804" cy="914400"/>
        </p:xfrm>
        <a:graphic>
          <a:graphicData uri="http://schemas.openxmlformats.org/drawingml/2006/table">
            <a:tbl>
              <a:tblPr/>
              <a:tblGrid>
                <a:gridCol w="1207163">
                  <a:extLst>
                    <a:ext uri="{9D8B030D-6E8A-4147-A177-3AD203B41FA5}">
                      <a16:colId xmlns:a16="http://schemas.microsoft.com/office/drawing/2014/main" val="626399378"/>
                    </a:ext>
                  </a:extLst>
                </a:gridCol>
                <a:gridCol w="6966337">
                  <a:extLst>
                    <a:ext uri="{9D8B030D-6E8A-4147-A177-3AD203B41FA5}">
                      <a16:colId xmlns:a16="http://schemas.microsoft.com/office/drawing/2014/main" val="25000955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32109333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3072563160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127798735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023734976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677647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65923788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413284144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48878081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Descrição 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ind_gIBSCBSMono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ind_gDif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ind_gTransfCred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 gCredPresIBSZFM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ind_gAjusteCompet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ind_RedutorBC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630173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202D713E-42EB-8580-6FE1-CDAAD9CA50EE}"/>
              </a:ext>
            </a:extLst>
          </p:cNvPr>
          <p:cNvSpPr/>
          <p:nvPr/>
        </p:nvSpPr>
        <p:spPr>
          <a:xfrm>
            <a:off x="8305800" y="2400300"/>
            <a:ext cx="9869939" cy="1219200"/>
          </a:xfrm>
          <a:prstGeom prst="rect">
            <a:avLst/>
          </a:prstGeom>
          <a:noFill/>
          <a:ln w="508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04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0115F-A18C-2294-632B-E94B0DA65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BDA4D0A1-C7B2-92B2-9946-D687A3EF7465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DDE92ED0-5BC1-800C-5EA4-7815A406879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EBC7732A-7485-042D-922B-61B32FCABC13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08A5587-C04A-757B-5396-1D04C05DE839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CST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6BA39B7-2A6B-FD30-0B04-CF60A0554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55909"/>
              </p:ext>
            </p:extLst>
          </p:nvPr>
        </p:nvGraphicFramePr>
        <p:xfrm>
          <a:off x="228600" y="2535115"/>
          <a:ext cx="17830804" cy="914400"/>
        </p:xfrm>
        <a:graphic>
          <a:graphicData uri="http://schemas.openxmlformats.org/drawingml/2006/table">
            <a:tbl>
              <a:tblPr/>
              <a:tblGrid>
                <a:gridCol w="1207163">
                  <a:extLst>
                    <a:ext uri="{9D8B030D-6E8A-4147-A177-3AD203B41FA5}">
                      <a16:colId xmlns:a16="http://schemas.microsoft.com/office/drawing/2014/main" val="626399378"/>
                    </a:ext>
                  </a:extLst>
                </a:gridCol>
                <a:gridCol w="6966337">
                  <a:extLst>
                    <a:ext uri="{9D8B030D-6E8A-4147-A177-3AD203B41FA5}">
                      <a16:colId xmlns:a16="http://schemas.microsoft.com/office/drawing/2014/main" val="25000955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32109333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3072563160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127798735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023734976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677647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65923788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413284144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48878081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Descrição 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ind_gIBSCBSMono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ind_gDif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ind_gTransfCred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 gCredPresIBSZFM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ind_gAjusteCompet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ind_RedutorBC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630173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ABF19AF-0FD5-908A-6455-B1A30CC1E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469531"/>
              </p:ext>
            </p:extLst>
          </p:nvPr>
        </p:nvGraphicFramePr>
        <p:xfrm>
          <a:off x="228600" y="3584240"/>
          <a:ext cx="17830805" cy="6171606"/>
        </p:xfrm>
        <a:graphic>
          <a:graphicData uri="http://schemas.openxmlformats.org/drawingml/2006/table">
            <a:tbl>
              <a:tblPr/>
              <a:tblGrid>
                <a:gridCol w="1207163">
                  <a:extLst>
                    <a:ext uri="{9D8B030D-6E8A-4147-A177-3AD203B41FA5}">
                      <a16:colId xmlns:a16="http://schemas.microsoft.com/office/drawing/2014/main" val="1291483252"/>
                    </a:ext>
                  </a:extLst>
                </a:gridCol>
                <a:gridCol w="6966338">
                  <a:extLst>
                    <a:ext uri="{9D8B030D-6E8A-4147-A177-3AD203B41FA5}">
                      <a16:colId xmlns:a16="http://schemas.microsoft.com/office/drawing/2014/main" val="426022358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956685142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934579778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470535720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034118865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381815245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592939370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626760244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966454529"/>
                    </a:ext>
                  </a:extLst>
                </a:gridCol>
              </a:tblGrid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Tributação integral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600031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Tributação com alíquotas uniformes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803693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Tributação com alíquotas uniformes reduzidas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118490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200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Alíquota reduzida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06600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220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Alíquota fixa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503310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222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Redução de base de cálculo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048317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221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Alíquota fixa proporcional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328890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400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Isenção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038368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410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Imunidade e não incidência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901882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510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Diferimento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598496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515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Diferimento com redução de alíquota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392343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550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Suspensão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41325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620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Tributação monofásica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276276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800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Transferência de crédito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696348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810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Ajuste de IBS na ZFM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942565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811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Ajustes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250799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820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Tributação em documento específico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420465"/>
                  </a:ext>
                </a:extLst>
              </a:tr>
              <a:tr h="34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Exclusão de base de cálculo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00FF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</a:t>
                      </a:r>
                    </a:p>
                  </a:txBody>
                  <a:tcPr marL="8706" marR="8706" marT="8706" marB="0" anchor="b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886937"/>
                  </a:ext>
                </a:extLst>
              </a:tr>
            </a:tbl>
          </a:graphicData>
        </a:graphic>
      </p:graphicFrame>
      <p:sp>
        <p:nvSpPr>
          <p:cNvPr id="12" name="TextBox 30">
            <a:extLst>
              <a:ext uri="{FF2B5EF4-FFF2-40B4-BE49-F238E27FC236}">
                <a16:creationId xmlns:a16="http://schemas.microsoft.com/office/drawing/2014/main" id="{02B24B04-1B8C-6C80-A02A-A94B6EB7536D}"/>
              </a:ext>
            </a:extLst>
          </p:cNvPr>
          <p:cNvSpPr txBox="1"/>
          <p:nvPr/>
        </p:nvSpPr>
        <p:spPr>
          <a:xfrm>
            <a:off x="714422" y="9926515"/>
            <a:ext cx="16811577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708"/>
              </a:lnSpc>
            </a:pPr>
            <a:r>
              <a:rPr lang="pt-BR" sz="2400" b="1" dirty="0">
                <a:solidFill>
                  <a:srgbClr val="FFC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 = Não é permitido						</a:t>
            </a:r>
            <a:r>
              <a:rPr lang="pt-BR" sz="2400" b="1" dirty="0">
                <a:solidFill>
                  <a:srgbClr val="33C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						</a:t>
            </a:r>
            <a:r>
              <a:rPr lang="pt-BR" sz="2400" b="1" dirty="0">
                <a:solidFill>
                  <a:srgbClr val="00FF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1 - Exige</a:t>
            </a:r>
          </a:p>
        </p:txBody>
      </p:sp>
    </p:spTree>
    <p:extLst>
      <p:ext uri="{BB962C8B-B14F-4D97-AF65-F5344CB8AC3E}">
        <p14:creationId xmlns:p14="http://schemas.microsoft.com/office/powerpoint/2010/main" val="3627632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DC2A6-515B-21A8-B00B-0E7ED8AB3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4DCC346-79B7-16EA-10C2-B797267C3598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9E83C101-7036-E129-8C57-06082018E1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3E7A594-6777-8685-61FE-FFE12F827C1D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52DF255-23A3-63B9-D63A-960282534AA4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D742AE2-5CBC-A0CE-1760-CC4304A69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118467"/>
              </p:ext>
            </p:extLst>
          </p:nvPr>
        </p:nvGraphicFramePr>
        <p:xfrm>
          <a:off x="304800" y="2628900"/>
          <a:ext cx="17678400" cy="938419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424340569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11323693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7950762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0658651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5342576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26961891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4008779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027807346"/>
                    </a:ext>
                  </a:extLst>
                </a:gridCol>
              </a:tblGrid>
              <a:tr h="9384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Tipo de Alíquota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pRedIBS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pRedCBS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ind_gTribRegular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ind_gCredPresOper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ind_gMonoPadrao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ind_gMonoReten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ind_gMonoRet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890156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90C35F0-8BAC-07B3-8F98-4B00971E4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743040"/>
              </p:ext>
            </p:extLst>
          </p:nvPr>
        </p:nvGraphicFramePr>
        <p:xfrm>
          <a:off x="349134" y="3868616"/>
          <a:ext cx="17634064" cy="938419"/>
        </p:xfrm>
        <a:graphic>
          <a:graphicData uri="http://schemas.openxmlformats.org/drawingml/2006/table">
            <a:tbl>
              <a:tblPr/>
              <a:tblGrid>
                <a:gridCol w="2204258">
                  <a:extLst>
                    <a:ext uri="{9D8B030D-6E8A-4147-A177-3AD203B41FA5}">
                      <a16:colId xmlns:a16="http://schemas.microsoft.com/office/drawing/2014/main" val="2877770856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2552823852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3869596296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337815493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4268603983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2163784912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714505969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639028108"/>
                    </a:ext>
                  </a:extLst>
                </a:gridCol>
              </a:tblGrid>
              <a:tr h="9384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ind_gpBioDiferenca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ind_gEstornoCred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tpRBSN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dIniVig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dFimVig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DataAtualização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indNFeABI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700627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CE400387-3791-561A-4E59-42A34B1B8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85642"/>
              </p:ext>
            </p:extLst>
          </p:nvPr>
        </p:nvGraphicFramePr>
        <p:xfrm>
          <a:off x="349133" y="5143502"/>
          <a:ext cx="17634064" cy="938419"/>
        </p:xfrm>
        <a:graphic>
          <a:graphicData uri="http://schemas.openxmlformats.org/drawingml/2006/table">
            <a:tbl>
              <a:tblPr/>
              <a:tblGrid>
                <a:gridCol w="2204258">
                  <a:extLst>
                    <a:ext uri="{9D8B030D-6E8A-4147-A177-3AD203B41FA5}">
                      <a16:colId xmlns:a16="http://schemas.microsoft.com/office/drawing/2014/main" val="3523248536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3176210915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3645745623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505799926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281887530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2348556372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643894221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582561821"/>
                    </a:ext>
                  </a:extLst>
                </a:gridCol>
              </a:tblGrid>
              <a:tr h="9384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indNFCe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indCTe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indCTeOS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indBPe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indBPeTA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indBPeTM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indNF3e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indNFSe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24038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7F27301B-A039-D4C9-A6A3-5CCE4F60C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274557"/>
              </p:ext>
            </p:extLst>
          </p:nvPr>
        </p:nvGraphicFramePr>
        <p:xfrm>
          <a:off x="349132" y="6383219"/>
          <a:ext cx="17634064" cy="938418"/>
        </p:xfrm>
        <a:graphic>
          <a:graphicData uri="http://schemas.openxmlformats.org/drawingml/2006/table">
            <a:tbl>
              <a:tblPr/>
              <a:tblGrid>
                <a:gridCol w="2204258">
                  <a:extLst>
                    <a:ext uri="{9D8B030D-6E8A-4147-A177-3AD203B41FA5}">
                      <a16:colId xmlns:a16="http://schemas.microsoft.com/office/drawing/2014/main" val="3257220745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4290490503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3937240216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282133548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614747585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2237064068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9744494"/>
                    </a:ext>
                  </a:extLst>
                </a:gridCol>
                <a:gridCol w="2204258">
                  <a:extLst>
                    <a:ext uri="{9D8B030D-6E8A-4147-A177-3AD203B41FA5}">
                      <a16:colId xmlns:a16="http://schemas.microsoft.com/office/drawing/2014/main" val="1781675847"/>
                    </a:ext>
                  </a:extLst>
                </a:gridCol>
              </a:tblGrid>
              <a:tr h="93841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indNFSe</a:t>
                      </a: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 Via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indNFCom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indNFAg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indNFGas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indDERE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indDIR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indDUIMP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ANEXO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591853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F9293A92-49BE-786E-E018-E847449EE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97229"/>
              </p:ext>
            </p:extLst>
          </p:nvPr>
        </p:nvGraphicFramePr>
        <p:xfrm>
          <a:off x="349132" y="7622935"/>
          <a:ext cx="2247900" cy="895872"/>
        </p:xfrm>
        <a:graphic>
          <a:graphicData uri="http://schemas.openxmlformats.org/drawingml/2006/table">
            <a:tbl>
              <a:tblPr/>
              <a:tblGrid>
                <a:gridCol w="2247900">
                  <a:extLst>
                    <a:ext uri="{9D8B030D-6E8A-4147-A177-3AD203B41FA5}">
                      <a16:colId xmlns:a16="http://schemas.microsoft.com/office/drawing/2014/main" val="1202161591"/>
                    </a:ext>
                  </a:extLst>
                </a:gridCol>
              </a:tblGrid>
              <a:tr h="8958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Link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617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420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2D7D1-03E8-889A-B534-B2F44803F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F5F616E9-6647-083B-688C-5C71FFAA3D8E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5741FEA3-5181-1A2A-3B1B-4AA4D2677FE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B37CA5A-A475-6B68-9712-4B7EC0C450E3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C8B6A54-0C28-764B-B93C-0441BF1899F4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26CD4E78-52FB-31E7-7059-A06F1809E31A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6162655" cy="560153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Tipo de Alíquota</a:t>
            </a:r>
            <a:r>
              <a:rPr lang="pt-BR" sz="2800" kern="0" dirty="0">
                <a:ea typeface="Calibri"/>
                <a:cs typeface="Calibri"/>
              </a:rPr>
              <a:t>: Define o tipo de alíquota aplicável, conforme disposto na Lei Complementar nº 214/2025.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pRedIBS</a:t>
            </a:r>
            <a:r>
              <a:rPr lang="pt-BR" sz="2800" kern="0" dirty="0">
                <a:ea typeface="Calibri"/>
                <a:cs typeface="Calibri"/>
              </a:rPr>
              <a:t>: Percentual de redução da alíquota do IBS associado ao código informado em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pRedCBS</a:t>
            </a:r>
            <a:r>
              <a:rPr lang="pt-BR" sz="2800" kern="0" dirty="0">
                <a:ea typeface="Calibri"/>
                <a:cs typeface="Calibri"/>
              </a:rPr>
              <a:t>: Percentual de redução da alíquota da CBS correspondente ao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Indicadores de exigência de grupos</a:t>
            </a:r>
            <a:r>
              <a:rPr lang="pt-BR" sz="2800" kern="0" dirty="0">
                <a:ea typeface="Calibri"/>
                <a:cs typeface="Calibri"/>
              </a:rPr>
              <a:t>: Indicadores que estabelecem a exigência, permissão ou vedação de preenchimento de campos no respectivo Documento Fiscal Eletrônico (</a:t>
            </a:r>
            <a:r>
              <a:rPr lang="pt-BR" sz="2800" kern="0" dirty="0" err="1">
                <a:ea typeface="Calibri"/>
                <a:cs typeface="Calibri"/>
              </a:rPr>
              <a:t>DFe</a:t>
            </a:r>
            <a:r>
              <a:rPr lang="pt-BR" sz="2800" kern="0" dirty="0">
                <a:ea typeface="Calibri"/>
                <a:cs typeface="Calibri"/>
              </a:rPr>
              <a:t>), conforme especificado em Nota Técnica. </a:t>
            </a:r>
          </a:p>
          <a:p>
            <a:r>
              <a:rPr lang="pt-BR" sz="2800" kern="0" dirty="0">
                <a:ea typeface="Calibri"/>
                <a:cs typeface="Calibri"/>
              </a:rPr>
              <a:t>São eles: </a:t>
            </a:r>
            <a:r>
              <a:rPr lang="pt-BR" sz="2800" b="1" kern="0" dirty="0" err="1">
                <a:ea typeface="Calibri"/>
                <a:cs typeface="Calibri"/>
              </a:rPr>
              <a:t>ind_gTribRegular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ind_gCredPresOper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ind_gMonoPadrao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ind_gMonoReten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ind_gMonoRet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ind_gpBioDiferenca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ind_gEstornoCred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88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CEFB-890B-7B24-4393-5D51FD68E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A3A0EE40-9252-EB08-EAEF-6F38E47B7A7D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561994B1-F707-854B-C968-5C6AE2BEAB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4CA5C45-921F-D5E9-0A40-07423554396F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CA32C4-961B-BB98-0425-EB5BE2ABF32D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C7648C79-A7E4-A268-A4C1-6AD06D7F07DB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6162655" cy="603242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tpRBSN</a:t>
            </a:r>
            <a:r>
              <a:rPr lang="pt-BR" sz="2800" kern="0" dirty="0">
                <a:ea typeface="Calibri"/>
                <a:cs typeface="Calibri"/>
              </a:rPr>
              <a:t>: Define as formas de receita bruta aplicáveis aos contribuintes do Simples Nacional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dIniVig</a:t>
            </a:r>
            <a:r>
              <a:rPr lang="pt-BR" sz="2800" kern="0" dirty="0">
                <a:ea typeface="Calibri"/>
                <a:cs typeface="Calibri"/>
              </a:rPr>
              <a:t> e </a:t>
            </a:r>
            <a:r>
              <a:rPr lang="pt-BR" sz="2800" b="1" kern="0" dirty="0" err="1">
                <a:ea typeface="Calibri"/>
                <a:cs typeface="Calibri"/>
              </a:rPr>
              <a:t>dFimVig</a:t>
            </a:r>
            <a:r>
              <a:rPr lang="pt-BR" sz="2800" kern="0" dirty="0">
                <a:ea typeface="Calibri"/>
                <a:cs typeface="Calibri"/>
              </a:rPr>
              <a:t>: início e final de vigência deste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DataAtualização</a:t>
            </a:r>
            <a:r>
              <a:rPr lang="pt-BR" sz="2800" kern="0" dirty="0">
                <a:ea typeface="Calibri"/>
                <a:cs typeface="Calibri"/>
              </a:rPr>
              <a:t>: data da última atualização do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Indicadores de modelos de documentos</a:t>
            </a:r>
            <a:r>
              <a:rPr lang="pt-BR" sz="2800" kern="0" dirty="0">
                <a:ea typeface="Calibri"/>
                <a:cs typeface="Calibri"/>
              </a:rPr>
              <a:t>: Indicadores que estabelecem a permissão ou não de informar o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r>
              <a:rPr lang="pt-BR" sz="2800" kern="0" dirty="0">
                <a:ea typeface="Calibri"/>
                <a:cs typeface="Calibri"/>
              </a:rPr>
              <a:t> no respectivo documento: </a:t>
            </a:r>
            <a:r>
              <a:rPr lang="pt-BR" sz="2800" b="1" kern="0" dirty="0" err="1">
                <a:ea typeface="Calibri"/>
                <a:cs typeface="Calibri"/>
              </a:rPr>
              <a:t>indNFeABI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indNFCe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indCTe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indCTeOS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indBPe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indBPeTA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indBPeTM</a:t>
            </a:r>
            <a:r>
              <a:rPr lang="pt-BR" sz="2800" b="1" kern="0" dirty="0">
                <a:ea typeface="Calibri"/>
                <a:cs typeface="Calibri"/>
              </a:rPr>
              <a:t>, indNF3e, </a:t>
            </a:r>
            <a:r>
              <a:rPr lang="pt-BR" sz="2800" b="1" kern="0" dirty="0" err="1">
                <a:ea typeface="Calibri"/>
                <a:cs typeface="Calibri"/>
              </a:rPr>
              <a:t>indNFSe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indNFSeVia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indNFCom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indNFAg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indNFGas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indDERE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ndDIR</a:t>
            </a:r>
            <a:r>
              <a:rPr lang="pt-BR" sz="2800" b="1" kern="0" dirty="0">
                <a:ea typeface="Calibri"/>
                <a:cs typeface="Calibri"/>
              </a:rPr>
              <a:t>, </a:t>
            </a:r>
            <a:r>
              <a:rPr lang="pt-BR" sz="2800" b="1" kern="0" dirty="0" err="1">
                <a:ea typeface="Calibri"/>
                <a:cs typeface="Calibri"/>
              </a:rPr>
              <a:t>indDUIMP</a:t>
            </a:r>
            <a:r>
              <a:rPr lang="pt-BR" sz="2800" kern="0" dirty="0">
                <a:ea typeface="Calibri"/>
                <a:cs typeface="Calibri"/>
              </a:rPr>
              <a:t>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endParaRPr lang="pt-BR" sz="2800" kern="0" dirty="0">
              <a:ea typeface="Calibri"/>
              <a:cs typeface="Calibri"/>
            </a:endParaRPr>
          </a:p>
          <a:p>
            <a:endParaRPr lang="pt-BR" sz="28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192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1EF3F-B5BD-DECC-74B8-E0C36DDB3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D6F5F00A-3858-7103-A4B2-8E661B3BA4BF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968B6C1C-2E49-9AF2-6865-EB82031811F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09D1236C-1603-1A28-D874-267FF8961BCF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5ECD187-270E-024B-DD0C-B5686665B38E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010C6915-05ED-D420-E297-D82FA8E246C7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6162655" cy="34470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ANEXO</a:t>
            </a:r>
            <a:r>
              <a:rPr lang="pt-BR" sz="2800" kern="0" dirty="0">
                <a:ea typeface="Calibri"/>
                <a:cs typeface="Calibri"/>
              </a:rPr>
              <a:t>: Identificação do número do anexo correspondente na Lei Complementar nº 214/2025, conforme aplicável à classificação tributária. Foi criado o conceito de </a:t>
            </a:r>
            <a:r>
              <a:rPr lang="pt-BR" sz="2800" b="1" kern="0" dirty="0">
                <a:ea typeface="Calibri"/>
                <a:cs typeface="Calibri"/>
              </a:rPr>
              <a:t>anexo técnico</a:t>
            </a:r>
            <a:r>
              <a:rPr lang="pt-BR" sz="2800" kern="0" dirty="0">
                <a:ea typeface="Calibri"/>
                <a:cs typeface="Calibri"/>
              </a:rPr>
              <a:t>, com numeração no formato </a:t>
            </a:r>
            <a:r>
              <a:rPr lang="pt-BR" sz="2800" b="1" kern="0" dirty="0">
                <a:ea typeface="Calibri"/>
                <a:cs typeface="Calibri"/>
              </a:rPr>
              <a:t>9XXXY</a:t>
            </a:r>
            <a:r>
              <a:rPr lang="pt-BR" sz="2800" kern="0" dirty="0">
                <a:ea typeface="Calibri"/>
                <a:cs typeface="Calibri"/>
              </a:rPr>
              <a:t>, em que </a:t>
            </a:r>
            <a:r>
              <a:rPr lang="pt-BR" sz="2800" b="1" kern="0" dirty="0">
                <a:ea typeface="Calibri"/>
                <a:cs typeface="Calibri"/>
              </a:rPr>
              <a:t>XXX</a:t>
            </a:r>
            <a:r>
              <a:rPr lang="pt-BR" sz="2800" kern="0" dirty="0">
                <a:ea typeface="Calibri"/>
                <a:cs typeface="Calibri"/>
              </a:rPr>
              <a:t> corresponde ao número do artigo que define a lista de NCM/NBS relacionadas e </a:t>
            </a:r>
            <a:r>
              <a:rPr lang="pt-BR" sz="2800" b="1" kern="0" dirty="0">
                <a:ea typeface="Calibri"/>
                <a:cs typeface="Calibri"/>
              </a:rPr>
              <a:t>Y</a:t>
            </a:r>
            <a:r>
              <a:rPr lang="pt-BR" sz="2800" kern="0" dirty="0">
                <a:ea typeface="Calibri"/>
                <a:cs typeface="Calibri"/>
              </a:rPr>
              <a:t> é o número sequencial das ocorrências no mesmo artigo.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Link</a:t>
            </a:r>
            <a:r>
              <a:rPr lang="pt-BR" sz="2800" kern="0" dirty="0">
                <a:ea typeface="Calibri"/>
                <a:cs typeface="Calibri"/>
              </a:rPr>
              <a:t>: link para o artigo da Lei Complementar 214/25 referente ao </a:t>
            </a:r>
            <a:r>
              <a:rPr lang="pt-BR" sz="2800" kern="0" dirty="0" err="1">
                <a:ea typeface="Calibri"/>
                <a:cs typeface="Calibri"/>
              </a:rPr>
              <a:t>cClassTrib</a:t>
            </a:r>
            <a:endParaRPr lang="pt-BR" sz="28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25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B7F62-99C4-1F1B-0CD6-E0EDB48E4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FE8D6333-823F-2CC7-E98F-787C3919FFE9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9ABC5293-124F-CBE8-C805-EC603F31E2E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D4A2E03D-B32B-E0A8-8DA1-4AD904255F4B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A523BE0-321F-DA94-4CB1-02AA38168BC5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cCredPres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6144409-B1FB-E97B-37BB-75989E903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305276"/>
              </p:ext>
            </p:extLst>
          </p:nvPr>
        </p:nvGraphicFramePr>
        <p:xfrm>
          <a:off x="714422" y="2074985"/>
          <a:ext cx="16811578" cy="1230923"/>
        </p:xfrm>
        <a:graphic>
          <a:graphicData uri="http://schemas.openxmlformats.org/drawingml/2006/table">
            <a:tbl>
              <a:tblPr/>
              <a:tblGrid>
                <a:gridCol w="1619148">
                  <a:extLst>
                    <a:ext uri="{9D8B030D-6E8A-4147-A177-3AD203B41FA5}">
                      <a16:colId xmlns:a16="http://schemas.microsoft.com/office/drawing/2014/main" val="742833741"/>
                    </a:ext>
                  </a:extLst>
                </a:gridCol>
                <a:gridCol w="2066997">
                  <a:extLst>
                    <a:ext uri="{9D8B030D-6E8A-4147-A177-3AD203B41FA5}">
                      <a16:colId xmlns:a16="http://schemas.microsoft.com/office/drawing/2014/main" val="3797372192"/>
                    </a:ext>
                  </a:extLst>
                </a:gridCol>
                <a:gridCol w="1860298">
                  <a:extLst>
                    <a:ext uri="{9D8B030D-6E8A-4147-A177-3AD203B41FA5}">
                      <a16:colId xmlns:a16="http://schemas.microsoft.com/office/drawing/2014/main" val="2121786193"/>
                    </a:ext>
                  </a:extLst>
                </a:gridCol>
                <a:gridCol w="1619148">
                  <a:extLst>
                    <a:ext uri="{9D8B030D-6E8A-4147-A177-3AD203B41FA5}">
                      <a16:colId xmlns:a16="http://schemas.microsoft.com/office/drawing/2014/main" val="1061523810"/>
                    </a:ext>
                  </a:extLst>
                </a:gridCol>
                <a:gridCol w="1619148">
                  <a:extLst>
                    <a:ext uri="{9D8B030D-6E8A-4147-A177-3AD203B41FA5}">
                      <a16:colId xmlns:a16="http://schemas.microsoft.com/office/drawing/2014/main" val="4069028230"/>
                    </a:ext>
                  </a:extLst>
                </a:gridCol>
                <a:gridCol w="2308147">
                  <a:extLst>
                    <a:ext uri="{9D8B030D-6E8A-4147-A177-3AD203B41FA5}">
                      <a16:colId xmlns:a16="http://schemas.microsoft.com/office/drawing/2014/main" val="1882430697"/>
                    </a:ext>
                  </a:extLst>
                </a:gridCol>
                <a:gridCol w="2308147">
                  <a:extLst>
                    <a:ext uri="{9D8B030D-6E8A-4147-A177-3AD203B41FA5}">
                      <a16:colId xmlns:a16="http://schemas.microsoft.com/office/drawing/2014/main" val="2111606563"/>
                    </a:ext>
                  </a:extLst>
                </a:gridCol>
                <a:gridCol w="3410545">
                  <a:extLst>
                    <a:ext uri="{9D8B030D-6E8A-4147-A177-3AD203B41FA5}">
                      <a16:colId xmlns:a16="http://schemas.microsoft.com/office/drawing/2014/main" val="924064176"/>
                    </a:ext>
                  </a:extLst>
                </a:gridCol>
              </a:tblGrid>
              <a:tr h="12309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Apropria via NF?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Apropria via evento?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ind_DeduzCredPres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ind_gCBSCredPres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ind_gIBSCredPres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Alíquota CBS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Alíquota IBS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pAliqCredPresCBS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238059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9F6DE34-BF7F-D425-8F33-875D4BC9E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062852"/>
              </p:ext>
            </p:extLst>
          </p:nvPr>
        </p:nvGraphicFramePr>
        <p:xfrm>
          <a:off x="714422" y="3664121"/>
          <a:ext cx="16811577" cy="1230922"/>
        </p:xfrm>
        <a:graphic>
          <a:graphicData uri="http://schemas.openxmlformats.org/drawingml/2006/table">
            <a:tbl>
              <a:tblPr/>
              <a:tblGrid>
                <a:gridCol w="2257378">
                  <a:extLst>
                    <a:ext uri="{9D8B030D-6E8A-4147-A177-3AD203B41FA5}">
                      <a16:colId xmlns:a16="http://schemas.microsoft.com/office/drawing/2014/main" val="27448458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309490617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949539965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9994604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757927914"/>
                    </a:ext>
                  </a:extLst>
                </a:gridCol>
                <a:gridCol w="2461846">
                  <a:extLst>
                    <a:ext uri="{9D8B030D-6E8A-4147-A177-3AD203B41FA5}">
                      <a16:colId xmlns:a16="http://schemas.microsoft.com/office/drawing/2014/main" val="1567369057"/>
                    </a:ext>
                  </a:extLst>
                </a:gridCol>
                <a:gridCol w="2244968">
                  <a:extLst>
                    <a:ext uri="{9D8B030D-6E8A-4147-A177-3AD203B41FA5}">
                      <a16:colId xmlns:a16="http://schemas.microsoft.com/office/drawing/2014/main" val="122680455"/>
                    </a:ext>
                  </a:extLst>
                </a:gridCol>
              </a:tblGrid>
              <a:tr h="123092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pAliqCredPresIBS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pRedTransicaoIBS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cClass</a:t>
                      </a: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 nota referenciada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dIniVigCBS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dFimVigCBS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dIniVigIBS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Montserrat Bold" panose="00000800000000000000" pitchFamily="2" charset="0"/>
                        </a:rPr>
                        <a:t>dFimVigIBS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Montserrat Bold" panose="000008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408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753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A16EB-0702-DC02-2C56-B02862E66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FC5D393-4539-EDC5-38B3-B98A4E149DFE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14529D09-45D5-C808-38CD-882781D79B2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64AB4A0-E151-4AA4-438F-BEC2C7B5762F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A769B63-7828-B9B0-9534-A7C01316020E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2572B5EA-71A1-063A-2721-ABA9AABA9051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6162655" cy="560153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Apropria via NF?:</a:t>
            </a:r>
            <a:r>
              <a:rPr lang="pt-BR" sz="2800" kern="0" dirty="0">
                <a:ea typeface="Calibri"/>
                <a:cs typeface="Calibri"/>
              </a:rPr>
              <a:t> Indica se a apropriação do crédito presumido pode ser feita diretamente no documento fiscal (NF-e ou </a:t>
            </a:r>
            <a:r>
              <a:rPr lang="pt-BR" sz="2800" kern="0" dirty="0" err="1">
                <a:ea typeface="Calibri"/>
                <a:cs typeface="Calibri"/>
              </a:rPr>
              <a:t>NFSe</a:t>
            </a:r>
            <a:r>
              <a:rPr lang="pt-BR" sz="2800" kern="0" dirty="0">
                <a:ea typeface="Calibri"/>
                <a:cs typeface="Calibri"/>
              </a:rPr>
              <a:t>).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Apropria via evento?:</a:t>
            </a:r>
            <a:r>
              <a:rPr lang="pt-BR" sz="2800" kern="0" dirty="0">
                <a:ea typeface="Calibri"/>
                <a:cs typeface="Calibri"/>
              </a:rPr>
              <a:t> Indica se a apropriação do crédito presumido deve ser feita por meio de evento específico no sistema.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indDeduzCredPres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Indica se o crédito presumido será deduzido no cálculo do valor do tributo do item.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ind_gCBSCredPres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Indica se deve ser preenchido o grupo de crédito presumido da CBS no documento fiscal.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ind_gIBSCredPres</a:t>
            </a:r>
            <a:r>
              <a:rPr lang="pt-BR" sz="2800" kern="0" dirty="0">
                <a:ea typeface="Calibri"/>
                <a:cs typeface="Calibri"/>
              </a:rPr>
              <a:t>: Indica se deve ser preenchido o grupo de crédito presumido do IBS no documento fiscal.</a:t>
            </a:r>
          </a:p>
        </p:txBody>
      </p:sp>
    </p:spTree>
    <p:extLst>
      <p:ext uri="{BB962C8B-B14F-4D97-AF65-F5344CB8AC3E}">
        <p14:creationId xmlns:p14="http://schemas.microsoft.com/office/powerpoint/2010/main" val="247012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4E4C7-EC91-281A-FF1A-B8992BE92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D60E3C27-BCD5-192B-7BAA-7BDA248636FA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5E4FCDEC-F7AA-CE79-9913-A8EFAFA02E4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43211B4-8595-C477-5836-639B391D143C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225A796-D475-88E3-3F34-AFD2B40ECFD3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AF5D3D03-42AA-85E8-DA26-D22A950C58D7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5690963" cy="560153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Alíquota CBS: </a:t>
            </a:r>
            <a:r>
              <a:rPr lang="pt-BR" sz="2800" kern="0" dirty="0">
                <a:ea typeface="Calibri"/>
                <a:cs typeface="Calibri"/>
              </a:rPr>
              <a:t>orientações sobre a alíquota aplicável ao crédito presumido da CBS.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>
                <a:ea typeface="Calibri"/>
                <a:cs typeface="Calibri"/>
              </a:rPr>
              <a:t>Alíquota IBS:</a:t>
            </a:r>
            <a:r>
              <a:rPr lang="pt-BR" sz="2800" kern="0" dirty="0">
                <a:ea typeface="Calibri"/>
                <a:cs typeface="Calibri"/>
              </a:rPr>
              <a:t> orientações sobre a alíquota aplicável ao crédito presumido do IBS.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pAliqCredPresCBS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orientações sobre o Percentual específico para cálculo do crédito presumido da CBS, quando aplicável.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pAliqCredPresIBS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orientações sobre o Percentual específico para cálculo do crédito presumido da IBS, quando aplicável.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pRedTransicaoIBS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orientações sobre o Percentual de redução durante o período de transição.</a:t>
            </a:r>
          </a:p>
        </p:txBody>
      </p:sp>
    </p:spTree>
    <p:extLst>
      <p:ext uri="{BB962C8B-B14F-4D97-AF65-F5344CB8AC3E}">
        <p14:creationId xmlns:p14="http://schemas.microsoft.com/office/powerpoint/2010/main" val="249953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8C551-651E-C994-D800-81F7C6FFB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497F9798-F898-3282-5CE7-F85C5C6CDD48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E047E672-EC1C-3160-C807-1C9281FD25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0B06E6F5-7838-D59B-1595-FBB35E6EAEB4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7265FC-585D-68BE-149D-29FE5788DBAE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</a:t>
            </a:r>
            <a:r>
              <a:rPr lang="pt-BR" sz="4800" b="1" dirty="0" err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cClassTrib</a:t>
            </a: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551BB974-DC2F-8DED-26CD-46F2E1372204}"/>
              </a:ext>
            </a:extLst>
          </p:cNvPr>
          <p:cNvSpPr txBox="1">
            <a:spLocks/>
          </p:cNvSpPr>
          <p:nvPr/>
        </p:nvSpPr>
        <p:spPr>
          <a:xfrm>
            <a:off x="349135" y="2668088"/>
            <a:ext cx="16162655" cy="38779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dIniVigCBS</a:t>
            </a:r>
            <a:r>
              <a:rPr lang="pt-BR" sz="2800" b="1" kern="0" dirty="0">
                <a:ea typeface="Calibri"/>
                <a:cs typeface="Calibri"/>
              </a:rPr>
              <a:t>: </a:t>
            </a:r>
            <a:r>
              <a:rPr lang="pt-BR" sz="2800" kern="0" dirty="0">
                <a:ea typeface="Calibri"/>
                <a:cs typeface="Calibri"/>
              </a:rPr>
              <a:t>Data de início da vigência do código de crédito presumido da CBS.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dFimVigCBS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Data de término da vigência do código de crédito presumido da CBS.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dIniVigIBS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Data de início da vigência do código de crédito presumido do IBS.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dFimVigIBS</a:t>
            </a:r>
            <a:r>
              <a:rPr lang="pt-BR" sz="2800" b="1" kern="0" dirty="0">
                <a:ea typeface="Calibri"/>
                <a:cs typeface="Calibri"/>
              </a:rPr>
              <a:t>:</a:t>
            </a:r>
            <a:r>
              <a:rPr lang="pt-BR" sz="2800" kern="0" dirty="0">
                <a:ea typeface="Calibri"/>
                <a:cs typeface="Calibri"/>
              </a:rPr>
              <a:t> Data de término da vigência do código de crédito presumido do IBS.</a:t>
            </a:r>
          </a:p>
        </p:txBody>
      </p:sp>
    </p:spTree>
    <p:extLst>
      <p:ext uri="{BB962C8B-B14F-4D97-AF65-F5344CB8AC3E}">
        <p14:creationId xmlns:p14="http://schemas.microsoft.com/office/powerpoint/2010/main" val="137400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3041CC19-77F7-0AD0-2A82-847CC7A094F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4ECB08A-6737-921D-3A0F-1F3DE98336F4}"/>
              </a:ext>
            </a:extLst>
          </p:cNvPr>
          <p:cNvSpPr txBox="1"/>
          <p:nvPr/>
        </p:nvSpPr>
        <p:spPr>
          <a:xfrm>
            <a:off x="150352" y="342900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pt-PT" sz="5400" b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Palestrantes</a:t>
            </a:r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41AD10-4CA1-EA65-EF06-B3916ED9385A}"/>
              </a:ext>
            </a:extLst>
          </p:cNvPr>
          <p:cNvSpPr txBox="1"/>
          <p:nvPr/>
        </p:nvSpPr>
        <p:spPr>
          <a:xfrm>
            <a:off x="2783703" y="5558419"/>
            <a:ext cx="5189827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b="1">
                <a:latin typeface="Calibri"/>
                <a:ea typeface="Calibri"/>
                <a:cs typeface="Calibri"/>
              </a:rPr>
              <a:t>Anderson Paganini</a:t>
            </a:r>
          </a:p>
          <a:p>
            <a:pPr algn="just"/>
            <a:r>
              <a:rPr lang="en-US" sz="2000">
                <a:latin typeface="Calibri"/>
                <a:ea typeface="Calibri"/>
                <a:cs typeface="Calibri"/>
              </a:rPr>
              <a:t>Auditor (CNAI 5283), Contador (CRC ES-017711/O-8) </a:t>
            </a:r>
            <a:r>
              <a:rPr lang="en-US" sz="2000" err="1">
                <a:latin typeface="Calibri"/>
                <a:ea typeface="Calibri"/>
                <a:cs typeface="Calibri"/>
              </a:rPr>
              <a:t>Bacharel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em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Ciências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Contábeis</a:t>
            </a:r>
            <a:r>
              <a:rPr lang="en-US" sz="2000">
                <a:latin typeface="Calibri"/>
                <a:ea typeface="Calibri"/>
                <a:cs typeface="Calibri"/>
              </a:rPr>
              <a:t> UFES, MBA </a:t>
            </a:r>
            <a:r>
              <a:rPr lang="en-US" sz="2000" err="1">
                <a:latin typeface="Calibri"/>
                <a:ea typeface="Calibri"/>
                <a:cs typeface="Calibri"/>
              </a:rPr>
              <a:t>em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Contabilidade</a:t>
            </a:r>
            <a:r>
              <a:rPr lang="en-US" sz="2000">
                <a:latin typeface="Calibri"/>
                <a:ea typeface="Calibri"/>
                <a:cs typeface="Calibri"/>
              </a:rPr>
              <a:t> Empresarial pela FUCAPE. </a:t>
            </a:r>
            <a:r>
              <a:rPr lang="en-US" sz="2000" err="1">
                <a:latin typeface="Calibri"/>
                <a:ea typeface="Calibri"/>
                <a:cs typeface="Calibri"/>
              </a:rPr>
              <a:t>Possui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experiência</a:t>
            </a:r>
            <a:r>
              <a:rPr lang="en-US" sz="2000">
                <a:latin typeface="Calibri"/>
                <a:ea typeface="Calibri"/>
                <a:cs typeface="Calibri"/>
              </a:rPr>
              <a:t> de </a:t>
            </a:r>
            <a:r>
              <a:rPr lang="en-US" sz="2000" err="1">
                <a:latin typeface="Calibri"/>
                <a:ea typeface="Calibri"/>
                <a:cs typeface="Calibri"/>
              </a:rPr>
              <a:t>mais</a:t>
            </a:r>
            <a:r>
              <a:rPr lang="en-US" sz="2000">
                <a:latin typeface="Calibri"/>
                <a:ea typeface="Calibri"/>
                <a:cs typeface="Calibri"/>
              </a:rPr>
              <a:t> de 20 </a:t>
            </a:r>
            <a:r>
              <a:rPr lang="en-US" sz="2000" err="1">
                <a:latin typeface="Calibri"/>
                <a:ea typeface="Calibri"/>
                <a:cs typeface="Calibri"/>
              </a:rPr>
              <a:t>anos</a:t>
            </a:r>
            <a:r>
              <a:rPr lang="en-US" sz="2000">
                <a:latin typeface="Calibri"/>
                <a:ea typeface="Calibri"/>
                <a:cs typeface="Calibri"/>
              </a:rPr>
              <a:t> com </a:t>
            </a:r>
            <a:r>
              <a:rPr lang="en-US" sz="2000" err="1">
                <a:latin typeface="Calibri"/>
                <a:ea typeface="Calibri"/>
                <a:cs typeface="Calibri"/>
              </a:rPr>
              <a:t>atividades</a:t>
            </a:r>
            <a:r>
              <a:rPr lang="en-US" sz="2000">
                <a:latin typeface="Calibri"/>
                <a:ea typeface="Calibri"/>
                <a:cs typeface="Calibri"/>
              </a:rPr>
              <a:t> de </a:t>
            </a:r>
            <a:r>
              <a:rPr lang="en-US" sz="2000" err="1">
                <a:latin typeface="Calibri"/>
                <a:ea typeface="Calibri"/>
                <a:cs typeface="Calibri"/>
              </a:rPr>
              <a:t>Implantação</a:t>
            </a:r>
            <a:r>
              <a:rPr lang="en-US" sz="2000">
                <a:latin typeface="Calibri"/>
                <a:ea typeface="Calibri"/>
                <a:cs typeface="Calibri"/>
              </a:rPr>
              <a:t>, </a:t>
            </a:r>
            <a:r>
              <a:rPr lang="en-US" sz="2000" err="1">
                <a:latin typeface="Calibri"/>
                <a:ea typeface="Calibri"/>
                <a:cs typeface="Calibri"/>
              </a:rPr>
              <a:t>Suporte</a:t>
            </a:r>
            <a:r>
              <a:rPr lang="en-US" sz="2000">
                <a:latin typeface="Calibri"/>
                <a:ea typeface="Calibri"/>
                <a:cs typeface="Calibri"/>
              </a:rPr>
              <a:t> e </a:t>
            </a:r>
            <a:r>
              <a:rPr lang="en-US" sz="2000" err="1">
                <a:latin typeface="Calibri"/>
                <a:ea typeface="Calibri"/>
                <a:cs typeface="Calibri"/>
              </a:rPr>
              <a:t>Capacitação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na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área</a:t>
            </a:r>
            <a:r>
              <a:rPr lang="en-US" sz="2000">
                <a:latin typeface="Calibri"/>
                <a:ea typeface="Calibri"/>
                <a:cs typeface="Calibri"/>
              </a:rPr>
              <a:t> de TI </a:t>
            </a:r>
            <a:r>
              <a:rPr lang="en-US" sz="2000" err="1">
                <a:latin typeface="Calibri"/>
                <a:ea typeface="Calibri"/>
                <a:cs typeface="Calibri"/>
              </a:rPr>
              <a:t>voltada</a:t>
            </a:r>
            <a:r>
              <a:rPr lang="en-US" sz="2000">
                <a:latin typeface="Calibri"/>
                <a:ea typeface="Calibri"/>
                <a:cs typeface="Calibri"/>
              </a:rPr>
              <a:t> à </a:t>
            </a:r>
            <a:r>
              <a:rPr lang="en-US" sz="2000" err="1">
                <a:latin typeface="Calibri"/>
                <a:ea typeface="Calibri"/>
                <a:cs typeface="Calibri"/>
              </a:rPr>
              <a:t>Contabilidade</a:t>
            </a:r>
            <a:r>
              <a:rPr lang="en-US" sz="2000">
                <a:latin typeface="Calibri"/>
                <a:ea typeface="Calibri"/>
                <a:cs typeface="Calibri"/>
              </a:rPr>
              <a:t> e </a:t>
            </a:r>
            <a:r>
              <a:rPr lang="en-US" sz="2000" err="1">
                <a:latin typeface="Calibri"/>
                <a:ea typeface="Calibri"/>
                <a:cs typeface="Calibri"/>
              </a:rPr>
              <a:t>como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Instrutor</a:t>
            </a:r>
            <a:r>
              <a:rPr lang="en-US" sz="2000">
                <a:latin typeface="Calibri"/>
                <a:ea typeface="Calibri"/>
                <a:cs typeface="Calibri"/>
              </a:rPr>
              <a:t> de </a:t>
            </a:r>
            <a:r>
              <a:rPr lang="en-US" sz="2000" err="1">
                <a:latin typeface="Calibri"/>
                <a:ea typeface="Calibri"/>
                <a:cs typeface="Calibri"/>
              </a:rPr>
              <a:t>cursos</a:t>
            </a:r>
            <a:r>
              <a:rPr lang="en-US" sz="2000">
                <a:latin typeface="Calibri"/>
                <a:ea typeface="Calibri"/>
                <a:cs typeface="Calibri"/>
              </a:rPr>
              <a:t> livres </a:t>
            </a:r>
            <a:r>
              <a:rPr lang="en-US" sz="2000" err="1">
                <a:latin typeface="Calibri"/>
                <a:ea typeface="Calibri"/>
                <a:cs typeface="Calibri"/>
              </a:rPr>
              <a:t>em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disciplinas</a:t>
            </a:r>
            <a:r>
              <a:rPr lang="en-US" sz="2000">
                <a:latin typeface="Calibri"/>
                <a:ea typeface="Calibri"/>
                <a:cs typeface="Calibri"/>
              </a:rPr>
              <a:t> de </a:t>
            </a:r>
            <a:r>
              <a:rPr lang="en-US" sz="2000" err="1">
                <a:latin typeface="Calibri"/>
                <a:ea typeface="Calibri"/>
                <a:cs typeface="Calibri"/>
              </a:rPr>
              <a:t>Contabilidade</a:t>
            </a:r>
            <a:r>
              <a:rPr lang="en-US" sz="2000">
                <a:latin typeface="Calibri"/>
                <a:ea typeface="Calibri"/>
                <a:cs typeface="Calibri"/>
              </a:rPr>
              <a:t> e </a:t>
            </a:r>
            <a:r>
              <a:rPr lang="en-US" sz="2000" err="1">
                <a:latin typeface="Calibri"/>
                <a:ea typeface="Calibri"/>
                <a:cs typeface="Calibri"/>
              </a:rPr>
              <a:t>Tributos</a:t>
            </a:r>
            <a:r>
              <a:rPr lang="en-US" sz="2000">
                <a:latin typeface="Calibri"/>
                <a:ea typeface="Calibri"/>
                <a:cs typeface="Calibri"/>
              </a:rPr>
              <a:t>. Atua </a:t>
            </a:r>
            <a:r>
              <a:rPr lang="en-US" sz="2000" err="1">
                <a:latin typeface="Calibri"/>
                <a:ea typeface="Calibri"/>
                <a:cs typeface="Calibri"/>
              </a:rPr>
              <a:t>como</a:t>
            </a:r>
            <a:r>
              <a:rPr lang="en-US" sz="2000">
                <a:latin typeface="Calibri"/>
                <a:ea typeface="Calibri"/>
                <a:cs typeface="Calibri"/>
              </a:rPr>
              <a:t> Consultor Fiscal e </a:t>
            </a:r>
            <a:r>
              <a:rPr lang="en-US" sz="2000" err="1">
                <a:latin typeface="Calibri"/>
                <a:ea typeface="Calibri"/>
                <a:cs typeface="Calibri"/>
              </a:rPr>
              <a:t>Tributário</a:t>
            </a:r>
            <a:r>
              <a:rPr lang="en-US" sz="2000">
                <a:latin typeface="Calibri"/>
                <a:ea typeface="Calibri"/>
                <a:cs typeface="Calibri"/>
              </a:rPr>
              <a:t>, Auditor e </a:t>
            </a:r>
            <a:r>
              <a:rPr lang="en-US" sz="2000" err="1">
                <a:latin typeface="Calibri"/>
                <a:ea typeface="Calibri"/>
                <a:cs typeface="Calibri"/>
              </a:rPr>
              <a:t>Palestrante</a:t>
            </a:r>
            <a:r>
              <a:rPr lang="en-US" sz="2000">
                <a:latin typeface="Calibri"/>
                <a:ea typeface="Calibri"/>
                <a:cs typeface="Calibri"/>
              </a:rPr>
              <a:t>. </a:t>
            </a:r>
            <a:r>
              <a:rPr lang="en-US" sz="2000" err="1">
                <a:latin typeface="Calibri"/>
                <a:ea typeface="Calibri"/>
                <a:cs typeface="Calibri"/>
              </a:rPr>
              <a:t>Instrutor</a:t>
            </a:r>
            <a:r>
              <a:rPr lang="en-US" sz="2000">
                <a:latin typeface="Calibri"/>
                <a:ea typeface="Calibri"/>
                <a:cs typeface="Calibri"/>
              </a:rPr>
              <a:t> </a:t>
            </a:r>
            <a:r>
              <a:rPr lang="en-US" sz="2000" err="1">
                <a:latin typeface="Calibri"/>
                <a:ea typeface="Calibri"/>
                <a:cs typeface="Calibri"/>
              </a:rPr>
              <a:t>credenciado</a:t>
            </a:r>
            <a:r>
              <a:rPr lang="en-US" sz="2000">
                <a:latin typeface="Calibri"/>
                <a:ea typeface="Calibri"/>
                <a:cs typeface="Calibri"/>
              </a:rPr>
              <a:t> do CRC-ES e CRC-RO. </a:t>
            </a:r>
            <a:r>
              <a:rPr lang="en-US" sz="2000" err="1">
                <a:latin typeface="Calibri"/>
                <a:ea typeface="Calibri"/>
                <a:cs typeface="Calibri"/>
              </a:rPr>
              <a:t>Conselheiro</a:t>
            </a:r>
            <a:r>
              <a:rPr lang="en-US" sz="2000">
                <a:latin typeface="Calibri"/>
                <a:ea typeface="Calibri"/>
                <a:cs typeface="Calibri"/>
              </a:rPr>
              <a:t> do CRC-ES. </a:t>
            </a:r>
            <a:r>
              <a:rPr lang="en-US" sz="2000" err="1">
                <a:latin typeface="Calibri"/>
                <a:ea typeface="Calibri"/>
                <a:cs typeface="Calibri"/>
              </a:rPr>
              <a:t>Sócio</a:t>
            </a:r>
            <a:r>
              <a:rPr lang="en-US" sz="2000">
                <a:latin typeface="Calibri"/>
                <a:ea typeface="Calibri"/>
                <a:cs typeface="Calibri"/>
              </a:rPr>
              <a:t> da </a:t>
            </a:r>
            <a:r>
              <a:rPr lang="en-US" sz="2000" err="1">
                <a:latin typeface="Calibri"/>
                <a:ea typeface="Calibri"/>
                <a:cs typeface="Calibri"/>
              </a:rPr>
              <a:t>Ensicon</a:t>
            </a:r>
            <a:r>
              <a:rPr lang="en-US" sz="2000">
                <a:latin typeface="Calibri"/>
                <a:ea typeface="Calibri"/>
                <a:cs typeface="Calibri"/>
              </a:rPr>
              <a:t>, da </a:t>
            </a:r>
            <a:r>
              <a:rPr lang="en-US" sz="2000" err="1">
                <a:latin typeface="Calibri"/>
                <a:ea typeface="Calibri"/>
                <a:cs typeface="Calibri"/>
              </a:rPr>
              <a:t>Legivix</a:t>
            </a:r>
            <a:r>
              <a:rPr lang="en-US" sz="2000">
                <a:latin typeface="Calibri"/>
                <a:ea typeface="Calibri"/>
                <a:cs typeface="Calibri"/>
              </a:rPr>
              <a:t> e da Medeiros &amp; Paganini. </a:t>
            </a:r>
            <a:endParaRPr lang="en-US"/>
          </a:p>
          <a:p>
            <a:pPr algn="just"/>
            <a:endParaRPr lang="en-US" sz="2000">
              <a:ea typeface="Calibri"/>
              <a:cs typeface="Calibri"/>
            </a:endParaRPr>
          </a:p>
          <a:p>
            <a:pPr algn="just"/>
            <a:endParaRPr lang="en-US" sz="2000">
              <a:ea typeface="Calibri"/>
              <a:cs typeface="Calibri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3D6E31-3E0D-1631-D139-AEC1BEEB7D8D}"/>
              </a:ext>
            </a:extLst>
          </p:cNvPr>
          <p:cNvSpPr txBox="1"/>
          <p:nvPr/>
        </p:nvSpPr>
        <p:spPr>
          <a:xfrm>
            <a:off x="10474132" y="5683950"/>
            <a:ext cx="5030165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000" b="1" dirty="0">
                <a:latin typeface="Calibri"/>
                <a:ea typeface="Calibri"/>
                <a:cs typeface="Calibri"/>
              </a:rPr>
              <a:t>Thabata Araújo</a:t>
            </a:r>
          </a:p>
          <a:p>
            <a:pPr algn="just"/>
            <a:r>
              <a:rPr lang="pt-BR" sz="2000" dirty="0">
                <a:ea typeface="Calibri"/>
                <a:cs typeface="Calibri"/>
              </a:rPr>
              <a:t>Especialista em Tributação e Reforma Tributária, bacharel em Ciências Contábeis e pós-graduada em Direito Tributário. Atua há mais de 20 anos na área tributária, auxiliando empresas e profissionais a navegarem com segurança e estratégia pela complexa legislação tributária brasileira. Consultora tributária, palestrante e instrutora de cursos, em entidades de classe como o SESCON e CRC-ES.</a:t>
            </a:r>
            <a:endParaRPr lang="pt-BR" dirty="0">
              <a:latin typeface="apto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81C10AC-BC5F-88C4-DFF0-12DF44335E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12" t="18922" r="6716" b="6646"/>
          <a:stretch>
            <a:fillRect/>
          </a:stretch>
        </p:blipFill>
        <p:spPr>
          <a:xfrm>
            <a:off x="3322609" y="806195"/>
            <a:ext cx="3915975" cy="47396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0BF8A50-2601-9655-4D7E-10AE1E930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72317" y="673848"/>
            <a:ext cx="3915975" cy="47089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BD26F-159E-84FB-1C42-71B4B13B4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CF0B1EE-67BA-ACE5-B8C6-241C914AB825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6DF13D-2290-B4A6-B73A-7A33B96B9734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21EBB569-F6D3-70DC-E40D-6DF800B75F63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70071EF4-9D3B-6845-80B2-1EB60A52284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21B797F-2267-3533-9379-F6D94AA301D3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79A2D13-2DFA-D060-6FBE-23F440B1CB97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60982CFA-AE84-0BB5-B94B-72059B1DD5EC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C1B5079B-A11C-7B09-9A74-D23C9FF26C90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48D31FA8-37E5-63B8-FA1A-AFB26E6CDEE7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684A05AD-E8C1-CFFA-3404-B53D9FC22A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346BF3F1-B8C0-3D2C-373E-5CFF1FC17A73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89E9E981-77EE-5DDC-375D-9B65270715B3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28E42D8D-A369-6B90-D3F2-303F6200C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8" y="2578346"/>
            <a:ext cx="16916400" cy="3693319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</a:rPr>
              <a:t>Classificação Tributária no âmbito do IBS e da CBS</a:t>
            </a:r>
            <a:endParaRPr lang="pt-BR" dirty="0">
              <a:solidFill>
                <a:schemeClr val="bg1"/>
              </a:solidFill>
            </a:endParaRPr>
          </a:p>
          <a:p>
            <a:pPr algn="ctr"/>
            <a:endParaRPr lang="pt-PT" sz="8000" dirty="0">
              <a:solidFill>
                <a:schemeClr val="bg1"/>
              </a:solidFill>
            </a:endParaRPr>
          </a:p>
        </p:txBody>
      </p:sp>
      <p:pic>
        <p:nvPicPr>
          <p:cNvPr id="19" name="object 2">
            <a:extLst>
              <a:ext uri="{FF2B5EF4-FFF2-40B4-BE49-F238E27FC236}">
                <a16:creationId xmlns:a16="http://schemas.microsoft.com/office/drawing/2014/main" id="{3B66FCA9-D17A-BB9A-4272-4F77A2936E8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C6B20-CE0D-BEFD-2F0F-13ADF3A73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4B5251A9-CF91-B68F-9703-9DF72302C46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5555E44B-3152-7E5B-6155-778271E830A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1858394-897D-80E0-2DCF-C3F127B32D86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AFC9CA0-18F6-F75B-3145-DFAEBC5036A8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4B97CA24-B99E-54D5-1F65-37C8F1689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1340DBEC-1060-3E52-3F30-5EB76D09A3B7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34470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Operação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pt-BR" sz="3200" b="1" kern="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Fornecedor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pt-BR" sz="3200" b="1" kern="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Adquirente/Destinatário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pt-BR" sz="3200" b="1" kern="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Item (Produto)</a:t>
            </a:r>
          </a:p>
        </p:txBody>
      </p:sp>
    </p:spTree>
    <p:extLst>
      <p:ext uri="{BB962C8B-B14F-4D97-AF65-F5344CB8AC3E}">
        <p14:creationId xmlns:p14="http://schemas.microsoft.com/office/powerpoint/2010/main" val="395957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25C03-6A52-1409-9E89-8819B8DCD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B5A40DA9-8CE3-B2BB-7260-D8C2C7C0529E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4DF64AC1-97D2-F474-30C3-70E1C1DD1F2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8F51A50-22AD-525A-E25E-8A8CAF9266E9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AC0D85F-1A82-5EAA-7D90-6ADD27B63A54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C0C0B62E-9EB6-D55D-9807-D23EE8DFD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1A6159D9-1534-0EA6-9871-FBACA3FB23DD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393954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Operação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Exemplo #1</a:t>
            </a:r>
            <a:r>
              <a:rPr lang="pt-BR" sz="3200" kern="0" dirty="0">
                <a:ea typeface="Calibri"/>
                <a:cs typeface="Calibri"/>
              </a:rPr>
              <a:t>: 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Transferência entre estabelecimentos da mesma empresa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Não importa o produto, sempre será classificada sob o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código 410002 - Transferências entre estabelecimentos pertencentes ao mesmo contribuinte. </a:t>
            </a:r>
          </a:p>
        </p:txBody>
      </p:sp>
    </p:spTree>
    <p:extLst>
      <p:ext uri="{BB962C8B-B14F-4D97-AF65-F5344CB8AC3E}">
        <p14:creationId xmlns:p14="http://schemas.microsoft.com/office/powerpoint/2010/main" val="167799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D9F1E-2CE1-74FD-C6DE-C61F215B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B95392-680D-CD35-7D94-214B785F383A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919299C-30BA-2AC5-1A64-8C918677976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621F728-BF26-309E-1D0D-1E76AA797099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BE23B21-F834-B2D6-2A39-F91015D2577A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CC7F8566-F959-63DB-F595-2545D7052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2F0E19BA-B861-F8FE-8ABC-7C51A5265E9A}"/>
              </a:ext>
            </a:extLst>
          </p:cNvPr>
          <p:cNvSpPr txBox="1">
            <a:spLocks/>
          </p:cNvSpPr>
          <p:nvPr/>
        </p:nvSpPr>
        <p:spPr>
          <a:xfrm>
            <a:off x="466219" y="3661623"/>
            <a:ext cx="15771756" cy="393954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Operação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Exemplo #2</a:t>
            </a:r>
            <a:r>
              <a:rPr lang="pt-BR" sz="3200" kern="0" dirty="0">
                <a:ea typeface="Calibri"/>
                <a:cs typeface="Calibri"/>
              </a:rPr>
              <a:t>: 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Exportação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Não importa o produto, sempre será classificada sob o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código 410004 - Exportações de bens e serviços. </a:t>
            </a:r>
          </a:p>
        </p:txBody>
      </p:sp>
    </p:spTree>
    <p:extLst>
      <p:ext uri="{BB962C8B-B14F-4D97-AF65-F5344CB8AC3E}">
        <p14:creationId xmlns:p14="http://schemas.microsoft.com/office/powerpoint/2010/main" val="246747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96CA8-E57E-47A0-408D-6E9B87CE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206C2307-8C08-4F1F-FB30-77AB11FBD996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CFFD34EE-9C38-72A4-B383-2225292A32E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01300EE-11DA-EE8A-B875-ED7DFB57C7D4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08745C2-0DA5-5CAD-9DA4-08AA0CD33531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94C64642-B2D7-34E0-0711-7F8415745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AB4598B5-1C68-A582-3BF8-8D5AEFC5EB69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393954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Fornecedor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Exemplo</a:t>
            </a:r>
            <a:r>
              <a:rPr lang="pt-BR" sz="3200" kern="0" dirty="0">
                <a:ea typeface="Calibri"/>
                <a:cs typeface="Calibri"/>
              </a:rPr>
              <a:t>: 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Fornecimento por produtor rural não contribuinte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Não importa o produto ou o destinatário, sempre será classificada sob o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código 410014 - Fornecimento de produtor rural não contribuinte. </a:t>
            </a:r>
          </a:p>
        </p:txBody>
      </p:sp>
    </p:spTree>
    <p:extLst>
      <p:ext uri="{BB962C8B-B14F-4D97-AF65-F5344CB8AC3E}">
        <p14:creationId xmlns:p14="http://schemas.microsoft.com/office/powerpoint/2010/main" val="3634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6FDD3-4CC7-8A3A-EA33-B4524F7E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F31B935-1434-3E1E-BD3D-7F4F2F3F1795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FD5C48B-0E45-54F0-3208-B7C5EF35AAF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18231C8-B381-4BA6-2660-F69468C79135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D68C71C-5B74-B769-2403-B2B028EABA70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68BD9F95-B63A-416C-20F1-4264B799E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DC96D647-2764-9637-1F01-622BA4939C5E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49244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Adquirente/Destinatário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Exemplo</a:t>
            </a:r>
            <a:r>
              <a:rPr lang="pt-BR" sz="3200" kern="0" dirty="0">
                <a:ea typeface="Calibri"/>
                <a:cs typeface="Calibri"/>
              </a:rPr>
              <a:t>: 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Fornecimento de dispositivos médicos para órgãos da administração pública e entidades de saúde imunes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Não importa o fornecedor, sempre será classificada sob o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código 200005 - Fornecimento de dispositivos médicos para órgãos da administração pública e entidades de saúde imunes (Anexo IV). </a:t>
            </a:r>
          </a:p>
        </p:txBody>
      </p:sp>
    </p:spTree>
    <p:extLst>
      <p:ext uri="{BB962C8B-B14F-4D97-AF65-F5344CB8AC3E}">
        <p14:creationId xmlns:p14="http://schemas.microsoft.com/office/powerpoint/2010/main" val="224836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D0127-3963-2423-49D0-F1A79B3E5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33B45354-BE1A-5A1B-D0A5-BAAFE9B6B64F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792C222-389A-BE1C-D72A-548BA8A8AEA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A15C297-0760-F5AD-81F2-170AF514C108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9CE298D-132E-5975-4559-A6009BBA334F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FD2C1C9B-9AFF-4CEA-E7A7-891674814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Principais Chaves para a classificação tributária no âmbito do IBS e da CBS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17D315BC-B923-9069-2C70-C2232AA40631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49244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3200" b="1" kern="0" dirty="0">
                <a:ea typeface="Calibri"/>
                <a:cs typeface="Calibri"/>
              </a:rPr>
              <a:t>Item (Produto ou Serviço)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Exemplo</a:t>
            </a:r>
            <a:r>
              <a:rPr lang="pt-BR" sz="3200" kern="0" dirty="0">
                <a:ea typeface="Calibri"/>
                <a:cs typeface="Calibri"/>
              </a:rPr>
              <a:t>: 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Fornecimento de tampões higiênicos, absorventes higiênicos internos ou externos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ea typeface="Calibri"/>
                <a:cs typeface="Calibri"/>
              </a:rPr>
              <a:t>Não importa o fornecedor, sempre será classificada sob o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código 200013 - Fornecimento de tampões higiênicos, absorventes higiênicos internos ou externos, descartáveis ou reutilizáveis, calcinhas absorventes e coletores menstruais, observado o art. 147 da Lei Complementar nº 214, de 2025.</a:t>
            </a:r>
          </a:p>
        </p:txBody>
      </p:sp>
    </p:spTree>
    <p:extLst>
      <p:ext uri="{BB962C8B-B14F-4D97-AF65-F5344CB8AC3E}">
        <p14:creationId xmlns:p14="http://schemas.microsoft.com/office/powerpoint/2010/main" val="47580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CC650-2E11-7E78-AEAB-37A70B434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FA3F4D17-A429-FEC9-7C10-CDC022178A55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386032A9-F188-150E-3929-E6E240CFADF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0E97C41-CF7B-40AE-206B-C10066E73AA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B4B05C9-6818-D9DB-151F-300C17C0E0F0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0FBB443-D98D-77F8-7697-0B177E40D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Cuidados ao classificar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916DC0C2-8518-2746-E32B-C6C1115FEC73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5874995" cy="64017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Equívoco #1 - usar o CFOP como chave de classificação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solidFill>
                  <a:srgbClr val="C00000"/>
                </a:solidFill>
                <a:ea typeface="Calibri"/>
                <a:cs typeface="Calibri"/>
              </a:rPr>
              <a:t>Risco potencial</a:t>
            </a:r>
            <a:r>
              <a:rPr lang="pt-BR" sz="3200" kern="0" dirty="0">
                <a:ea typeface="Calibri"/>
                <a:cs typeface="Calibri"/>
              </a:rPr>
              <a:t>: necessidade de retrabalho a partir de 2033 se, de fato, for extinto ou descartado o uso do CFOP nos documentos fiscais eletrônicos.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Equívoco #2 - olhar somente para o NCM sem considerar a descrição do item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solidFill>
                  <a:srgbClr val="C00000"/>
                </a:solidFill>
                <a:ea typeface="Calibri"/>
                <a:cs typeface="Calibri"/>
              </a:rPr>
              <a:t>Risco potencial</a:t>
            </a:r>
            <a:r>
              <a:rPr lang="pt-BR" sz="3200" kern="0" dirty="0">
                <a:ea typeface="Calibri"/>
                <a:cs typeface="Calibri"/>
              </a:rPr>
              <a:t>: pode ser que nem todo item classificado sob determinado NCM esteja abrangido por um benefício específico.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825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D06A1-AEE6-2F81-F36B-BD037E48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0303EC92-39B5-6E84-9196-5A13E205FB0D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286DB17-7264-1C6C-9CB3-A154665B82A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AA06737C-BAF0-6937-AAAA-59C49E3208A4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4B3CA44-C6BF-92DC-A935-8593E7CEF0B3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FAEED956-412D-9B37-2B60-340B7CB9E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Cuidados ao classificar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5715053-63D5-F62D-097D-FA7D140859AE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5358801" cy="64017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kern="0" dirty="0">
                <a:solidFill>
                  <a:srgbClr val="C00000"/>
                </a:solidFill>
                <a:ea typeface="Calibri"/>
                <a:cs typeface="Calibri"/>
              </a:rPr>
              <a:t>Exemplo de risco potencial relacionado ao Equívoco #2</a:t>
            </a:r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:</a:t>
            </a:r>
          </a:p>
          <a:p>
            <a:endParaRPr lang="pt-BR" sz="3200" kern="0" dirty="0">
              <a:solidFill>
                <a:schemeClr val="tx2">
                  <a:lumMod val="7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Situação:</a:t>
            </a:r>
            <a:r>
              <a:rPr lang="pt-BR" sz="2400" kern="0" dirty="0">
                <a:ea typeface="Calibri"/>
                <a:cs typeface="Calibri"/>
              </a:rPr>
              <a:t> Fornecimento de tampões higiênicos, absorventes higiênicos internos ou externos</a:t>
            </a:r>
          </a:p>
          <a:p>
            <a:pPr algn="just"/>
            <a:r>
              <a:rPr lang="pt-BR" sz="2400" kern="0" dirty="0">
                <a:ea typeface="Calibri"/>
                <a:cs typeface="Calibri"/>
              </a:rPr>
              <a:t>LC 214/2025: “</a:t>
            </a:r>
            <a:r>
              <a:rPr lang="pt-BR" sz="2400" i="1" kern="0" dirty="0">
                <a:ea typeface="Calibri"/>
                <a:cs typeface="Calibri"/>
              </a:rPr>
              <a:t>Art. 147. Ficam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reduzidas a zero as alíquotas do IBS e da CBS</a:t>
            </a:r>
            <a:r>
              <a:rPr lang="pt-BR" sz="2400" i="1" kern="0" dirty="0">
                <a:ea typeface="Calibri"/>
                <a:cs typeface="Calibri"/>
              </a:rPr>
              <a:t> incidentes sobre o fornecimento dos seguintes produtos de cuidados básicos à saúde menstrual: </a:t>
            </a:r>
          </a:p>
          <a:p>
            <a:pPr algn="just"/>
            <a:r>
              <a:rPr lang="pt-BR" sz="2400" i="1" kern="0" dirty="0">
                <a:ea typeface="Calibri"/>
                <a:cs typeface="Calibri"/>
              </a:rPr>
              <a:t> I -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tampões higiênicos</a:t>
            </a:r>
            <a:r>
              <a:rPr lang="pt-BR" sz="2400" i="1" kern="0" dirty="0">
                <a:ea typeface="Calibri"/>
                <a:cs typeface="Calibri"/>
              </a:rPr>
              <a:t> classificados no código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9619.00.00</a:t>
            </a:r>
            <a:r>
              <a:rPr lang="pt-BR" sz="2400" i="1" kern="0" dirty="0">
                <a:ea typeface="Calibri"/>
                <a:cs typeface="Calibri"/>
              </a:rPr>
              <a:t> da NCM/SH; </a:t>
            </a:r>
          </a:p>
          <a:p>
            <a:pPr algn="just"/>
            <a:r>
              <a:rPr lang="pt-BR" sz="2400" i="1" kern="0" dirty="0">
                <a:ea typeface="Calibri"/>
                <a:cs typeface="Calibri"/>
              </a:rPr>
              <a:t> II -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absorventes higiênicos internos ou externos, descartáveis ou reutilizáveis, e calcinhas absorventes </a:t>
            </a:r>
            <a:r>
              <a:rPr lang="pt-BR" sz="2400" i="1" kern="0" dirty="0">
                <a:ea typeface="Calibri"/>
                <a:cs typeface="Calibri"/>
              </a:rPr>
              <a:t>classificados no código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9619.00.00</a:t>
            </a:r>
            <a:r>
              <a:rPr lang="pt-BR" sz="2400" i="1" kern="0" dirty="0">
                <a:ea typeface="Calibri"/>
                <a:cs typeface="Calibri"/>
              </a:rPr>
              <a:t> da NCM/SH; e </a:t>
            </a:r>
          </a:p>
          <a:p>
            <a:pPr algn="just"/>
            <a:r>
              <a:rPr lang="pt-BR" sz="2400" i="1" kern="0" dirty="0">
                <a:ea typeface="Calibri"/>
                <a:cs typeface="Calibri"/>
              </a:rPr>
              <a:t> III -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coletores menstruais </a:t>
            </a:r>
            <a:r>
              <a:rPr lang="pt-BR" sz="2400" i="1" kern="0" dirty="0">
                <a:ea typeface="Calibri"/>
                <a:cs typeface="Calibri"/>
              </a:rPr>
              <a:t>classificados no código </a:t>
            </a:r>
            <a:r>
              <a:rPr lang="pt-BR" sz="2400" b="1" i="1" kern="0" dirty="0">
                <a:solidFill>
                  <a:srgbClr val="0070C0"/>
                </a:solidFill>
                <a:ea typeface="Calibri"/>
                <a:cs typeface="Calibri"/>
              </a:rPr>
              <a:t>9619.00.00</a:t>
            </a:r>
            <a:r>
              <a:rPr lang="pt-BR" sz="2400" i="1" kern="0" dirty="0">
                <a:ea typeface="Calibri"/>
                <a:cs typeface="Calibri"/>
              </a:rPr>
              <a:t> da NCM/SH.”</a:t>
            </a: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Risco:</a:t>
            </a:r>
            <a:r>
              <a:rPr lang="pt-BR" sz="2400" kern="0" dirty="0">
                <a:ea typeface="Calibri"/>
                <a:cs typeface="Calibri"/>
              </a:rPr>
              <a:t> Há outros itens não abrangidos pelo benefício classificáveis sob o mesmo NCM:</a:t>
            </a: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BDF7B1-B2FB-5168-9D12-EEA181FF2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178" y="8021039"/>
            <a:ext cx="10621857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3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B03F3-C978-BE93-4893-6837FC5B1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863485DD-7A50-31FA-B884-5F066BCD5062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3D1DC53-F376-B7E6-0946-F38A255CAE2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AE73E291-8C38-5EB7-8683-C1C506E97A3E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D883483-B0F3-8620-9EAE-4C8AE5DCFCC2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DD4DBDC9-BC5D-2F3A-850B-426051D0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Cuidados ao classificar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4BBC9C95-97F6-D085-845E-F58AA093EEEA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49244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#3 – erro na atribuição do código NCM ao produto ou do código NBS ao serviço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solidFill>
                  <a:srgbClr val="C00000"/>
                </a:solidFill>
                <a:ea typeface="Calibri"/>
                <a:cs typeface="Calibri"/>
              </a:rPr>
              <a:t>Risco potencial</a:t>
            </a:r>
            <a:r>
              <a:rPr lang="pt-BR" sz="3200" kern="0" dirty="0">
                <a:ea typeface="Calibri"/>
                <a:cs typeface="Calibri"/>
              </a:rPr>
              <a:t>: aplicação indevida de benefício ou não aplicação de benefício previsto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#4 – uso de código genérico quando existir código específico na Tabela</a:t>
            </a:r>
          </a:p>
          <a:p>
            <a:endParaRPr lang="pt-BR" sz="3200" kern="0" dirty="0">
              <a:ea typeface="Calibri"/>
              <a:cs typeface="Calibri"/>
            </a:endParaRPr>
          </a:p>
          <a:p>
            <a:r>
              <a:rPr lang="pt-BR" sz="3200" kern="0" dirty="0">
                <a:solidFill>
                  <a:srgbClr val="C00000"/>
                </a:solidFill>
                <a:ea typeface="Calibri"/>
                <a:cs typeface="Calibri"/>
              </a:rPr>
              <a:t>Risco potencial</a:t>
            </a:r>
            <a:r>
              <a:rPr lang="pt-BR" sz="3200" kern="0" dirty="0">
                <a:ea typeface="Calibri"/>
                <a:cs typeface="Calibri"/>
              </a:rPr>
              <a:t>: classificação incorreta e consequente sujeição a penalidades inerentes às obrigações acessórias (LC 214/2025, art. 341-G)</a:t>
            </a:r>
          </a:p>
          <a:p>
            <a:endParaRPr lang="pt-BR" sz="32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323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5474D-744D-D4C1-403B-679902BF4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2DE8756-6557-53B7-90C6-815F1F46E3C1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6E481A3-A200-E9CE-AA53-99336157BEFF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5AF25B10-A78A-660F-83CC-A02A72696042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ABC2DB08-7FB5-957B-06CB-5FC84FC5D10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C6384A5-262C-AC27-988B-8BE633449880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0A48F4D3-3375-918E-264D-6EAB2DFED489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D5009F74-ABE5-F7C5-0C3C-E1DB0722D32C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1805BDFE-8835-F124-B2B9-F13E4638B014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FC656903-487B-C3B2-FFFE-1E997205137C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72A7DC67-F20C-EC9B-5730-84B4739CEE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8AC36581-23DB-2FEC-9BEA-EB8D5FDC3C44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173F73D4-DE94-910C-D7D5-1AF77E610052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50F363CC-33FC-987C-99F6-2BF18667A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8" y="2578346"/>
            <a:ext cx="16916400" cy="2462213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</a:rPr>
              <a:t>O cronograma de obrigatoriedades tal como se encontra atualmente...</a:t>
            </a:r>
            <a:endParaRPr lang="pt-PT" sz="8000" dirty="0">
              <a:solidFill>
                <a:schemeClr val="bg1"/>
              </a:solidFill>
            </a:endParaRPr>
          </a:p>
        </p:txBody>
      </p:sp>
      <p:pic>
        <p:nvPicPr>
          <p:cNvPr id="19" name="object 2">
            <a:extLst>
              <a:ext uri="{FF2B5EF4-FFF2-40B4-BE49-F238E27FC236}">
                <a16:creationId xmlns:a16="http://schemas.microsoft.com/office/drawing/2014/main" id="{C32105B5-A1C2-729A-CE80-05CC19676E1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6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A2675-D88B-C8E5-F509-19D9090A1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50B42971-A871-8CBE-0326-6D1CB8C1883F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11A5F5D7-6E4F-50D2-1DB7-DF0E2FEEEA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53F0C61-68DE-D7C4-353A-71E755EBC601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40C8C05-8757-8D57-01EE-A5789F317427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Classificação Tributária quanto a IBS e CBS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A7B8663-297D-ED0B-1D9E-BF634EAC6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Cuidados ao classificar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18CE700C-AB92-A7A0-A1C3-D140E900F9B4}"/>
              </a:ext>
            </a:extLst>
          </p:cNvPr>
          <p:cNvSpPr txBox="1">
            <a:spLocks/>
          </p:cNvSpPr>
          <p:nvPr/>
        </p:nvSpPr>
        <p:spPr>
          <a:xfrm>
            <a:off x="466219" y="3661623"/>
            <a:ext cx="15573880" cy="677108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kern="0" dirty="0">
                <a:solidFill>
                  <a:srgbClr val="C00000"/>
                </a:solidFill>
                <a:ea typeface="Calibri"/>
                <a:cs typeface="Calibri"/>
              </a:rPr>
              <a:t>Exemplo de risco potencial relacionado ao risco #4</a:t>
            </a:r>
            <a:r>
              <a:rPr lang="pt-BR" sz="3200" b="1" kern="0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rPr>
              <a:t>:</a:t>
            </a:r>
          </a:p>
          <a:p>
            <a:endParaRPr lang="pt-BR" sz="3200" kern="0" dirty="0">
              <a:solidFill>
                <a:schemeClr val="tx2">
                  <a:lumMod val="7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Situações:</a:t>
            </a:r>
            <a:r>
              <a:rPr lang="pt-BR" sz="2400" kern="0" dirty="0">
                <a:ea typeface="Calibri"/>
                <a:cs typeface="Calibri"/>
              </a:rPr>
              <a:t> Remessa para conserto; Remessa para industrialização por encomenda; ...</a:t>
            </a: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Características</a:t>
            </a:r>
            <a:r>
              <a:rPr lang="pt-BR" sz="2400" kern="0" dirty="0">
                <a:ea typeface="Calibri"/>
                <a:cs typeface="Calibri"/>
              </a:rPr>
              <a:t>: não representam fornecimento e não estão entre as operações não onerosas sobre as quais incidem IBS e CBS.</a:t>
            </a:r>
            <a:endParaRPr lang="pt-BR" sz="2400" i="1" kern="0" dirty="0">
              <a:ea typeface="Calibri"/>
              <a:cs typeface="Calibri"/>
            </a:endParaRP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Decisão potencialmente equivocada do usuário</a:t>
            </a:r>
            <a:r>
              <a:rPr lang="pt-BR" sz="2400" kern="0" dirty="0">
                <a:ea typeface="Calibri"/>
                <a:cs typeface="Calibri"/>
              </a:rPr>
              <a:t>: classificar a operação sob o </a:t>
            </a:r>
            <a:r>
              <a:rPr lang="pt-BR" sz="2400" kern="0" dirty="0" err="1">
                <a:ea typeface="Calibri"/>
                <a:cs typeface="Calibri"/>
              </a:rPr>
              <a:t>cClassTrib</a:t>
            </a:r>
            <a:r>
              <a:rPr lang="pt-BR" sz="2400" kern="0" dirty="0">
                <a:ea typeface="Calibri"/>
                <a:cs typeface="Calibri"/>
              </a:rPr>
              <a:t> 410999 - Operações não onerosas sem previsão de tributação, não especificadas anteriormente.</a:t>
            </a: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r>
              <a:rPr lang="pt-BR" sz="2400" b="1" kern="0" dirty="0">
                <a:ea typeface="Calibri"/>
                <a:cs typeface="Calibri"/>
              </a:rPr>
              <a:t>Classificação mais adequada</a:t>
            </a:r>
            <a:r>
              <a:rPr lang="pt-BR" sz="2400" kern="0" dirty="0">
                <a:ea typeface="Calibri"/>
                <a:cs typeface="Calibri"/>
              </a:rPr>
              <a:t>: classificar sob o </a:t>
            </a:r>
            <a:r>
              <a:rPr lang="pt-BR" sz="2400" kern="0" dirty="0" err="1">
                <a:ea typeface="Calibri"/>
                <a:cs typeface="Calibri"/>
              </a:rPr>
              <a:t>cClassTrib</a:t>
            </a:r>
            <a:r>
              <a:rPr lang="pt-BR" sz="2400" kern="0" dirty="0">
                <a:ea typeface="Calibri"/>
                <a:cs typeface="Calibri"/>
              </a:rPr>
              <a:t> 410029 - Operações não sujeitas à incidência de IBS e de CBS, alcançadas apenas por obrigação acessória do ICMS, observado o art. 4º da Lei Complementar nº 214, de 2025.</a:t>
            </a: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pPr algn="just"/>
            <a:endParaRPr lang="pt-BR" sz="24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  <a:p>
            <a:endParaRPr lang="pt-BR" sz="32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818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6698-7128-C0DF-8A2C-30992B125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37153A1-7439-48F5-3D4D-1C679760B52F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D5C5DA5-7F76-67AA-A42D-E3CE6F2D4560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07DB1520-895F-8B10-7E3B-78372450FA57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4303DE7-C267-FAE1-B234-13337BE70EB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21C471D-8D29-0BA2-45D2-046FD8F95D3D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7FBEEB6-CCE6-7452-CE79-4B45F8E0DF8F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332ED063-E873-0662-E21A-69E5FA33E67A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74AF263A-169D-0B2C-3B9C-5D8A2519B149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4024F75-C6D3-25B7-604C-AA36FACB9067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61297F17-4161-E8D8-D8D2-A7083B895A4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4899016-23A6-8FB2-9A29-2C73350D95DE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2C41C893-549D-D42A-5CCA-EAFF56D6104C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5A6F0041-BECC-A8CA-760D-1D7C927C4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8" y="2578346"/>
            <a:ext cx="16916400" cy="2462213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</a:rPr>
              <a:t>Codificações específicas para Serviços e Novos Fatos Geradores</a:t>
            </a:r>
            <a:endParaRPr lang="pt-PT" sz="8000" dirty="0">
              <a:solidFill>
                <a:schemeClr val="bg1"/>
              </a:solidFill>
            </a:endParaRPr>
          </a:p>
        </p:txBody>
      </p:sp>
      <p:pic>
        <p:nvPicPr>
          <p:cNvPr id="19" name="object 2">
            <a:extLst>
              <a:ext uri="{FF2B5EF4-FFF2-40B4-BE49-F238E27FC236}">
                <a16:creationId xmlns:a16="http://schemas.microsoft.com/office/drawing/2014/main" id="{A933C9F1-9407-D776-A540-04C75535D4E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7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08A5-F18D-D025-AD5B-76E4E3C8C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C113735B-D4A1-539E-FA53-AF38CAA89EF8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10054E7-99B7-39CA-B9C3-8D5AA36580E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5715D4B2-55E5-8905-7855-13D6CFA71B59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D74FA9F-E47D-4174-6475-D5F3266309FB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Codificações para NFS-e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240F1A9A-422F-C88C-067F-1F6987376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5909310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O que é NBS? </a:t>
            </a:r>
            <a:r>
              <a:rPr lang="pt-BR" sz="3200" dirty="0">
                <a:latin typeface="Calibri"/>
                <a:ea typeface="Calibri"/>
                <a:cs typeface="Calibri"/>
              </a:rPr>
              <a:t>Nomenclatura Brasileira de Serviços</a:t>
            </a:r>
          </a:p>
          <a:p>
            <a:pPr algn="l"/>
            <a:endParaRPr lang="pt-BR" sz="3200" dirty="0">
              <a:latin typeface="Calibri"/>
              <a:ea typeface="Calibri"/>
              <a:cs typeface="Calibri"/>
            </a:endParaRPr>
          </a:p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O que é cTribNac? </a:t>
            </a:r>
            <a:r>
              <a:rPr lang="pt-BR" sz="3200" dirty="0">
                <a:latin typeface="Calibri"/>
                <a:ea typeface="Calibri"/>
                <a:cs typeface="Calibri"/>
              </a:rPr>
              <a:t>Código de Tributação Nacional</a:t>
            </a:r>
          </a:p>
          <a:p>
            <a:pPr algn="l"/>
            <a:endParaRPr lang="pt-BR" sz="3200" dirty="0">
              <a:latin typeface="Calibri"/>
              <a:ea typeface="Calibri"/>
              <a:cs typeface="Calibri"/>
            </a:endParaRPr>
          </a:p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Onde encontrar informações a respeito de suas respectivas tabelas?</a:t>
            </a:r>
          </a:p>
          <a:p>
            <a:pPr algn="l"/>
            <a:endParaRPr lang="pt-BR" sz="3200" dirty="0">
              <a:latin typeface="Calibri"/>
              <a:ea typeface="Calibri"/>
              <a:cs typeface="Calibri"/>
            </a:endParaRPr>
          </a:p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NBS e NEBS</a:t>
            </a:r>
            <a:r>
              <a:rPr lang="pt-BR" sz="3200" dirty="0">
                <a:latin typeface="Calibri"/>
                <a:ea typeface="Calibri"/>
                <a:cs typeface="Calibri"/>
              </a:rPr>
              <a:t>: </a:t>
            </a:r>
            <a:r>
              <a:rPr lang="pt-BR" sz="3200" b="1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https://www.gov.br/mdic/pt-br/assuntos/sdic/comercio-e-servicos/nbs-nomenclatura-brasileira-de-servicos</a:t>
            </a:r>
          </a:p>
          <a:p>
            <a:pPr algn="l"/>
            <a:endParaRPr lang="pt-BR" sz="3200" dirty="0">
              <a:latin typeface="Calibri"/>
              <a:ea typeface="Calibri"/>
              <a:cs typeface="Calibri"/>
            </a:endParaRPr>
          </a:p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cTribNac e NBS 2.0: </a:t>
            </a:r>
            <a:r>
              <a:rPr lang="pt-BR" sz="3200" b="1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https://www.gov.br/nfse/pt-br/biblioteca/documentacao-tecnica/documentacao-atual</a:t>
            </a:r>
          </a:p>
          <a:p>
            <a:pPr algn="l"/>
            <a:r>
              <a:rPr lang="pt-BR" sz="3200" dirty="0">
                <a:solidFill>
                  <a:srgbClr val="7030A0"/>
                </a:solidFill>
                <a:latin typeface="Calibri"/>
                <a:ea typeface="Calibri"/>
                <a:cs typeface="Calibri"/>
              </a:rPr>
              <a:t>Arquivo</a:t>
            </a:r>
            <a:r>
              <a:rPr lang="pt-BR" sz="3200" dirty="0">
                <a:latin typeface="Calibri"/>
                <a:ea typeface="Calibri"/>
                <a:cs typeface="Calibri"/>
              </a:rPr>
              <a:t>: anexo_b-nbs2-lista_servico_nacional-snnfse-v1-01-20260122.xlsx</a:t>
            </a:r>
          </a:p>
        </p:txBody>
      </p:sp>
    </p:spTree>
    <p:extLst>
      <p:ext uri="{BB962C8B-B14F-4D97-AF65-F5344CB8AC3E}">
        <p14:creationId xmlns:p14="http://schemas.microsoft.com/office/powerpoint/2010/main" val="356766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24E99-2E3C-EDF9-4C36-E7168B709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09F34015-C31C-49E5-2CCB-C5379EFA610E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90DD623-48B0-D43B-643A-88F92C32E69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3F08677-4CCD-4FBB-76BB-371DA31ED6EE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CF32A48-7A34-AFE4-1F81-4621D5BBCD85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Codificações para NFS-e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F7EEEA15-BE54-FCB9-6FEA-65A6CE7CF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cTribNac para Novos Fatos Geradores: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014E2F9-57CF-0EEA-430E-04F097530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247" y="2902947"/>
            <a:ext cx="10439506" cy="642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DCCE-70BE-3FE5-4F12-FA407EB2B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04D21A76-1AB9-9633-B351-E9CD3910F2A4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07088616-A068-A80B-6A83-54F926BF128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5FF8257D-044A-5053-3792-D82611CDCD13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5B0F136-BE70-5935-C41F-B5D9C8C0175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Codificações para NFS-e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895DB7A-81C2-1AF7-B229-6A5114663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5909310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b="1" dirty="0">
                <a:ea typeface="Calibri"/>
                <a:cs typeface="Calibri"/>
              </a:rPr>
              <a:t>Código Indicador da Operação de Fornecimento </a:t>
            </a:r>
            <a:r>
              <a:rPr lang="pt-BR" sz="3200" dirty="0">
                <a:ea typeface="Calibri"/>
                <a:cs typeface="Calibri"/>
              </a:rPr>
              <a:t>(</a:t>
            </a:r>
            <a:r>
              <a:rPr lang="pt-BR" sz="3200" b="1" dirty="0" err="1">
                <a:ea typeface="Calibri"/>
                <a:cs typeface="Calibri"/>
              </a:rPr>
              <a:t>cIndOp</a:t>
            </a:r>
            <a:r>
              <a:rPr lang="pt-BR" sz="3200" dirty="0">
                <a:ea typeface="Calibri"/>
                <a:cs typeface="Calibri"/>
              </a:rPr>
              <a:t>)</a:t>
            </a: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Calibri"/>
                <a:cs typeface="Calibri"/>
              </a:rPr>
              <a:t>Foi disponibilizado, em </a:t>
            </a:r>
            <a:r>
              <a:rPr lang="pt-BR" sz="3200" b="1" i="1" dirty="0">
                <a:solidFill>
                  <a:srgbClr val="0070C0"/>
                </a:solidFill>
                <a:ea typeface="Calibri"/>
                <a:cs typeface="Calibri"/>
              </a:rPr>
              <a:t>https://www.gov.br/nfse/pt-br/biblioteca/documentacao-tecnica/rtc</a:t>
            </a:r>
            <a:r>
              <a:rPr lang="pt-BR" sz="3200" dirty="0">
                <a:ea typeface="Calibri"/>
                <a:cs typeface="Calibri"/>
              </a:rPr>
              <a:t> , um Anexo de nome </a:t>
            </a:r>
            <a:r>
              <a:rPr lang="pt-BR" sz="3200" b="1" dirty="0">
                <a:ea typeface="Calibri"/>
                <a:cs typeface="Calibri"/>
              </a:rPr>
              <a:t>anexovii-indop_ibscbs_v1-01-00.xlsx</a:t>
            </a:r>
            <a:r>
              <a:rPr lang="pt-BR" sz="3200" dirty="0">
                <a:ea typeface="Calibri"/>
                <a:cs typeface="Calibri"/>
              </a:rPr>
              <a:t>.</a:t>
            </a: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Calibri"/>
                <a:cs typeface="Calibri"/>
              </a:rPr>
              <a:t>Ele é composto por uma tabela com os códigos indicadores da operação que são referenciados no campo “</a:t>
            </a:r>
            <a:r>
              <a:rPr lang="pt-BR" sz="3200" b="1" dirty="0" err="1">
                <a:ea typeface="Calibri"/>
                <a:cs typeface="Calibri"/>
              </a:rPr>
              <a:t>cIndOp</a:t>
            </a:r>
            <a:r>
              <a:rPr lang="pt-BR" sz="3200" dirty="0">
                <a:ea typeface="Calibri"/>
                <a:cs typeface="Calibri"/>
              </a:rPr>
              <a:t>” da DPS. </a:t>
            </a: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Calibri"/>
                <a:cs typeface="Calibri"/>
              </a:rPr>
              <a:t>A tabela foi baseada no art. 11 da Lei Complementar nº 214, de 16 de janeiro de 2025 e diz respeito à </a:t>
            </a:r>
            <a:r>
              <a:rPr lang="pt-BR" sz="3200" b="1" dirty="0">
                <a:ea typeface="Calibri"/>
                <a:cs typeface="Calibri"/>
              </a:rPr>
              <a:t>determinação do Local da Operação</a:t>
            </a:r>
            <a:r>
              <a:rPr lang="pt-BR" sz="3200" dirty="0">
                <a:ea typeface="Calibri"/>
                <a:cs typeface="Calibri"/>
              </a:rPr>
              <a:t>.</a:t>
            </a: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endParaRPr lang="pt-BR" sz="3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743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9E4C8-DEEB-A93B-5A0B-D03D7B92F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859CD15D-9B3D-C804-13AE-701EA7FDB883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BFA69CB3-6DA6-07FB-1637-46BBB5AA15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67A6207-89FD-6D5A-03F8-0BA4F6B6190C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8DAC541-AA2D-C57A-4332-AF68444BDCAB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Impactos na NFS-e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33C7F034-0B8B-FC10-9173-75CA111CA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7879080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dirty="0">
                <a:solidFill>
                  <a:srgbClr val="FF0000"/>
                </a:solidFill>
                <a:ea typeface="Calibri"/>
                <a:cs typeface="Calibri"/>
              </a:rPr>
              <a:t>A revisão da tabela de serviços é urgente!</a:t>
            </a:r>
          </a:p>
          <a:p>
            <a:pPr algn="l"/>
            <a:r>
              <a:rPr lang="pt-BR" sz="3200" dirty="0">
                <a:ea typeface="Calibri"/>
                <a:cs typeface="Calibri"/>
              </a:rPr>
              <a:t>Isso porque é </a:t>
            </a:r>
            <a:r>
              <a:rPr lang="pt-BR" sz="3200" b="1" dirty="0">
                <a:ea typeface="Calibri"/>
                <a:cs typeface="Calibri"/>
              </a:rPr>
              <a:t>necessária maior precisão na codificação de cada serviço</a:t>
            </a:r>
            <a:r>
              <a:rPr lang="pt-BR" sz="3200" dirty="0">
                <a:ea typeface="Calibri"/>
                <a:cs typeface="Calibri"/>
              </a:rPr>
              <a:t> prestado.</a:t>
            </a:r>
            <a:endParaRPr lang="pt-BR" dirty="0">
              <a:ea typeface="Calibri"/>
              <a:cs typeface="Calibri"/>
            </a:endParaRP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r>
              <a:rPr lang="pt-BR" sz="3200" b="1" dirty="0">
                <a:ea typeface="Calibri"/>
                <a:cs typeface="Calibri"/>
              </a:rPr>
              <a:t>Exemplo:</a:t>
            </a:r>
          </a:p>
          <a:p>
            <a:pPr algn="ctr"/>
            <a:r>
              <a:rPr lang="pt-BR" sz="3200" dirty="0">
                <a:ea typeface="Calibri"/>
                <a:cs typeface="Calibri"/>
              </a:rPr>
              <a:t>Código do Serviço na Lista Anexa à Lei Complementar nº 116/2003</a:t>
            </a:r>
          </a:p>
          <a:p>
            <a:pPr algn="l"/>
            <a:r>
              <a:rPr lang="pt-BR" sz="3200" b="1" dirty="0">
                <a:ea typeface="Calibri"/>
                <a:cs typeface="Calibri"/>
              </a:rPr>
              <a:t>7.01</a:t>
            </a:r>
            <a:r>
              <a:rPr lang="pt-BR" sz="3200" dirty="0">
                <a:ea typeface="Calibri"/>
                <a:cs typeface="Calibri"/>
              </a:rPr>
              <a:t> – Engenharia, agronomia, agrimensura, arquitetura, geologia, urbanismo, paisagismo e congêneres.</a:t>
            </a:r>
            <a:endParaRPr lang="pt-BR" dirty="0">
              <a:ea typeface="Calibri"/>
              <a:cs typeface="Calibri"/>
            </a:endParaRPr>
          </a:p>
          <a:p>
            <a:pPr algn="ctr"/>
            <a:r>
              <a:rPr lang="pt-BR" sz="3200" dirty="0">
                <a:ea typeface="Calibri"/>
                <a:cs typeface="Calibri"/>
              </a:rPr>
              <a:t>Código de Tributação Nacional (</a:t>
            </a:r>
            <a:r>
              <a:rPr lang="pt-BR" sz="3200" b="1" dirty="0">
                <a:ea typeface="Calibri"/>
                <a:cs typeface="Calibri"/>
              </a:rPr>
              <a:t>cTribNac</a:t>
            </a:r>
            <a:r>
              <a:rPr lang="pt-BR" sz="3200" dirty="0">
                <a:ea typeface="Calibri"/>
                <a:cs typeface="Calibri"/>
              </a:rPr>
              <a:t>)</a:t>
            </a: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rgbClr val="0070C0"/>
                </a:solidFill>
                <a:ea typeface="+mn-lt"/>
                <a:cs typeface="+mn-lt"/>
              </a:rPr>
              <a:t>01</a:t>
            </a:r>
            <a:r>
              <a:rPr lang="pt-BR" sz="3200" dirty="0">
                <a:ea typeface="+mn-lt"/>
                <a:cs typeface="+mn-lt"/>
              </a:rPr>
              <a:t>             </a:t>
            </a:r>
            <a:r>
              <a:rPr lang="pt-BR" sz="3200" dirty="0">
                <a:solidFill>
                  <a:srgbClr val="0070C0"/>
                </a:solidFill>
                <a:ea typeface="+mn-lt"/>
                <a:cs typeface="+mn-lt"/>
              </a:rPr>
              <a:t>Engenharia e congêneres.</a:t>
            </a:r>
            <a:endParaRPr lang="pt-BR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rgbClr val="00B050"/>
                </a:solidFill>
                <a:ea typeface="+mn-lt"/>
                <a:cs typeface="+mn-lt"/>
              </a:rPr>
              <a:t>02</a:t>
            </a:r>
            <a:r>
              <a:rPr lang="pt-BR" sz="3200" dirty="0">
                <a:solidFill>
                  <a:srgbClr val="00B050"/>
                </a:solidFill>
                <a:ea typeface="+mn-lt"/>
                <a:cs typeface="+mn-lt"/>
              </a:rPr>
              <a:t>             Agronomia e congêneres.</a:t>
            </a:r>
            <a:endParaRPr lang="pt-BR" dirty="0">
              <a:solidFill>
                <a:srgbClr val="00B050"/>
              </a:solidFill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03</a:t>
            </a:r>
            <a:r>
              <a:rPr lang="pt-BR" sz="3200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             Agrimensura e congêneres.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rgbClr val="7030A0"/>
                </a:solidFill>
                <a:ea typeface="+mn-lt"/>
                <a:cs typeface="+mn-lt"/>
              </a:rPr>
              <a:t>04</a:t>
            </a:r>
            <a:r>
              <a:rPr lang="pt-BR" sz="3200" dirty="0">
                <a:solidFill>
                  <a:srgbClr val="7030A0"/>
                </a:solidFill>
                <a:ea typeface="+mn-lt"/>
                <a:cs typeface="+mn-lt"/>
              </a:rPr>
              <a:t>             Arquitetura, urbanismo e congêneres.</a:t>
            </a:r>
            <a:endParaRPr lang="pt-BR" dirty="0">
              <a:solidFill>
                <a:srgbClr val="7030A0"/>
              </a:solidFill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05</a:t>
            </a:r>
            <a:r>
              <a:rPr lang="pt-BR" sz="3200" dirty="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             Geologia e congêneres.</a:t>
            </a:r>
            <a:endParaRPr lang="pt-BR" dirty="0">
              <a:solidFill>
                <a:schemeClr val="bg2">
                  <a:lumMod val="49000"/>
                </a:schemeClr>
              </a:solidFill>
              <a:ea typeface="Calibri"/>
              <a:cs typeface="Calibri"/>
            </a:endParaRPr>
          </a:p>
          <a:p>
            <a:pPr algn="l"/>
            <a:r>
              <a:rPr lang="pt-BR" sz="3200" dirty="0">
                <a:ea typeface="+mn-lt"/>
                <a:cs typeface="+mn-lt"/>
              </a:rPr>
              <a:t>0</a:t>
            </a:r>
            <a:r>
              <a:rPr lang="pt-BR" sz="3200" b="1" dirty="0">
                <a:ea typeface="+mn-lt"/>
                <a:cs typeface="+mn-lt"/>
              </a:rPr>
              <a:t>701</a:t>
            </a:r>
            <a:r>
              <a:rPr lang="pt-BR" sz="3200" b="1" dirty="0">
                <a:solidFill>
                  <a:srgbClr val="FF0000"/>
                </a:solidFill>
                <a:ea typeface="+mn-lt"/>
                <a:cs typeface="+mn-lt"/>
              </a:rPr>
              <a:t>06</a:t>
            </a:r>
            <a:r>
              <a:rPr lang="pt-BR" sz="3200" dirty="0">
                <a:solidFill>
                  <a:srgbClr val="FF0000"/>
                </a:solidFill>
                <a:ea typeface="+mn-lt"/>
                <a:cs typeface="+mn-lt"/>
              </a:rPr>
              <a:t>             Paisagismo e congêneres.</a:t>
            </a:r>
            <a:endParaRPr lang="pt-BR" dirty="0">
              <a:solidFill>
                <a:srgbClr val="FF0000"/>
              </a:solidFill>
              <a:ea typeface="Calibri"/>
              <a:cs typeface="Calibri"/>
            </a:endParaRPr>
          </a:p>
          <a:p>
            <a:pPr algn="l"/>
            <a:endParaRPr lang="pt-BR" sz="3200" dirty="0">
              <a:ea typeface="Calibri"/>
              <a:cs typeface="Calibri"/>
            </a:endParaRPr>
          </a:p>
          <a:p>
            <a:pPr algn="l"/>
            <a:endParaRPr lang="pt-BR" sz="3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05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53458-E199-D3E3-96E4-CADD5DDF6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6467540-810E-EE10-165B-E14898B5A564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 lang="pt-BR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02A4B9E-9C9C-3EE1-0F78-95FD10F8494D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25EC8B98-F7A6-4409-70E1-A79B13C63FD1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48772E8B-74C6-3ACB-710C-3A4617DD9BF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6142B2C-67A5-19C8-1D7A-B222836DD080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586FA64-27D7-79C8-19CA-6FFBDA2DB18E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0ABC572B-E0E9-FC54-7220-B307C1CCEB48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082F086-0D59-F181-52E6-A74815B3FDF5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314A46F-D63C-AE00-8EDB-C1097AF6CF01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3E7E60ED-F859-3107-4BA5-98F594270D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8C5A5C2B-5B1C-AD30-0EF0-193A0B36B8E5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CA491908-DDE4-7270-8089-EDC2D62DEDB0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2">
            <a:extLst>
              <a:ext uri="{FF2B5EF4-FFF2-40B4-BE49-F238E27FC236}">
                <a16:creationId xmlns:a16="http://schemas.microsoft.com/office/drawing/2014/main" id="{803AF3B7-7389-3377-1F86-9DDA7BAB26E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15" name="Título 14">
            <a:extLst>
              <a:ext uri="{FF2B5EF4-FFF2-40B4-BE49-F238E27FC236}">
                <a16:creationId xmlns:a16="http://schemas.microsoft.com/office/drawing/2014/main" id="{7603AAEF-EDE4-F4E4-F651-11218A1AC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6760141" cy="363176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7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Contribuintes enquadrados no Simples Nacional</a:t>
            </a:r>
            <a:br>
              <a:rPr lang="pt-BR" sz="4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br>
              <a:rPr lang="pt-BR" sz="4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pt-BR" sz="4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Está chegando a hora de tomar uma decisão estratégica!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88678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Cadastro, Opção de Regime e Obrigações Acessórias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684705" cy="440120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Janela de parametrização sistêmica: conforme a Resolução CGSN nº 186/2026, para 2027 as empresas formalizam, entre 1º e 30 de setembro de 2026, a opção de continuar no Simples Nacional e/ou de recolher o IBS e a CBS pelo regime regular (por fora).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O sistema (módulo contábil e de apuração) precisa armazenar essa competência da opção do contribuinte.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DeRE (Declaração de Regimes Específicos): a regra padrão do sistema é dispensar as ME/EPPs do Simples Nacional dessa entrega.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Gatilho de obrigatoriedade: o sistema deve exigir o envio da DeRE quando o cadastro indicar opção pelo regime regular (regime misto) ou quando a receita ultrapassar o sublimite estadual.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A Opção pelo Regime — Prazo para Opção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6162655" cy="541686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Resolução CGSN nº 186/2026 (editada em 9/4/2026, DOU de 17/4/2026) fixa os prazos e condições para, no ano-calendário de 2027, a opção pelo Simples Nacional e, para os optantes, a opção pelo regime regular do IBS e da CBS.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Janela única no Portal do Simples Nacional: de 1º a 30 de setembro de 2026, com efeitos a partir de 1º de janeiro de 2027.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opção pelo regime regular do IBS/CBS (regime misto, art. 41, §§ 3º e 4º, da LC nº 214/2025) vale apenas para janeiro a junho de 2027; essas parcelas deixam de ser recolhidas pelo DAS.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escolha pode ser cancelada até o último dia útil de novembro de 2026, tornando-se irretratável após esse prazo; empresas constituídas depois do encerramento da janela recebem tratamento diferenciado, sem se submeter ao prazo ordinário.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Impacto para o Contribuinte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846937" cy="440120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Permanecer apurando pelo Simples Nacional preserva a menor complexidade operacional, mas limita o crédito repassado ao cliente ao valor exato do IBS/CBS efetivamente pago (gTribSN).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Optar pelo regime regular dá acesso à não cumulatividade plena do IBS e da CBS, com aproveitamento de créditos sobre insumos — mas aumenta a carga de obrigações acessórias, podendo acionar a entrega da DeRE.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escolha exige simulação prévia de carga tributária: tende a favorecer quem tem muitos créditos a recuperar e pode onerar quem tem baixo custo de insumos e alta margem agregada.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decisão de setembro de 2026 reflete diretamente no fluxo de caixa e na rotina de recolhimento da empresa a partir de 2027.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Cronograma de Obrigatoriedades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6162655" cy="541686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Contribuintes enquadrados no Simples Nacional e MEI: regras de preenchimento de dados de IBS nos documentos fiscais serão objeto de Nota Técnica específica a ser publicada. Início de obrigatoriedade previsto para janeiro de 2027</a:t>
            </a:r>
            <a:r>
              <a:rPr lang="pt-BR" sz="3200" kern="0" dirty="0">
                <a:ea typeface="Calibri"/>
                <a:cs typeface="Calibri"/>
              </a:rPr>
              <a:t>. (Nota Técnica 2025.002-RTC - Versão 1.50)</a:t>
            </a:r>
            <a:endParaRPr lang="pt-BR" sz="3200" kern="0" dirty="0">
              <a:latin typeface="Calibri"/>
              <a:ea typeface="Calibri"/>
              <a:cs typeface="Calibri"/>
            </a:endParaRPr>
          </a:p>
          <a:p>
            <a:pPr marL="457200" indent="-457200" algn="l">
              <a:buFont typeface="Wingdings"/>
              <a:buChar char="ü"/>
            </a:pPr>
            <a:endParaRPr lang="pt-BR" sz="3200" kern="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Emissão de Nota Fiscal para Aluguel de bens móveis ou de bens imóveis: ainda sem data definida para início. Depende da disponibilização de alguns recursos no ambiente da NFS-e. Ainda sem data definida</a:t>
            </a:r>
            <a:r>
              <a:rPr lang="pt-BR" sz="3200" kern="0" dirty="0">
                <a:ea typeface="Calibri"/>
                <a:cs typeface="Calibri"/>
              </a:rPr>
              <a:t>. (Nota Técnica SE/CGNFS-e nº 009)</a:t>
            </a:r>
            <a:endParaRPr lang="pt-BR" sz="3200" kern="0" dirty="0">
              <a:latin typeface="Calibri"/>
              <a:ea typeface="Calibri"/>
              <a:cs typeface="Calibri"/>
            </a:endParaRPr>
          </a:p>
          <a:p>
            <a:pPr marL="457200" indent="-457200" algn="l">
              <a:buFont typeface="Wingdings"/>
              <a:buChar char="ü"/>
            </a:pPr>
            <a:endParaRPr lang="pt-BR" sz="3200" kern="0" dirty="0">
              <a:latin typeface="Calibri"/>
              <a:ea typeface="Calibri"/>
              <a:cs typeface="Calibri"/>
            </a:endParaRP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Preenchimento dos dados do IBS e da CBS por contribuintes fora do Simples Nacional: 1º/8/2026, com ativação de regras de validação em 3/8/2026. (Ato Conjunto CGIBS/RFB nº 1/2025 + Decreto nº 12.955/2026 + Resolução CGIBS nº 6/2026)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Impacto para os Clientes do Contribuinte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575319" cy="440120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Se o fornecedor permanece no Simples Nacional, o cliente do regime regular só se credita do valor exato do IBS/CBS efetivamente pago pelo fornecedor, informado via gTribSN — normalmente inferior ao crédito pleno.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Se o fornecedor optar pelo regime regular do IBS/CBS, o cliente adquirente pode se creditar integralmente, pela sistemática de não cumulatividade plena.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Essa escolha torna-se um fator de competitividade comercial nas cadeias B2B, podendo influenciar a manutenção de contratos com clientes de maior porte.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Fornecedores fortemente inseridos em cadeias B2B tendem a avaliar com mais atenção a opção pelo regime regular, dado o impacto direto sobre o crédito de seus clientes.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0BDAC-A9FC-B201-BF4E-FE22F475E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D0B50D70-1A2B-7132-7E61-D1F140B76B6D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F36CEDDB-0535-8038-0E9A-2F2E85D9E7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AA51FF19-384D-DC61-1928-52C4932AFA7B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31F04158-C806-FFB4-6AD9-D9CA61E4A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638" y="2569095"/>
            <a:ext cx="14773693" cy="5878532"/>
          </a:xfrm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pt-BR" sz="2800" dirty="0">
                <a:ea typeface="Calibri"/>
                <a:cs typeface="Calibri"/>
              </a:rPr>
              <a:t>Três frentes de adequação:</a:t>
            </a: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r>
              <a:rPr lang="pt-BR" sz="2800" dirty="0">
                <a:ea typeface="Calibri"/>
                <a:cs typeface="Calibri"/>
              </a:rPr>
              <a:t>Módulo de Serviços — NFS-e de Padrão Nacional (Resolução CGSN Nº189/2026)</a:t>
            </a: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r>
              <a:rPr lang="pt-BR" sz="2800" dirty="0">
                <a:ea typeface="Calibri"/>
                <a:cs typeface="Calibri"/>
              </a:rPr>
              <a:t>Módulo de Mercadorias — NF-e e NFC-e (Nota Técnica 2025.002)</a:t>
            </a: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r>
              <a:rPr lang="pt-BR" sz="2800" dirty="0">
                <a:ea typeface="Calibri"/>
                <a:cs typeface="Calibri"/>
              </a:rPr>
              <a:t>Cadastro, Opção de Regime e Obrigações Acessórias</a:t>
            </a: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just"/>
            <a:endParaRPr lang="pt-BR" sz="2800" dirty="0">
              <a:ea typeface="Calibri"/>
              <a:cs typeface="Calibri"/>
            </a:endParaRPr>
          </a:p>
          <a:p>
            <a:pPr algn="l"/>
            <a:endParaRPr lang="pt-BR" sz="2800" dirty="0">
              <a:ea typeface="Calibri"/>
              <a:cs typeface="Calibri"/>
            </a:endParaRPr>
          </a:p>
          <a:p>
            <a:endParaRPr lang="pt-BR" dirty="0">
              <a:ea typeface="Calibri"/>
              <a:cs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90AB02D-96C4-A5A0-554C-C00656B1C939}"/>
              </a:ext>
            </a:extLst>
          </p:cNvPr>
          <p:cNvSpPr txBox="1"/>
          <p:nvPr/>
        </p:nvSpPr>
        <p:spPr>
          <a:xfrm>
            <a:off x="925975" y="1367259"/>
            <a:ext cx="1309386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b="1" dirty="0">
                <a:solidFill>
                  <a:srgbClr val="1F4E79"/>
                </a:solidFill>
                <a:latin typeface="Calibri"/>
                <a:ea typeface="Calibri"/>
                <a:cs typeface="Calibri"/>
              </a:rPr>
              <a:t>Parametrização e Classificação de Sistemas para o Simples Nacional</a:t>
            </a:r>
            <a:endParaRPr lang="pt-BR" dirty="0"/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1916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Módulo de Serviços — Classificação da Atividade (cAtvSN)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575319" cy="320087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Para a prestação de serviços, as empresas do Simples Nacional (ME e EPP) serão obrigadas a utilizar a NFS-e de padrão nacional, via web ou API.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O sistema não pode depender apenas do CNAE: é preciso criar um “</a:t>
            </a:r>
            <a:r>
              <a:rPr lang="pt-BR" sz="2600" kern="0" dirty="0" err="1">
                <a:latin typeface="Calibri"/>
                <a:ea typeface="Calibri"/>
                <a:cs typeface="Calibri"/>
              </a:rPr>
              <a:t>de-para</a:t>
            </a:r>
            <a:r>
              <a:rPr lang="pt-BR" sz="2600" kern="0" dirty="0">
                <a:latin typeface="Calibri"/>
                <a:ea typeface="Calibri"/>
                <a:cs typeface="Calibri"/>
              </a:rPr>
              <a:t>” que indique o enquadramento exato da operação nos Anexos da Lei Complementar nº 123/2006.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Códigos fixos do cAtvSN: “7” (Anexo III), “8” (Anexo III com ISS fixo), “9” (sujeitos ao Fator R), “12” e “13” (Construção Civil) e “90” (operações não tributadas).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Módulo de Serviços — Regime Híbrido e Repasse de Crédito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575319" cy="520142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regApIBSCBSSN: novo parâmetro do cadastro tributário para informar como a empresa apura os novos tributos — (1) IBS e CBS pelo SN; (2) CBS pelo SN e IBS pelo regime regular, por excesso de sublimite estadual; ou (3) IBS e CBS pelo regime regular, como opção facultativa.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vReceitaBrutaSN e gTribSN: como o cliente do regime regular só toma crédito do montante exato que a empresa do Simples pagou, o sistema precisa calcular a Receita Bruta da operação e declarar, no grupo gTribSN, as alíquotas e valores exatos do IBS e da CBS repassados.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opSimpNac ganha a opção “4 - Optante Pendente”, para cadastros de empresas aguardando julgamento ou regularização no regime.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Recolhimento do ISS: excepcionalmente até 2032, o Módulo de Apuração Nacional (MAN) da NFS-e garante que o ISS próprio continue sendo gerado e pago via guia do DAS.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8F8-FBDD-4D40-B870-FFC52C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978402E1-1010-89E5-1F5E-B10EE0536FBC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7C7A454E-A546-608A-311D-26740C167B2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A57EE74-2973-909A-5A3A-3F7B201B0D60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ADE0B5D-5035-F18D-B3A4-1634FF9241A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Módulo de Mercadorias — NF-e e NFC-e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64BD4A0F-B24F-CA98-2741-14CD799D523F}"/>
              </a:ext>
            </a:extLst>
          </p:cNvPr>
          <p:cNvSpPr txBox="1">
            <a:spLocks/>
          </p:cNvSpPr>
          <p:nvPr/>
        </p:nvSpPr>
        <p:spPr>
          <a:xfrm>
            <a:off x="464780" y="3262294"/>
            <a:ext cx="15861686" cy="440120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Para a circulação de mercadorias, o ponto de atenção é a prevenção de regras prematuras: a base técnica ainda está em desenvolvimento.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A Nota Técnica 2025.002 (v1.50) define que as regras para emitentes com CRT 1 (Simples Nacional), 2 (Excesso de Sublimite) e 4 (MEI) não constam do leiaute atual e serão publicadas em NT futura.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Como a tributação para esses emitentes só começa em 2027, o sistema não deve exigir nem validar as tags do IBS/CBS nesses documentos por enquanto.</a:t>
            </a:r>
          </a:p>
          <a:p>
            <a:pPr marL="411480" indent="-411480" algn="l"/>
            <a:endParaRPr lang="pt-BR" sz="2600" kern="0" dirty="0">
              <a:latin typeface="Calibri"/>
              <a:ea typeface="Calibri"/>
              <a:cs typeface="Calibri"/>
            </a:endParaRPr>
          </a:p>
          <a:p>
            <a:pPr marL="411480" indent="-411480">
              <a:buFont typeface="Wingdings"/>
              <a:buChar char="ü"/>
            </a:pPr>
            <a:r>
              <a:rPr lang="pt-BR" sz="2600" kern="0" dirty="0">
                <a:latin typeface="Calibri"/>
                <a:ea typeface="Calibri"/>
                <a:cs typeface="Calibri"/>
              </a:rPr>
              <a:t>cClassTrib 811003 - Desenquadramento do Simples Nacional: código específico para notas fiscais de débito (ajuste), usado quando a empresa perde a condição de optante e precisa regularizar o imposto retroativo.</a:t>
            </a:r>
          </a:p>
        </p:txBody>
      </p:sp>
    </p:spTree>
    <p:extLst>
      <p:ext uri="{BB962C8B-B14F-4D97-AF65-F5344CB8AC3E}">
        <p14:creationId xmlns:p14="http://schemas.microsoft.com/office/powerpoint/2010/main" val="4304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0CCE9-0D4E-6B5A-D981-1C266F84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9FD559F-1FAF-357A-2B4C-81F89AC42455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 lang="pt-BR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57FA311-98FB-3116-0694-336D70DD91F4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BE6F4017-E9FC-D5BA-FE6A-2A3EF6F0A7C0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5CBD29-4E5F-88FD-1E82-BA132FDF7FC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A1FD86D-8EB0-6EFA-F64E-5E59580E1237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05652DB-388B-2846-297D-9D19C1F84A7C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AAC81251-673D-8983-45F2-5EF46203279F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51F64A19-5FB4-2568-3E80-A7E699B70418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AC505FF-0551-2AA8-3D6E-107AB026C403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126BD7B6-C575-AFBC-D243-991D6B586F6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E3A88F9-A20C-4115-0680-56505128D407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E0F0473A-6A61-4EBC-F19B-0BE1DE952A9B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2">
            <a:extLst>
              <a:ext uri="{FF2B5EF4-FFF2-40B4-BE49-F238E27FC236}">
                <a16:creationId xmlns:a16="http://schemas.microsoft.com/office/drawing/2014/main" id="{46E2E689-C588-15A1-A9E6-9F6D8BE1D69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15" name="Título 14">
            <a:extLst>
              <a:ext uri="{FF2B5EF4-FFF2-40B4-BE49-F238E27FC236}">
                <a16:creationId xmlns:a16="http://schemas.microsoft.com/office/drawing/2014/main" id="{67D29721-9406-C63F-1D05-464ACD5D94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6760141" cy="3939540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7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Considerações Finais</a:t>
            </a:r>
            <a:br>
              <a:rPr lang="pt-BR" sz="4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br>
              <a:rPr lang="pt-BR" sz="4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pt-BR" sz="4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Abertura para questionamentos</a:t>
            </a:r>
            <a:br>
              <a:rPr lang="pt-BR" sz="4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br>
              <a:rPr lang="pt-BR" sz="4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pt-BR" sz="4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Encerramento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3336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143531" y="0"/>
            <a:ext cx="1144905" cy="1523365"/>
          </a:xfrm>
          <a:custGeom>
            <a:avLst/>
            <a:gdLst/>
            <a:ahLst/>
            <a:cxnLst/>
            <a:rect l="l" t="t" r="r" b="b"/>
            <a:pathLst>
              <a:path w="1144905" h="1523365">
                <a:moveTo>
                  <a:pt x="371472" y="0"/>
                </a:moveTo>
                <a:lnTo>
                  <a:pt x="1144467" y="0"/>
                </a:lnTo>
                <a:lnTo>
                  <a:pt x="1144467" y="1461184"/>
                </a:lnTo>
                <a:lnTo>
                  <a:pt x="1100750" y="1477628"/>
                </a:lnTo>
                <a:lnTo>
                  <a:pt x="1061885" y="1489941"/>
                </a:lnTo>
                <a:lnTo>
                  <a:pt x="1022463" y="1500331"/>
                </a:lnTo>
                <a:lnTo>
                  <a:pt x="982579" y="1508774"/>
                </a:lnTo>
                <a:lnTo>
                  <a:pt x="942328" y="1515251"/>
                </a:lnTo>
                <a:lnTo>
                  <a:pt x="901808" y="1519744"/>
                </a:lnTo>
                <a:lnTo>
                  <a:pt x="861117" y="1522244"/>
                </a:lnTo>
                <a:lnTo>
                  <a:pt x="830545" y="1522807"/>
                </a:lnTo>
                <a:lnTo>
                  <a:pt x="820352" y="1522745"/>
                </a:lnTo>
                <a:lnTo>
                  <a:pt x="779611" y="1521244"/>
                </a:lnTo>
                <a:lnTo>
                  <a:pt x="738993" y="1517746"/>
                </a:lnTo>
                <a:lnTo>
                  <a:pt x="698596" y="1512259"/>
                </a:lnTo>
                <a:lnTo>
                  <a:pt x="658516" y="1504797"/>
                </a:lnTo>
                <a:lnTo>
                  <a:pt x="618851" y="1495377"/>
                </a:lnTo>
                <a:lnTo>
                  <a:pt x="579696" y="1484022"/>
                </a:lnTo>
                <a:lnTo>
                  <a:pt x="541145" y="1470760"/>
                </a:lnTo>
                <a:lnTo>
                  <a:pt x="503292" y="1455622"/>
                </a:lnTo>
                <a:lnTo>
                  <a:pt x="466226" y="1438645"/>
                </a:lnTo>
                <a:lnTo>
                  <a:pt x="430039" y="1419870"/>
                </a:lnTo>
                <a:lnTo>
                  <a:pt x="394816" y="1399341"/>
                </a:lnTo>
                <a:lnTo>
                  <a:pt x="360643" y="1377109"/>
                </a:lnTo>
                <a:lnTo>
                  <a:pt x="327603" y="1353227"/>
                </a:lnTo>
                <a:lnTo>
                  <a:pt x="295773" y="1327752"/>
                </a:lnTo>
                <a:lnTo>
                  <a:pt x="265232" y="1300747"/>
                </a:lnTo>
                <a:lnTo>
                  <a:pt x="236053" y="1272276"/>
                </a:lnTo>
                <a:lnTo>
                  <a:pt x="208306" y="1242406"/>
                </a:lnTo>
                <a:lnTo>
                  <a:pt x="182058" y="1211212"/>
                </a:lnTo>
                <a:lnTo>
                  <a:pt x="157373" y="1178767"/>
                </a:lnTo>
                <a:lnTo>
                  <a:pt x="134309" y="1145150"/>
                </a:lnTo>
                <a:lnTo>
                  <a:pt x="112922" y="1110441"/>
                </a:lnTo>
                <a:lnTo>
                  <a:pt x="93264" y="1074726"/>
                </a:lnTo>
                <a:lnTo>
                  <a:pt x="75383" y="1038088"/>
                </a:lnTo>
                <a:lnTo>
                  <a:pt x="59321" y="1000617"/>
                </a:lnTo>
                <a:lnTo>
                  <a:pt x="45116" y="962403"/>
                </a:lnTo>
                <a:lnTo>
                  <a:pt x="32804" y="923539"/>
                </a:lnTo>
                <a:lnTo>
                  <a:pt x="22413" y="884117"/>
                </a:lnTo>
                <a:lnTo>
                  <a:pt x="13970" y="844233"/>
                </a:lnTo>
                <a:lnTo>
                  <a:pt x="7493" y="803982"/>
                </a:lnTo>
                <a:lnTo>
                  <a:pt x="3000" y="763462"/>
                </a:lnTo>
                <a:lnTo>
                  <a:pt x="500" y="722770"/>
                </a:lnTo>
                <a:lnTo>
                  <a:pt x="0" y="702393"/>
                </a:lnTo>
                <a:lnTo>
                  <a:pt x="0" y="682005"/>
                </a:lnTo>
                <a:lnTo>
                  <a:pt x="1500" y="641265"/>
                </a:lnTo>
                <a:lnTo>
                  <a:pt x="4998" y="600646"/>
                </a:lnTo>
                <a:lnTo>
                  <a:pt x="10485" y="560249"/>
                </a:lnTo>
                <a:lnTo>
                  <a:pt x="17947" y="520170"/>
                </a:lnTo>
                <a:lnTo>
                  <a:pt x="27367" y="480505"/>
                </a:lnTo>
                <a:lnTo>
                  <a:pt x="38722" y="441350"/>
                </a:lnTo>
                <a:lnTo>
                  <a:pt x="51984" y="402799"/>
                </a:lnTo>
                <a:lnTo>
                  <a:pt x="67122" y="364945"/>
                </a:lnTo>
                <a:lnTo>
                  <a:pt x="84099" y="327880"/>
                </a:lnTo>
                <a:lnTo>
                  <a:pt x="102875" y="291693"/>
                </a:lnTo>
                <a:lnTo>
                  <a:pt x="123403" y="256470"/>
                </a:lnTo>
                <a:lnTo>
                  <a:pt x="145635" y="222297"/>
                </a:lnTo>
                <a:lnTo>
                  <a:pt x="169517" y="189256"/>
                </a:lnTo>
                <a:lnTo>
                  <a:pt x="194992" y="157427"/>
                </a:lnTo>
                <a:lnTo>
                  <a:pt x="221997" y="126886"/>
                </a:lnTo>
                <a:lnTo>
                  <a:pt x="250469" y="97707"/>
                </a:lnTo>
                <a:lnTo>
                  <a:pt x="280338" y="69960"/>
                </a:lnTo>
                <a:lnTo>
                  <a:pt x="311533" y="43712"/>
                </a:lnTo>
                <a:lnTo>
                  <a:pt x="343978" y="19026"/>
                </a:lnTo>
                <a:lnTo>
                  <a:pt x="371472" y="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712985" y="0"/>
            <a:ext cx="2492375" cy="2240915"/>
            <a:chOff x="15712985" y="0"/>
            <a:chExt cx="2492375" cy="2240915"/>
          </a:xfrm>
        </p:grpSpPr>
        <p:sp>
          <p:nvSpPr>
            <p:cNvPr id="5" name="object 5"/>
            <p:cNvSpPr/>
            <p:nvPr/>
          </p:nvSpPr>
          <p:spPr>
            <a:xfrm>
              <a:off x="15712973" y="11"/>
              <a:ext cx="2492375" cy="2240915"/>
            </a:xfrm>
            <a:custGeom>
              <a:avLst/>
              <a:gdLst/>
              <a:ahLst/>
              <a:cxnLst/>
              <a:rect l="l" t="t" r="r" b="b"/>
              <a:pathLst>
                <a:path w="2492375" h="2240915">
                  <a:moveTo>
                    <a:pt x="547890" y="0"/>
                  </a:moveTo>
                  <a:lnTo>
                    <a:pt x="495096" y="0"/>
                  </a:lnTo>
                  <a:lnTo>
                    <a:pt x="494372" y="0"/>
                  </a:lnTo>
                  <a:lnTo>
                    <a:pt x="477062" y="18021"/>
                  </a:lnTo>
                  <a:lnTo>
                    <a:pt x="457263" y="28524"/>
                  </a:lnTo>
                  <a:lnTo>
                    <a:pt x="453136" y="30721"/>
                  </a:lnTo>
                  <a:lnTo>
                    <a:pt x="429679" y="56121"/>
                  </a:lnTo>
                  <a:lnTo>
                    <a:pt x="421081" y="60883"/>
                  </a:lnTo>
                  <a:lnTo>
                    <a:pt x="411632" y="66103"/>
                  </a:lnTo>
                  <a:lnTo>
                    <a:pt x="390055" y="87680"/>
                  </a:lnTo>
                  <a:lnTo>
                    <a:pt x="384276" y="94221"/>
                  </a:lnTo>
                  <a:lnTo>
                    <a:pt x="362343" y="119621"/>
                  </a:lnTo>
                  <a:lnTo>
                    <a:pt x="351967" y="125780"/>
                  </a:lnTo>
                  <a:lnTo>
                    <a:pt x="320357" y="157391"/>
                  </a:lnTo>
                  <a:lnTo>
                    <a:pt x="280047" y="208521"/>
                  </a:lnTo>
                  <a:lnTo>
                    <a:pt x="242341" y="259321"/>
                  </a:lnTo>
                  <a:lnTo>
                    <a:pt x="207048" y="310121"/>
                  </a:lnTo>
                  <a:lnTo>
                    <a:pt x="174269" y="360921"/>
                  </a:lnTo>
                  <a:lnTo>
                    <a:pt x="155016" y="392887"/>
                  </a:lnTo>
                  <a:lnTo>
                    <a:pt x="547890" y="0"/>
                  </a:lnTo>
                  <a:close/>
                </a:path>
                <a:path w="2492375" h="2240915">
                  <a:moveTo>
                    <a:pt x="907008" y="0"/>
                  </a:moveTo>
                  <a:lnTo>
                    <a:pt x="836853" y="0"/>
                  </a:lnTo>
                  <a:lnTo>
                    <a:pt x="8470" y="828408"/>
                  </a:lnTo>
                  <a:lnTo>
                    <a:pt x="6019" y="843521"/>
                  </a:lnTo>
                  <a:lnTo>
                    <a:pt x="2641" y="881621"/>
                  </a:lnTo>
                  <a:lnTo>
                    <a:pt x="0" y="907034"/>
                  </a:lnTo>
                  <a:lnTo>
                    <a:pt x="907008" y="0"/>
                  </a:lnTo>
                  <a:close/>
                </a:path>
                <a:path w="2492375" h="2240915">
                  <a:moveTo>
                    <a:pt x="1336636" y="0"/>
                  </a:moveTo>
                  <a:lnTo>
                    <a:pt x="1266558" y="0"/>
                  </a:lnTo>
                  <a:lnTo>
                    <a:pt x="21869" y="1244727"/>
                  </a:lnTo>
                  <a:lnTo>
                    <a:pt x="26962" y="1275321"/>
                  </a:lnTo>
                  <a:lnTo>
                    <a:pt x="34036" y="1300721"/>
                  </a:lnTo>
                  <a:lnTo>
                    <a:pt x="34493" y="1302181"/>
                  </a:lnTo>
                  <a:lnTo>
                    <a:pt x="1336636" y="0"/>
                  </a:lnTo>
                  <a:close/>
                </a:path>
                <a:path w="2492375" h="2240915">
                  <a:moveTo>
                    <a:pt x="1720088" y="0"/>
                  </a:moveTo>
                  <a:lnTo>
                    <a:pt x="1649933" y="0"/>
                  </a:lnTo>
                  <a:lnTo>
                    <a:pt x="117944" y="1532039"/>
                  </a:lnTo>
                  <a:lnTo>
                    <a:pt x="129933" y="1554721"/>
                  </a:lnTo>
                  <a:lnTo>
                    <a:pt x="139534" y="1580603"/>
                  </a:lnTo>
                  <a:lnTo>
                    <a:pt x="1720088" y="0"/>
                  </a:lnTo>
                  <a:close/>
                </a:path>
                <a:path w="2492375" h="2240915">
                  <a:moveTo>
                    <a:pt x="2054364" y="48552"/>
                  </a:moveTo>
                  <a:lnTo>
                    <a:pt x="2040902" y="35090"/>
                  </a:lnTo>
                  <a:lnTo>
                    <a:pt x="2041232" y="34747"/>
                  </a:lnTo>
                  <a:lnTo>
                    <a:pt x="2037651" y="31153"/>
                  </a:lnTo>
                  <a:lnTo>
                    <a:pt x="2035086" y="33718"/>
                  </a:lnTo>
                  <a:lnTo>
                    <a:pt x="2017128" y="15760"/>
                  </a:lnTo>
                  <a:lnTo>
                    <a:pt x="260248" y="1772691"/>
                  </a:lnTo>
                  <a:lnTo>
                    <a:pt x="278193" y="1790649"/>
                  </a:lnTo>
                  <a:lnTo>
                    <a:pt x="276694" y="1792160"/>
                  </a:lnTo>
                  <a:lnTo>
                    <a:pt x="280289" y="1795754"/>
                  </a:lnTo>
                  <a:lnTo>
                    <a:pt x="281495" y="1794548"/>
                  </a:lnTo>
                  <a:lnTo>
                    <a:pt x="294970" y="1808022"/>
                  </a:lnTo>
                  <a:lnTo>
                    <a:pt x="2054364" y="48552"/>
                  </a:lnTo>
                  <a:close/>
                </a:path>
                <a:path w="2492375" h="2240915">
                  <a:moveTo>
                    <a:pt x="2228062" y="231851"/>
                  </a:moveTo>
                  <a:lnTo>
                    <a:pt x="2210473" y="208521"/>
                  </a:lnTo>
                  <a:lnTo>
                    <a:pt x="2197684" y="192074"/>
                  </a:lnTo>
                  <a:lnTo>
                    <a:pt x="437286" y="1952536"/>
                  </a:lnTo>
                  <a:lnTo>
                    <a:pt x="453136" y="1961121"/>
                  </a:lnTo>
                  <a:lnTo>
                    <a:pt x="475310" y="1984667"/>
                  </a:lnTo>
                  <a:lnTo>
                    <a:pt x="2228062" y="231851"/>
                  </a:lnTo>
                  <a:close/>
                </a:path>
                <a:path w="2492375" h="2240915">
                  <a:moveTo>
                    <a:pt x="2354097" y="1572209"/>
                  </a:moveTo>
                  <a:lnTo>
                    <a:pt x="1818347" y="2107984"/>
                  </a:lnTo>
                  <a:lnTo>
                    <a:pt x="1833867" y="2100821"/>
                  </a:lnTo>
                  <a:lnTo>
                    <a:pt x="1887181" y="2075421"/>
                  </a:lnTo>
                  <a:lnTo>
                    <a:pt x="1913267" y="2050021"/>
                  </a:lnTo>
                  <a:lnTo>
                    <a:pt x="1964245" y="2024621"/>
                  </a:lnTo>
                  <a:lnTo>
                    <a:pt x="1989074" y="1999221"/>
                  </a:lnTo>
                  <a:lnTo>
                    <a:pt x="2006155" y="1990331"/>
                  </a:lnTo>
                  <a:lnTo>
                    <a:pt x="2239861" y="1756613"/>
                  </a:lnTo>
                  <a:lnTo>
                    <a:pt x="2248179" y="1745221"/>
                  </a:lnTo>
                  <a:lnTo>
                    <a:pt x="2260485" y="1727796"/>
                  </a:lnTo>
                  <a:lnTo>
                    <a:pt x="2266124" y="1719821"/>
                  </a:lnTo>
                  <a:lnTo>
                    <a:pt x="2300173" y="1669021"/>
                  </a:lnTo>
                  <a:lnTo>
                    <a:pt x="2331682" y="1618221"/>
                  </a:lnTo>
                  <a:lnTo>
                    <a:pt x="2346452" y="1592821"/>
                  </a:lnTo>
                  <a:lnTo>
                    <a:pt x="2354097" y="1572209"/>
                  </a:lnTo>
                  <a:close/>
                </a:path>
                <a:path w="2492375" h="2240915">
                  <a:moveTo>
                    <a:pt x="2385364" y="485127"/>
                  </a:moveTo>
                  <a:lnTo>
                    <a:pt x="2374011" y="462521"/>
                  </a:lnTo>
                  <a:lnTo>
                    <a:pt x="2361488" y="438848"/>
                  </a:lnTo>
                  <a:lnTo>
                    <a:pt x="686015" y="2114372"/>
                  </a:lnTo>
                  <a:lnTo>
                    <a:pt x="734034" y="2136521"/>
                  </a:lnTo>
                  <a:lnTo>
                    <a:pt x="2385364" y="485127"/>
                  </a:lnTo>
                  <a:close/>
                </a:path>
                <a:path w="2492375" h="2240915">
                  <a:moveTo>
                    <a:pt x="2476271" y="785914"/>
                  </a:moveTo>
                  <a:lnTo>
                    <a:pt x="2475509" y="780021"/>
                  </a:lnTo>
                  <a:lnTo>
                    <a:pt x="2469896" y="754621"/>
                  </a:lnTo>
                  <a:lnTo>
                    <a:pt x="2463558" y="729221"/>
                  </a:lnTo>
                  <a:lnTo>
                    <a:pt x="2463431" y="728586"/>
                  </a:lnTo>
                  <a:lnTo>
                    <a:pt x="1002347" y="2189721"/>
                  </a:lnTo>
                  <a:lnTo>
                    <a:pt x="976947" y="2215121"/>
                  </a:lnTo>
                  <a:lnTo>
                    <a:pt x="975372" y="2216696"/>
                  </a:lnTo>
                  <a:lnTo>
                    <a:pt x="1001661" y="2227821"/>
                  </a:lnTo>
                  <a:lnTo>
                    <a:pt x="1034402" y="2227821"/>
                  </a:lnTo>
                  <a:lnTo>
                    <a:pt x="1047102" y="2215121"/>
                  </a:lnTo>
                  <a:lnTo>
                    <a:pt x="1072502" y="2189721"/>
                  </a:lnTo>
                  <a:lnTo>
                    <a:pt x="2476271" y="785914"/>
                  </a:lnTo>
                  <a:close/>
                </a:path>
                <a:path w="2492375" h="2240915">
                  <a:moveTo>
                    <a:pt x="2491803" y="1067320"/>
                  </a:moveTo>
                  <a:lnTo>
                    <a:pt x="1369453" y="2189721"/>
                  </a:lnTo>
                  <a:lnTo>
                    <a:pt x="1344053" y="2215121"/>
                  </a:lnTo>
                  <a:lnTo>
                    <a:pt x="1331353" y="2227821"/>
                  </a:lnTo>
                  <a:lnTo>
                    <a:pt x="1318653" y="2240521"/>
                  </a:lnTo>
                  <a:lnTo>
                    <a:pt x="1388808" y="2240521"/>
                  </a:lnTo>
                  <a:lnTo>
                    <a:pt x="1401508" y="2227821"/>
                  </a:lnTo>
                  <a:lnTo>
                    <a:pt x="1414208" y="2215121"/>
                  </a:lnTo>
                  <a:lnTo>
                    <a:pt x="1439608" y="2189721"/>
                  </a:lnTo>
                  <a:lnTo>
                    <a:pt x="2485047" y="1144244"/>
                  </a:lnTo>
                  <a:lnTo>
                    <a:pt x="2487879" y="1122921"/>
                  </a:lnTo>
                  <a:lnTo>
                    <a:pt x="2491803" y="106732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239025" y="0"/>
              <a:ext cx="1633855" cy="749300"/>
            </a:xfrm>
            <a:custGeom>
              <a:avLst/>
              <a:gdLst/>
              <a:ahLst/>
              <a:cxnLst/>
              <a:rect l="l" t="t" r="r" b="b"/>
              <a:pathLst>
                <a:path w="1633855" h="749300">
                  <a:moveTo>
                    <a:pt x="1423645" y="0"/>
                  </a:moveTo>
                  <a:lnTo>
                    <a:pt x="1633399" y="0"/>
                  </a:lnTo>
                  <a:lnTo>
                    <a:pt x="1631260" y="24595"/>
                  </a:lnTo>
                  <a:lnTo>
                    <a:pt x="1624477" y="71238"/>
                  </a:lnTo>
                  <a:lnTo>
                    <a:pt x="1615115" y="116993"/>
                  </a:lnTo>
                  <a:lnTo>
                    <a:pt x="1603251" y="161785"/>
                  </a:lnTo>
                  <a:lnTo>
                    <a:pt x="1588961" y="205535"/>
                  </a:lnTo>
                  <a:lnTo>
                    <a:pt x="1572323" y="248168"/>
                  </a:lnTo>
                  <a:lnTo>
                    <a:pt x="1553413" y="289607"/>
                  </a:lnTo>
                  <a:lnTo>
                    <a:pt x="1532308" y="329773"/>
                  </a:lnTo>
                  <a:lnTo>
                    <a:pt x="1509086" y="368591"/>
                  </a:lnTo>
                  <a:lnTo>
                    <a:pt x="1483730" y="406108"/>
                  </a:lnTo>
                  <a:lnTo>
                    <a:pt x="1456598" y="441874"/>
                  </a:lnTo>
                  <a:lnTo>
                    <a:pt x="1427485" y="476185"/>
                  </a:lnTo>
                  <a:lnTo>
                    <a:pt x="1396562" y="508840"/>
                  </a:lnTo>
                  <a:lnTo>
                    <a:pt x="1363907" y="539762"/>
                  </a:lnTo>
                  <a:lnTo>
                    <a:pt x="1329595" y="568874"/>
                  </a:lnTo>
                  <a:lnTo>
                    <a:pt x="1293705" y="596098"/>
                  </a:lnTo>
                  <a:lnTo>
                    <a:pt x="1256313" y="621359"/>
                  </a:lnTo>
                  <a:lnTo>
                    <a:pt x="1217495" y="644580"/>
                  </a:lnTo>
                  <a:lnTo>
                    <a:pt x="1177329" y="665682"/>
                  </a:lnTo>
                  <a:lnTo>
                    <a:pt x="1135892" y="684590"/>
                  </a:lnTo>
                  <a:lnTo>
                    <a:pt x="1093261" y="701226"/>
                  </a:lnTo>
                  <a:lnTo>
                    <a:pt x="1049512" y="715514"/>
                  </a:lnTo>
                  <a:lnTo>
                    <a:pt x="1004723" y="727377"/>
                  </a:lnTo>
                  <a:lnTo>
                    <a:pt x="958970" y="736738"/>
                  </a:lnTo>
                  <a:lnTo>
                    <a:pt x="912330" y="743519"/>
                  </a:lnTo>
                  <a:lnTo>
                    <a:pt x="864879" y="747644"/>
                  </a:lnTo>
                  <a:lnTo>
                    <a:pt x="816700" y="749036"/>
                  </a:lnTo>
                  <a:lnTo>
                    <a:pt x="768507" y="747644"/>
                  </a:lnTo>
                  <a:lnTo>
                    <a:pt x="721047" y="743518"/>
                  </a:lnTo>
                  <a:lnTo>
                    <a:pt x="674398" y="736736"/>
                  </a:lnTo>
                  <a:lnTo>
                    <a:pt x="628637" y="727374"/>
                  </a:lnTo>
                  <a:lnTo>
                    <a:pt x="583841" y="715510"/>
                  </a:lnTo>
                  <a:lnTo>
                    <a:pt x="540086" y="701221"/>
                  </a:lnTo>
                  <a:lnTo>
                    <a:pt x="497450" y="684583"/>
                  </a:lnTo>
                  <a:lnTo>
                    <a:pt x="456010" y="665673"/>
                  </a:lnTo>
                  <a:lnTo>
                    <a:pt x="415842" y="644569"/>
                  </a:lnTo>
                  <a:lnTo>
                    <a:pt x="377023" y="621347"/>
                  </a:lnTo>
                  <a:lnTo>
                    <a:pt x="339631" y="596084"/>
                  </a:lnTo>
                  <a:lnTo>
                    <a:pt x="303741" y="568857"/>
                  </a:lnTo>
                  <a:lnTo>
                    <a:pt x="270251" y="540441"/>
                  </a:lnTo>
                  <a:lnTo>
                    <a:pt x="816700" y="540441"/>
                  </a:lnTo>
                  <a:lnTo>
                    <a:pt x="864481" y="538601"/>
                  </a:lnTo>
                  <a:lnTo>
                    <a:pt x="911258" y="533173"/>
                  </a:lnTo>
                  <a:lnTo>
                    <a:pt x="956894" y="524292"/>
                  </a:lnTo>
                  <a:lnTo>
                    <a:pt x="1001253" y="512094"/>
                  </a:lnTo>
                  <a:lnTo>
                    <a:pt x="1044199" y="496715"/>
                  </a:lnTo>
                  <a:lnTo>
                    <a:pt x="1085596" y="478291"/>
                  </a:lnTo>
                  <a:lnTo>
                    <a:pt x="1125308" y="456958"/>
                  </a:lnTo>
                  <a:lnTo>
                    <a:pt x="1163200" y="432852"/>
                  </a:lnTo>
                  <a:lnTo>
                    <a:pt x="1199134" y="406108"/>
                  </a:lnTo>
                  <a:lnTo>
                    <a:pt x="1232975" y="376863"/>
                  </a:lnTo>
                  <a:lnTo>
                    <a:pt x="1264587" y="345253"/>
                  </a:lnTo>
                  <a:lnTo>
                    <a:pt x="1293834" y="311413"/>
                  </a:lnTo>
                  <a:lnTo>
                    <a:pt x="1320580" y="275480"/>
                  </a:lnTo>
                  <a:lnTo>
                    <a:pt x="1344689" y="237589"/>
                  </a:lnTo>
                  <a:lnTo>
                    <a:pt x="1366024" y="197877"/>
                  </a:lnTo>
                  <a:lnTo>
                    <a:pt x="1384451" y="156478"/>
                  </a:lnTo>
                  <a:lnTo>
                    <a:pt x="1399832" y="113530"/>
                  </a:lnTo>
                  <a:lnTo>
                    <a:pt x="1412032" y="69168"/>
                  </a:lnTo>
                  <a:lnTo>
                    <a:pt x="1420914" y="23528"/>
                  </a:lnTo>
                  <a:lnTo>
                    <a:pt x="1423645" y="0"/>
                  </a:lnTo>
                  <a:close/>
                </a:path>
                <a:path w="1633855" h="749300">
                  <a:moveTo>
                    <a:pt x="0" y="0"/>
                  </a:moveTo>
                  <a:lnTo>
                    <a:pt x="209754" y="0"/>
                  </a:lnTo>
                  <a:lnTo>
                    <a:pt x="212484" y="23528"/>
                  </a:lnTo>
                  <a:lnTo>
                    <a:pt x="221365" y="69168"/>
                  </a:lnTo>
                  <a:lnTo>
                    <a:pt x="233563" y="113530"/>
                  </a:lnTo>
                  <a:lnTo>
                    <a:pt x="248942" y="156478"/>
                  </a:lnTo>
                  <a:lnTo>
                    <a:pt x="267366" y="197877"/>
                  </a:lnTo>
                  <a:lnTo>
                    <a:pt x="288699" y="237589"/>
                  </a:lnTo>
                  <a:lnTo>
                    <a:pt x="312806" y="275480"/>
                  </a:lnTo>
                  <a:lnTo>
                    <a:pt x="339549" y="311413"/>
                  </a:lnTo>
                  <a:lnTo>
                    <a:pt x="368794" y="345253"/>
                  </a:lnTo>
                  <a:lnTo>
                    <a:pt x="400404" y="376863"/>
                  </a:lnTo>
                  <a:lnTo>
                    <a:pt x="434244" y="406108"/>
                  </a:lnTo>
                  <a:lnTo>
                    <a:pt x="470177" y="432852"/>
                  </a:lnTo>
                  <a:lnTo>
                    <a:pt x="508068" y="456958"/>
                  </a:lnTo>
                  <a:lnTo>
                    <a:pt x="547781" y="478291"/>
                  </a:lnTo>
                  <a:lnTo>
                    <a:pt x="589179" y="496715"/>
                  </a:lnTo>
                  <a:lnTo>
                    <a:pt x="632127" y="512094"/>
                  </a:lnTo>
                  <a:lnTo>
                    <a:pt x="676489" y="524292"/>
                  </a:lnTo>
                  <a:lnTo>
                    <a:pt x="722129" y="533173"/>
                  </a:lnTo>
                  <a:lnTo>
                    <a:pt x="768912" y="538601"/>
                  </a:lnTo>
                  <a:lnTo>
                    <a:pt x="816700" y="540441"/>
                  </a:lnTo>
                  <a:lnTo>
                    <a:pt x="270251" y="540441"/>
                  </a:lnTo>
                  <a:lnTo>
                    <a:pt x="236779" y="508821"/>
                  </a:lnTo>
                  <a:lnTo>
                    <a:pt x="205859" y="476164"/>
                  </a:lnTo>
                  <a:lnTo>
                    <a:pt x="176750" y="441852"/>
                  </a:lnTo>
                  <a:lnTo>
                    <a:pt x="149528" y="405961"/>
                  </a:lnTo>
                  <a:lnTo>
                    <a:pt x="124271" y="368568"/>
                  </a:lnTo>
                  <a:lnTo>
                    <a:pt x="101054" y="329750"/>
                  </a:lnTo>
                  <a:lnTo>
                    <a:pt x="79955" y="289584"/>
                  </a:lnTo>
                  <a:lnTo>
                    <a:pt x="61051" y="248146"/>
                  </a:lnTo>
                  <a:lnTo>
                    <a:pt x="44418" y="205515"/>
                  </a:lnTo>
                  <a:lnTo>
                    <a:pt x="30133" y="161766"/>
                  </a:lnTo>
                  <a:lnTo>
                    <a:pt x="18274" y="116977"/>
                  </a:lnTo>
                  <a:lnTo>
                    <a:pt x="8916" y="71225"/>
                  </a:lnTo>
                  <a:lnTo>
                    <a:pt x="2137" y="24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0900" y="832196"/>
            <a:ext cx="8629649" cy="86201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21EE4-EC1E-B65E-DBA5-B67DF2042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D1F61A05-C3D4-970A-B5D4-97E5C02C0DA0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82F03C9D-1AA2-4A06-74A0-68C98089B0E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BE4FB38-DA1D-A04D-2D6C-FCA554BDD3C3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23D16F4-C1A3-106F-36A9-1AB679EC48F6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Cronograma de Obrigatoriedades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9D0123A2-0D0D-85D8-84F0-792C5F234D3F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6162655" cy="196977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Obrigatoriedade de </a:t>
            </a:r>
            <a:r>
              <a:rPr lang="pt-BR" sz="3200" b="1" kern="0" dirty="0">
                <a:latin typeface="Calibri"/>
                <a:ea typeface="Calibri"/>
                <a:cs typeface="Calibri"/>
              </a:rPr>
              <a:t>Inscrição no </a:t>
            </a:r>
            <a:r>
              <a:rPr lang="pt-BR" sz="3200" b="1" kern="0" dirty="0">
                <a:ea typeface="Calibri"/>
                <a:cs typeface="Calibri"/>
              </a:rPr>
              <a:t>CNPJ </a:t>
            </a:r>
            <a:r>
              <a:rPr lang="pt-BR" sz="3200" b="1" kern="0" dirty="0">
                <a:solidFill>
                  <a:srgbClr val="C00000"/>
                </a:solidFill>
                <a:ea typeface="Calibri"/>
                <a:cs typeface="Calibri"/>
              </a:rPr>
              <a:t>e</a:t>
            </a:r>
            <a:r>
              <a:rPr lang="pt-BR" sz="3200" b="1" kern="0" dirty="0">
                <a:ea typeface="Calibri"/>
                <a:cs typeface="Calibri"/>
              </a:rPr>
              <a:t> Emissão de Notas Fiscais</a:t>
            </a:r>
            <a:r>
              <a:rPr lang="pt-BR" sz="3200" kern="0" dirty="0">
                <a:ea typeface="Calibri"/>
                <a:cs typeface="Calibri"/>
              </a:rPr>
              <a:t> por </a:t>
            </a:r>
            <a:r>
              <a:rPr lang="pt-BR" sz="3200" b="1" kern="0" dirty="0">
                <a:ea typeface="Calibri"/>
                <a:cs typeface="Calibri"/>
              </a:rPr>
              <a:t>condomínio edilício, </a:t>
            </a:r>
            <a:r>
              <a:rPr lang="pt-BR" sz="3200" b="1" kern="0" dirty="0" err="1">
                <a:ea typeface="Calibri"/>
                <a:cs typeface="Calibri"/>
              </a:rPr>
              <a:t>nanoempreendedor</a:t>
            </a:r>
            <a:r>
              <a:rPr lang="pt-BR" sz="3200" b="1" kern="0" dirty="0">
                <a:ea typeface="Calibri"/>
                <a:cs typeface="Calibri"/>
              </a:rPr>
              <a:t>, produtor rural e transportador autônomo de Cargas – TAC</a:t>
            </a:r>
            <a:r>
              <a:rPr lang="pt-BR" sz="3200" kern="0" dirty="0">
                <a:ea typeface="Calibri"/>
                <a:cs typeface="Calibri"/>
              </a:rPr>
              <a:t>, entre outros: 1/1/2027. (Decreto nº 12.955/2026 com redação dada pelo Decreto nº 13.075/2026 + Resolução CGIBS nº 6/2026 com redação dada pela Resolução CGIBS nº 13/2026)</a:t>
            </a:r>
            <a:endParaRPr lang="pt-BR" sz="3200" kern="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782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4E2D2-33CD-B559-CD83-3FCDB6280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AAF18AE-4C5D-BEB5-13A8-A29653CCE601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3D508B12-A2E0-CFA8-1682-1E830564F169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9A79CBD5-BD78-3E8A-9986-1567DADC45B2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2CD015-FD7A-D308-AB5A-30C142F865B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FEB245D-ABDC-C99C-1BE8-7E1EDDB61043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7136800-9069-E690-32C0-E385B2A8C3CD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085ECD72-7EAB-894F-7E8D-524DD1F97AFA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7F111B8-E9E6-E71D-A970-B2709A967356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08D1EB8-8EED-5C7E-5DB4-3C4C7F10D2B9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A4801528-5B02-93A9-CCA3-BCF22B6347E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6DDBBAAC-A365-DB79-5068-A5107CBB4CE4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60C57C66-E217-3E5A-A3AC-BA6FB85EDC03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F08707E6-7C5D-E1F2-A8A9-FC39726AE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8" y="2578346"/>
            <a:ext cx="16916400" cy="3693319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</a:rPr>
              <a:t>Principais novidades nos Documentos Fiscais</a:t>
            </a:r>
            <a:endParaRPr lang="pt-BR" dirty="0">
              <a:solidFill>
                <a:schemeClr val="bg1"/>
              </a:solidFill>
            </a:endParaRPr>
          </a:p>
          <a:p>
            <a:pPr algn="ctr"/>
            <a:endParaRPr lang="pt-PT" sz="8000" dirty="0">
              <a:solidFill>
                <a:schemeClr val="bg1"/>
              </a:solidFill>
            </a:endParaRPr>
          </a:p>
        </p:txBody>
      </p:sp>
      <p:pic>
        <p:nvPicPr>
          <p:cNvPr id="19" name="object 2">
            <a:extLst>
              <a:ext uri="{FF2B5EF4-FFF2-40B4-BE49-F238E27FC236}">
                <a16:creationId xmlns:a16="http://schemas.microsoft.com/office/drawing/2014/main" id="{86522556-BF3E-FEBA-47E7-74FA2E1C235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7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2005E-A0AD-7BC0-5A1C-38BFF1B7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C3E4FB0F-2A5D-5653-5504-6D4CD016AFC3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5B4558C0-568D-CA39-4ABE-628784C348A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8DD9225-F777-9A20-ABF2-9D8B1F8346D8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4A8311E-D527-55AA-1EBA-6BEAC5F5C623}"/>
              </a:ext>
            </a:extLst>
          </p:cNvPr>
          <p:cNvSpPr txBox="1"/>
          <p:nvPr/>
        </p:nvSpPr>
        <p:spPr>
          <a:xfrm>
            <a:off x="349135" y="607943"/>
            <a:ext cx="1364184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No âmbito dos documentos fiscais </a:t>
            </a:r>
            <a:r>
              <a:rPr lang="pt-PT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eletrônicos</a:t>
            </a:r>
            <a:r>
              <a:rPr lang="pt-PT" sz="54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..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4AE8BC81-F03C-7C5B-624D-6BA368DA1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780" y="2150562"/>
            <a:ext cx="16162655" cy="492443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3200" dirty="0">
                <a:latin typeface="Calibri"/>
                <a:ea typeface="Calibri"/>
                <a:cs typeface="Calibri"/>
              </a:rPr>
              <a:t>As principais novidades observadas são:</a:t>
            </a:r>
            <a:endParaRPr lang="pt-BR" sz="3200" dirty="0"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5873E59C-9504-C0F4-C51E-F286BA30C470}"/>
              </a:ext>
            </a:extLst>
          </p:cNvPr>
          <p:cNvSpPr txBox="1">
            <a:spLocks/>
          </p:cNvSpPr>
          <p:nvPr/>
        </p:nvSpPr>
        <p:spPr>
          <a:xfrm>
            <a:off x="464779" y="3262294"/>
            <a:ext cx="15684705" cy="393954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Novos Modelos de Documentos Fiscais e Declarações (</a:t>
            </a:r>
            <a:r>
              <a:rPr lang="pt-BR" sz="3200" kern="0" dirty="0" err="1">
                <a:latin typeface="Calibri"/>
                <a:ea typeface="Calibri"/>
                <a:cs typeface="Calibri"/>
              </a:rPr>
              <a:t>NFAg</a:t>
            </a:r>
            <a:r>
              <a:rPr lang="pt-BR" sz="3200" kern="0" dirty="0">
                <a:latin typeface="Calibri"/>
                <a:ea typeface="Calibri"/>
                <a:cs typeface="Calibri"/>
              </a:rPr>
              <a:t>, </a:t>
            </a:r>
            <a:r>
              <a:rPr lang="pt-BR" sz="3200" kern="0" dirty="0" err="1">
                <a:latin typeface="Calibri"/>
                <a:ea typeface="Calibri"/>
                <a:cs typeface="Calibri"/>
              </a:rPr>
              <a:t>NFGás</a:t>
            </a:r>
            <a:r>
              <a:rPr lang="pt-BR" sz="3200" kern="0" dirty="0">
                <a:latin typeface="Calibri"/>
                <a:ea typeface="Calibri"/>
                <a:cs typeface="Calibri"/>
              </a:rPr>
              <a:t>, NF-e ABI, </a:t>
            </a:r>
            <a:r>
              <a:rPr lang="pt-BR" sz="3200" kern="0" dirty="0" err="1">
                <a:latin typeface="Calibri"/>
                <a:ea typeface="Calibri"/>
                <a:cs typeface="Calibri"/>
              </a:rPr>
              <a:t>DeRE</a:t>
            </a:r>
            <a:r>
              <a:rPr lang="pt-BR" sz="3200" kern="0" dirty="0">
                <a:latin typeface="Calibri"/>
                <a:ea typeface="Calibri"/>
                <a:cs typeface="Calibri"/>
              </a:rPr>
              <a:t>...)</a:t>
            </a: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Novos Fatos Geradores (Aluguéis, Operações Não Onerosas, Operações com Intangíveis...)</a:t>
            </a: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latin typeface="Calibri"/>
                <a:ea typeface="Calibri"/>
                <a:cs typeface="Calibri"/>
              </a:rPr>
              <a:t>Alterações em campos já existentes dos documentos fiscais eletrônicos</a:t>
            </a:r>
          </a:p>
          <a:p>
            <a:pPr marL="457200" indent="-457200">
              <a:buFont typeface="Wingdings"/>
              <a:buChar char="ü"/>
            </a:pPr>
            <a:r>
              <a:rPr lang="pt-BR" sz="3200" kern="0" dirty="0">
                <a:ea typeface="Calibri"/>
                <a:cs typeface="Calibri"/>
              </a:rPr>
              <a:t>Novas Finalidades de NF-e (Nota de Débito e Nota de Crédito)</a:t>
            </a: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ea typeface="Calibri"/>
                <a:cs typeface="Calibri"/>
              </a:rPr>
              <a:t>Criação de Novos Campos</a:t>
            </a: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ea typeface="Calibri"/>
                <a:cs typeface="Calibri"/>
              </a:rPr>
              <a:t>Criação de Novos Eventos</a:t>
            </a:r>
          </a:p>
          <a:p>
            <a:pPr marL="457200" indent="-457200" algn="l">
              <a:buFont typeface="Wingdings"/>
              <a:buChar char="ü"/>
            </a:pPr>
            <a:r>
              <a:rPr lang="pt-BR" sz="3200" kern="0" dirty="0">
                <a:ea typeface="Calibri"/>
                <a:cs typeface="Calibri"/>
              </a:rPr>
              <a:t>Novas Tabelas de Códigos (NBS, CST de IBS e CBS, </a:t>
            </a:r>
            <a:r>
              <a:rPr lang="pt-BR" sz="3200" kern="0" dirty="0" err="1">
                <a:ea typeface="Calibri"/>
                <a:cs typeface="Calibri"/>
              </a:rPr>
              <a:t>cClassTrib</a:t>
            </a:r>
            <a:r>
              <a:rPr lang="pt-BR" sz="3200" kern="0" dirty="0">
                <a:ea typeface="Calibri"/>
                <a:cs typeface="Calibri"/>
              </a:rPr>
              <a:t> de IBS e CBS, </a:t>
            </a:r>
            <a:r>
              <a:rPr lang="pt-BR" sz="3200" kern="0" dirty="0" err="1">
                <a:ea typeface="Calibri"/>
                <a:cs typeface="Calibri"/>
              </a:rPr>
              <a:t>cCredPres</a:t>
            </a:r>
            <a:r>
              <a:rPr lang="pt-BR" sz="3200" kern="0" dirty="0">
                <a:ea typeface="Calibri"/>
                <a:cs typeface="Calibri"/>
              </a:rPr>
              <a:t> de IBS e </a:t>
            </a:r>
            <a:r>
              <a:rPr lang="pt-BR" sz="3200" kern="0" dirty="0" err="1">
                <a:ea typeface="Calibri"/>
                <a:cs typeface="Calibri"/>
              </a:rPr>
              <a:t>Cbs</a:t>
            </a:r>
            <a:r>
              <a:rPr lang="pt-BR" sz="3200" kern="0" dirty="0">
                <a:ea typeface="Calibri"/>
                <a:cs typeface="Calibri"/>
              </a:rPr>
              <a:t>, cTribNac, </a:t>
            </a:r>
            <a:r>
              <a:rPr lang="pt-BR" sz="3200" kern="0" dirty="0" err="1">
                <a:ea typeface="Calibri"/>
                <a:cs typeface="Calibri"/>
              </a:rPr>
              <a:t>IndOp</a:t>
            </a:r>
            <a:r>
              <a:rPr lang="pt-BR" sz="3200" kern="0">
                <a:ea typeface="Calibri"/>
                <a:cs typeface="Calibri"/>
              </a:rPr>
              <a:t>)</a:t>
            </a:r>
            <a:endParaRPr lang="pt-BR" sz="3200" kern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060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AA6FA-4256-03C1-A7E7-142BA9F58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EFB5C45-1759-32D9-658C-6832051DC4B5}"/>
              </a:ext>
            </a:extLst>
          </p:cNvPr>
          <p:cNvSpPr/>
          <p:nvPr/>
        </p:nvSpPr>
        <p:spPr>
          <a:xfrm>
            <a:off x="-6827" y="-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8"/>
                </a:lnTo>
                <a:close/>
              </a:path>
            </a:pathLst>
          </a:custGeom>
          <a:solidFill>
            <a:srgbClr val="09417D">
              <a:alpha val="7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65997B8-578F-6224-9043-4303DE2ABD6D}"/>
              </a:ext>
            </a:extLst>
          </p:cNvPr>
          <p:cNvSpPr/>
          <p:nvPr/>
        </p:nvSpPr>
        <p:spPr>
          <a:xfrm>
            <a:off x="3514" y="181911"/>
            <a:ext cx="1660525" cy="1660525"/>
          </a:xfrm>
          <a:custGeom>
            <a:avLst/>
            <a:gdLst/>
            <a:ahLst/>
            <a:cxnLst/>
            <a:rect l="l" t="t" r="r" b="b"/>
            <a:pathLst>
              <a:path w="1660525" h="1660525">
                <a:moveTo>
                  <a:pt x="849991" y="1660403"/>
                </a:moveTo>
                <a:lnTo>
                  <a:pt x="758344" y="1657590"/>
                </a:lnTo>
                <a:lnTo>
                  <a:pt x="667563" y="1644693"/>
                </a:lnTo>
                <a:lnTo>
                  <a:pt x="578757" y="1621868"/>
                </a:lnTo>
                <a:lnTo>
                  <a:pt x="493010" y="1589395"/>
                </a:lnTo>
                <a:lnTo>
                  <a:pt x="411364" y="1547668"/>
                </a:lnTo>
                <a:lnTo>
                  <a:pt x="334814" y="1497195"/>
                </a:lnTo>
                <a:lnTo>
                  <a:pt x="264294" y="1438593"/>
                </a:lnTo>
                <a:lnTo>
                  <a:pt x="200663" y="1372576"/>
                </a:lnTo>
                <a:lnTo>
                  <a:pt x="144697" y="1299947"/>
                </a:lnTo>
                <a:lnTo>
                  <a:pt x="97076" y="1221591"/>
                </a:lnTo>
                <a:lnTo>
                  <a:pt x="58382" y="1138463"/>
                </a:lnTo>
                <a:lnTo>
                  <a:pt x="29087" y="1051579"/>
                </a:lnTo>
                <a:lnTo>
                  <a:pt x="9546" y="961994"/>
                </a:lnTo>
                <a:lnTo>
                  <a:pt x="0" y="870801"/>
                </a:lnTo>
                <a:lnTo>
                  <a:pt x="562" y="779110"/>
                </a:lnTo>
                <a:lnTo>
                  <a:pt x="11227" y="688042"/>
                </a:lnTo>
                <a:lnTo>
                  <a:pt x="31865" y="598705"/>
                </a:lnTo>
                <a:lnTo>
                  <a:pt x="62225" y="512184"/>
                </a:lnTo>
                <a:lnTo>
                  <a:pt x="101936" y="429538"/>
                </a:lnTo>
                <a:lnTo>
                  <a:pt x="150514" y="351773"/>
                </a:lnTo>
                <a:lnTo>
                  <a:pt x="207368" y="279837"/>
                </a:lnTo>
                <a:lnTo>
                  <a:pt x="271805" y="214605"/>
                </a:lnTo>
                <a:lnTo>
                  <a:pt x="343039" y="156872"/>
                </a:lnTo>
                <a:lnTo>
                  <a:pt x="420202" y="107343"/>
                </a:lnTo>
                <a:lnTo>
                  <a:pt x="502353" y="66622"/>
                </a:lnTo>
                <a:lnTo>
                  <a:pt x="588494" y="35202"/>
                </a:lnTo>
                <a:lnTo>
                  <a:pt x="677573" y="13469"/>
                </a:lnTo>
                <a:lnTo>
                  <a:pt x="768504" y="1687"/>
                </a:lnTo>
                <a:lnTo>
                  <a:pt x="860179" y="0"/>
                </a:lnTo>
                <a:lnTo>
                  <a:pt x="951482" y="8427"/>
                </a:lnTo>
                <a:lnTo>
                  <a:pt x="1041301" y="26866"/>
                </a:lnTo>
                <a:lnTo>
                  <a:pt x="1128539" y="55093"/>
                </a:lnTo>
                <a:lnTo>
                  <a:pt x="1212133" y="92764"/>
                </a:lnTo>
                <a:lnTo>
                  <a:pt x="1291068" y="139419"/>
                </a:lnTo>
                <a:lnTo>
                  <a:pt x="1364379" y="194491"/>
                </a:lnTo>
                <a:lnTo>
                  <a:pt x="1431172" y="257306"/>
                </a:lnTo>
                <a:lnTo>
                  <a:pt x="1490635" y="327102"/>
                </a:lnTo>
                <a:lnTo>
                  <a:pt x="1542043" y="403027"/>
                </a:lnTo>
                <a:lnTo>
                  <a:pt x="1584769" y="484155"/>
                </a:lnTo>
                <a:lnTo>
                  <a:pt x="1618293" y="569498"/>
                </a:lnTo>
                <a:lnTo>
                  <a:pt x="1642205" y="658016"/>
                </a:lnTo>
                <a:lnTo>
                  <a:pt x="1656216" y="748631"/>
                </a:lnTo>
                <a:lnTo>
                  <a:pt x="1660215" y="830045"/>
                </a:lnTo>
                <a:lnTo>
                  <a:pt x="1655154" y="921597"/>
                </a:lnTo>
                <a:lnTo>
                  <a:pt x="1640033" y="1012032"/>
                </a:lnTo>
                <a:lnTo>
                  <a:pt x="1615036" y="1100249"/>
                </a:lnTo>
                <a:lnTo>
                  <a:pt x="1580467" y="1185175"/>
                </a:lnTo>
                <a:lnTo>
                  <a:pt x="1536749" y="1265774"/>
                </a:lnTo>
                <a:lnTo>
                  <a:pt x="1484414" y="1341061"/>
                </a:lnTo>
                <a:lnTo>
                  <a:pt x="1424099" y="1410121"/>
                </a:lnTo>
                <a:lnTo>
                  <a:pt x="1356539" y="1472113"/>
                </a:lnTo>
                <a:lnTo>
                  <a:pt x="1282557" y="1526281"/>
                </a:lnTo>
                <a:lnTo>
                  <a:pt x="1203058" y="1571964"/>
                </a:lnTo>
                <a:lnTo>
                  <a:pt x="1119007" y="1608606"/>
                </a:lnTo>
                <a:lnTo>
                  <a:pt x="1031428" y="1635760"/>
                </a:lnTo>
                <a:lnTo>
                  <a:pt x="941390" y="1653097"/>
                </a:lnTo>
                <a:lnTo>
                  <a:pt x="849991" y="1660403"/>
                </a:lnTo>
                <a:close/>
              </a:path>
            </a:pathLst>
          </a:custGeom>
          <a:solidFill>
            <a:srgbClr val="B08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5016B38E-609A-8A03-0DF9-089CC5BE157E}"/>
              </a:ext>
            </a:extLst>
          </p:cNvPr>
          <p:cNvGrpSpPr/>
          <p:nvPr/>
        </p:nvGrpSpPr>
        <p:grpSpPr>
          <a:xfrm>
            <a:off x="603059" y="0"/>
            <a:ext cx="2492375" cy="2595880"/>
            <a:chOff x="603059" y="0"/>
            <a:chExt cx="2492375" cy="259588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FE84E429-EEA8-454A-284A-3798A976184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619" y="0"/>
              <a:ext cx="113443" cy="113447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9A617A12-97E6-7F8B-7A9B-035DED343404}"/>
                </a:ext>
              </a:extLst>
            </p:cNvPr>
            <p:cNvSpPr/>
            <p:nvPr/>
          </p:nvSpPr>
          <p:spPr>
            <a:xfrm>
              <a:off x="603046" y="0"/>
              <a:ext cx="2492375" cy="1961514"/>
            </a:xfrm>
            <a:custGeom>
              <a:avLst/>
              <a:gdLst/>
              <a:ahLst/>
              <a:cxnLst/>
              <a:rect l="l" t="t" r="r" b="b"/>
              <a:pathLst>
                <a:path w="2492375" h="1961514">
                  <a:moveTo>
                    <a:pt x="636168" y="0"/>
                  </a:moveTo>
                  <a:lnTo>
                    <a:pt x="566013" y="0"/>
                  </a:lnTo>
                  <a:lnTo>
                    <a:pt x="7543" y="558495"/>
                  </a:lnTo>
                  <a:lnTo>
                    <a:pt x="6667" y="563905"/>
                  </a:lnTo>
                  <a:lnTo>
                    <a:pt x="3289" y="602005"/>
                  </a:lnTo>
                  <a:lnTo>
                    <a:pt x="660" y="627405"/>
                  </a:lnTo>
                  <a:lnTo>
                    <a:pt x="0" y="636193"/>
                  </a:lnTo>
                  <a:lnTo>
                    <a:pt x="636168" y="0"/>
                  </a:lnTo>
                  <a:close/>
                </a:path>
                <a:path w="2492375" h="1961514">
                  <a:moveTo>
                    <a:pt x="1003274" y="0"/>
                  </a:moveTo>
                  <a:lnTo>
                    <a:pt x="933119" y="0"/>
                  </a:lnTo>
                  <a:lnTo>
                    <a:pt x="13284" y="919861"/>
                  </a:lnTo>
                  <a:lnTo>
                    <a:pt x="15659" y="932205"/>
                  </a:lnTo>
                  <a:lnTo>
                    <a:pt x="21259" y="957605"/>
                  </a:lnTo>
                  <a:lnTo>
                    <a:pt x="24752" y="978560"/>
                  </a:lnTo>
                  <a:lnTo>
                    <a:pt x="1003274" y="0"/>
                  </a:lnTo>
                  <a:close/>
                </a:path>
                <a:path w="2492375" h="1961514">
                  <a:moveTo>
                    <a:pt x="1394942" y="0"/>
                  </a:moveTo>
                  <a:lnTo>
                    <a:pt x="1324787" y="0"/>
                  </a:lnTo>
                  <a:lnTo>
                    <a:pt x="103149" y="1221689"/>
                  </a:lnTo>
                  <a:lnTo>
                    <a:pt x="104394" y="1224305"/>
                  </a:lnTo>
                  <a:lnTo>
                    <a:pt x="117157" y="1249705"/>
                  </a:lnTo>
                  <a:lnTo>
                    <a:pt x="126885" y="1268107"/>
                  </a:lnTo>
                  <a:lnTo>
                    <a:pt x="1394942" y="0"/>
                  </a:lnTo>
                  <a:close/>
                </a:path>
                <a:path w="2492375" h="1961514">
                  <a:moveTo>
                    <a:pt x="1805495" y="12"/>
                  </a:moveTo>
                  <a:lnTo>
                    <a:pt x="1735340" y="12"/>
                  </a:lnTo>
                  <a:lnTo>
                    <a:pt x="254304" y="1481099"/>
                  </a:lnTo>
                  <a:lnTo>
                    <a:pt x="261543" y="1491005"/>
                  </a:lnTo>
                  <a:lnTo>
                    <a:pt x="280695" y="1516405"/>
                  </a:lnTo>
                  <a:lnTo>
                    <a:pt x="285838" y="1519720"/>
                  </a:lnTo>
                  <a:lnTo>
                    <a:pt x="1805495" y="12"/>
                  </a:lnTo>
                  <a:close/>
                </a:path>
                <a:path w="2492375" h="1961514">
                  <a:moveTo>
                    <a:pt x="2161768" y="12"/>
                  </a:moveTo>
                  <a:lnTo>
                    <a:pt x="2091677" y="12"/>
                  </a:lnTo>
                  <a:lnTo>
                    <a:pt x="426821" y="1664931"/>
                  </a:lnTo>
                  <a:lnTo>
                    <a:pt x="430326" y="1668805"/>
                  </a:lnTo>
                  <a:lnTo>
                    <a:pt x="453783" y="1681505"/>
                  </a:lnTo>
                  <a:lnTo>
                    <a:pt x="466661" y="1695170"/>
                  </a:lnTo>
                  <a:lnTo>
                    <a:pt x="2161768" y="12"/>
                  </a:lnTo>
                  <a:close/>
                </a:path>
                <a:path w="2492375" h="1961514">
                  <a:moveTo>
                    <a:pt x="2354707" y="1292720"/>
                  </a:moveTo>
                  <a:lnTo>
                    <a:pt x="1819135" y="1828304"/>
                  </a:lnTo>
                  <a:lnTo>
                    <a:pt x="1834515" y="1821205"/>
                  </a:lnTo>
                  <a:lnTo>
                    <a:pt x="1887842" y="1795805"/>
                  </a:lnTo>
                  <a:lnTo>
                    <a:pt x="1913915" y="1770405"/>
                  </a:lnTo>
                  <a:lnTo>
                    <a:pt x="1963762" y="1745576"/>
                  </a:lnTo>
                  <a:lnTo>
                    <a:pt x="1964893" y="1745005"/>
                  </a:lnTo>
                  <a:lnTo>
                    <a:pt x="1989721" y="1719605"/>
                  </a:lnTo>
                  <a:lnTo>
                    <a:pt x="2006955" y="1710626"/>
                  </a:lnTo>
                  <a:lnTo>
                    <a:pt x="2240305" y="1477276"/>
                  </a:lnTo>
                  <a:lnTo>
                    <a:pt x="2266772" y="1440205"/>
                  </a:lnTo>
                  <a:lnTo>
                    <a:pt x="2300833" y="1389405"/>
                  </a:lnTo>
                  <a:lnTo>
                    <a:pt x="2332329" y="1338605"/>
                  </a:lnTo>
                  <a:lnTo>
                    <a:pt x="2347112" y="1313205"/>
                  </a:lnTo>
                  <a:lnTo>
                    <a:pt x="2354707" y="1292720"/>
                  </a:lnTo>
                  <a:close/>
                </a:path>
                <a:path w="2492375" h="1961514">
                  <a:moveTo>
                    <a:pt x="2370429" y="174917"/>
                  </a:moveTo>
                  <a:lnTo>
                    <a:pt x="2361222" y="157505"/>
                  </a:lnTo>
                  <a:lnTo>
                    <a:pt x="2347112" y="132105"/>
                  </a:lnTo>
                  <a:lnTo>
                    <a:pt x="2345626" y="129565"/>
                  </a:lnTo>
                  <a:lnTo>
                    <a:pt x="655091" y="1820151"/>
                  </a:lnTo>
                  <a:lnTo>
                    <a:pt x="657301" y="1821205"/>
                  </a:lnTo>
                  <a:lnTo>
                    <a:pt x="703084" y="1842325"/>
                  </a:lnTo>
                  <a:lnTo>
                    <a:pt x="2370429" y="174917"/>
                  </a:lnTo>
                  <a:close/>
                </a:path>
                <a:path w="2492375" h="1961514">
                  <a:moveTo>
                    <a:pt x="2467191" y="461543"/>
                  </a:moveTo>
                  <a:lnTo>
                    <a:pt x="2464206" y="449605"/>
                  </a:lnTo>
                  <a:lnTo>
                    <a:pt x="2457132" y="411505"/>
                  </a:lnTo>
                  <a:lnTo>
                    <a:pt x="2454783" y="403872"/>
                  </a:lnTo>
                  <a:lnTo>
                    <a:pt x="948588" y="1910105"/>
                  </a:lnTo>
                  <a:lnTo>
                    <a:pt x="929005" y="1929701"/>
                  </a:lnTo>
                  <a:lnTo>
                    <a:pt x="942517" y="1935505"/>
                  </a:lnTo>
                  <a:lnTo>
                    <a:pt x="972324" y="1935505"/>
                  </a:lnTo>
                  <a:lnTo>
                    <a:pt x="987044" y="1941741"/>
                  </a:lnTo>
                  <a:lnTo>
                    <a:pt x="993279" y="1935505"/>
                  </a:lnTo>
                  <a:lnTo>
                    <a:pt x="1018679" y="1910105"/>
                  </a:lnTo>
                  <a:lnTo>
                    <a:pt x="2467191" y="461543"/>
                  </a:lnTo>
                  <a:close/>
                </a:path>
                <a:path w="2492375" h="1961514">
                  <a:moveTo>
                    <a:pt x="2491803" y="796480"/>
                  </a:moveTo>
                  <a:lnTo>
                    <a:pt x="1378216" y="1910105"/>
                  </a:lnTo>
                  <a:lnTo>
                    <a:pt x="1352829" y="1935505"/>
                  </a:lnTo>
                  <a:lnTo>
                    <a:pt x="1340129" y="1948205"/>
                  </a:lnTo>
                  <a:lnTo>
                    <a:pt x="1327429" y="1960905"/>
                  </a:lnTo>
                  <a:lnTo>
                    <a:pt x="1397584" y="1960905"/>
                  </a:lnTo>
                  <a:lnTo>
                    <a:pt x="1410284" y="1948205"/>
                  </a:lnTo>
                  <a:lnTo>
                    <a:pt x="1422984" y="1935505"/>
                  </a:lnTo>
                  <a:lnTo>
                    <a:pt x="1448384" y="1910105"/>
                  </a:lnTo>
                  <a:lnTo>
                    <a:pt x="2484602" y="873848"/>
                  </a:lnTo>
                  <a:lnTo>
                    <a:pt x="2485161" y="868705"/>
                  </a:lnTo>
                  <a:lnTo>
                    <a:pt x="2488539" y="843305"/>
                  </a:lnTo>
                  <a:lnTo>
                    <a:pt x="2491803" y="796480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3183EC4-265B-BC92-4D7D-81F40393455A}"/>
                </a:ext>
              </a:extLst>
            </p:cNvPr>
            <p:cNvSpPr/>
            <p:nvPr/>
          </p:nvSpPr>
          <p:spPr>
            <a:xfrm>
              <a:off x="931395" y="955119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5" h="1640205">
                  <a:moveTo>
                    <a:pt x="820078" y="1640157"/>
                  </a:moveTo>
                  <a:lnTo>
                    <a:pt x="771893" y="1638765"/>
                  </a:lnTo>
                  <a:lnTo>
                    <a:pt x="724440" y="1634640"/>
                  </a:lnTo>
                  <a:lnTo>
                    <a:pt x="677798" y="1627859"/>
                  </a:lnTo>
                  <a:lnTo>
                    <a:pt x="632042" y="1618498"/>
                  </a:lnTo>
                  <a:lnTo>
                    <a:pt x="587251" y="1606636"/>
                  </a:lnTo>
                  <a:lnTo>
                    <a:pt x="543500" y="1592348"/>
                  </a:lnTo>
                  <a:lnTo>
                    <a:pt x="500867" y="1575711"/>
                  </a:lnTo>
                  <a:lnTo>
                    <a:pt x="459429" y="1556803"/>
                  </a:lnTo>
                  <a:lnTo>
                    <a:pt x="419262" y="1535701"/>
                  </a:lnTo>
                  <a:lnTo>
                    <a:pt x="380444" y="1512481"/>
                  </a:lnTo>
                  <a:lnTo>
                    <a:pt x="343052" y="1487220"/>
                  </a:lnTo>
                  <a:lnTo>
                    <a:pt x="307161" y="1459995"/>
                  </a:lnTo>
                  <a:lnTo>
                    <a:pt x="272850" y="1430883"/>
                  </a:lnTo>
                  <a:lnTo>
                    <a:pt x="240195" y="1399961"/>
                  </a:lnTo>
                  <a:lnTo>
                    <a:pt x="209274" y="1367307"/>
                  </a:lnTo>
                  <a:lnTo>
                    <a:pt x="180162" y="1332996"/>
                  </a:lnTo>
                  <a:lnTo>
                    <a:pt x="152937" y="1297105"/>
                  </a:lnTo>
                  <a:lnTo>
                    <a:pt x="127676" y="1259713"/>
                  </a:lnTo>
                  <a:lnTo>
                    <a:pt x="104456" y="1220895"/>
                  </a:lnTo>
                  <a:lnTo>
                    <a:pt x="83353" y="1180728"/>
                  </a:lnTo>
                  <a:lnTo>
                    <a:pt x="64445" y="1139290"/>
                  </a:lnTo>
                  <a:lnTo>
                    <a:pt x="47809" y="1096657"/>
                  </a:lnTo>
                  <a:lnTo>
                    <a:pt x="33521" y="1052906"/>
                  </a:lnTo>
                  <a:lnTo>
                    <a:pt x="21658" y="1008115"/>
                  </a:lnTo>
                  <a:lnTo>
                    <a:pt x="12298" y="962359"/>
                  </a:lnTo>
                  <a:lnTo>
                    <a:pt x="5517" y="915717"/>
                  </a:lnTo>
                  <a:lnTo>
                    <a:pt x="1392" y="868264"/>
                  </a:lnTo>
                  <a:lnTo>
                    <a:pt x="0" y="820078"/>
                  </a:lnTo>
                  <a:lnTo>
                    <a:pt x="1392" y="771893"/>
                  </a:lnTo>
                  <a:lnTo>
                    <a:pt x="5518" y="724440"/>
                  </a:lnTo>
                  <a:lnTo>
                    <a:pt x="12301" y="677798"/>
                  </a:lnTo>
                  <a:lnTo>
                    <a:pt x="21663" y="632042"/>
                  </a:lnTo>
                  <a:lnTo>
                    <a:pt x="33527" y="587251"/>
                  </a:lnTo>
                  <a:lnTo>
                    <a:pt x="47817" y="543500"/>
                  </a:lnTo>
                  <a:lnTo>
                    <a:pt x="64456" y="500867"/>
                  </a:lnTo>
                  <a:lnTo>
                    <a:pt x="83365" y="459429"/>
                  </a:lnTo>
                  <a:lnTo>
                    <a:pt x="104470" y="419262"/>
                  </a:lnTo>
                  <a:lnTo>
                    <a:pt x="127692" y="380444"/>
                  </a:lnTo>
                  <a:lnTo>
                    <a:pt x="153048" y="342928"/>
                  </a:lnTo>
                  <a:lnTo>
                    <a:pt x="180181" y="307161"/>
                  </a:lnTo>
                  <a:lnTo>
                    <a:pt x="209293" y="272850"/>
                  </a:lnTo>
                  <a:lnTo>
                    <a:pt x="240216" y="240195"/>
                  </a:lnTo>
                  <a:lnTo>
                    <a:pt x="272872" y="209274"/>
                  </a:lnTo>
                  <a:lnTo>
                    <a:pt x="307183" y="180162"/>
                  </a:lnTo>
                  <a:lnTo>
                    <a:pt x="343073" y="152937"/>
                  </a:lnTo>
                  <a:lnTo>
                    <a:pt x="380466" y="127676"/>
                  </a:lnTo>
                  <a:lnTo>
                    <a:pt x="419283" y="104456"/>
                  </a:lnTo>
                  <a:lnTo>
                    <a:pt x="459449" y="83353"/>
                  </a:lnTo>
                  <a:lnTo>
                    <a:pt x="500886" y="64445"/>
                  </a:lnTo>
                  <a:lnTo>
                    <a:pt x="543517" y="47809"/>
                  </a:lnTo>
                  <a:lnTo>
                    <a:pt x="587266" y="33521"/>
                  </a:lnTo>
                  <a:lnTo>
                    <a:pt x="632056" y="21658"/>
                  </a:lnTo>
                  <a:lnTo>
                    <a:pt x="677809" y="12298"/>
                  </a:lnTo>
                  <a:lnTo>
                    <a:pt x="724449" y="5517"/>
                  </a:lnTo>
                  <a:lnTo>
                    <a:pt x="771899" y="1392"/>
                  </a:lnTo>
                  <a:lnTo>
                    <a:pt x="820078" y="0"/>
                  </a:lnTo>
                  <a:lnTo>
                    <a:pt x="868272" y="1392"/>
                  </a:lnTo>
                  <a:lnTo>
                    <a:pt x="915732" y="5518"/>
                  </a:lnTo>
                  <a:lnTo>
                    <a:pt x="962380" y="12300"/>
                  </a:lnTo>
                  <a:lnTo>
                    <a:pt x="1008141" y="21661"/>
                  </a:lnTo>
                  <a:lnTo>
                    <a:pt x="1052938" y="33525"/>
                  </a:lnTo>
                  <a:lnTo>
                    <a:pt x="1096692" y="47815"/>
                  </a:lnTo>
                  <a:lnTo>
                    <a:pt x="1139328" y="64453"/>
                  </a:lnTo>
                  <a:lnTo>
                    <a:pt x="1180768" y="83363"/>
                  </a:lnTo>
                  <a:lnTo>
                    <a:pt x="1220936" y="104467"/>
                  </a:lnTo>
                  <a:lnTo>
                    <a:pt x="1259755" y="127689"/>
                  </a:lnTo>
                  <a:lnTo>
                    <a:pt x="1297147" y="152952"/>
                  </a:lnTo>
                  <a:lnTo>
                    <a:pt x="1333037" y="180178"/>
                  </a:lnTo>
                  <a:lnTo>
                    <a:pt x="1366527" y="208594"/>
                  </a:lnTo>
                  <a:lnTo>
                    <a:pt x="820078" y="208594"/>
                  </a:lnTo>
                  <a:lnTo>
                    <a:pt x="772297" y="210434"/>
                  </a:lnTo>
                  <a:lnTo>
                    <a:pt x="725520" y="215862"/>
                  </a:lnTo>
                  <a:lnTo>
                    <a:pt x="679884" y="224744"/>
                  </a:lnTo>
                  <a:lnTo>
                    <a:pt x="635525" y="236942"/>
                  </a:lnTo>
                  <a:lnTo>
                    <a:pt x="592579" y="252321"/>
                  </a:lnTo>
                  <a:lnTo>
                    <a:pt x="551182" y="270745"/>
                  </a:lnTo>
                  <a:lnTo>
                    <a:pt x="511470" y="292078"/>
                  </a:lnTo>
                  <a:lnTo>
                    <a:pt x="473579" y="316184"/>
                  </a:lnTo>
                  <a:lnTo>
                    <a:pt x="437644" y="342928"/>
                  </a:lnTo>
                  <a:lnTo>
                    <a:pt x="403803" y="372172"/>
                  </a:lnTo>
                  <a:lnTo>
                    <a:pt x="372191" y="403783"/>
                  </a:lnTo>
                  <a:lnTo>
                    <a:pt x="342944" y="437622"/>
                  </a:lnTo>
                  <a:lnTo>
                    <a:pt x="316198" y="473556"/>
                  </a:lnTo>
                  <a:lnTo>
                    <a:pt x="292089" y="511446"/>
                  </a:lnTo>
                  <a:lnTo>
                    <a:pt x="270754" y="551159"/>
                  </a:lnTo>
                  <a:lnTo>
                    <a:pt x="252327" y="592557"/>
                  </a:lnTo>
                  <a:lnTo>
                    <a:pt x="236946" y="635506"/>
                  </a:lnTo>
                  <a:lnTo>
                    <a:pt x="224746" y="679868"/>
                  </a:lnTo>
                  <a:lnTo>
                    <a:pt x="215864" y="725508"/>
                  </a:lnTo>
                  <a:lnTo>
                    <a:pt x="210434" y="772290"/>
                  </a:lnTo>
                  <a:lnTo>
                    <a:pt x="208594" y="820079"/>
                  </a:lnTo>
                  <a:lnTo>
                    <a:pt x="210434" y="867867"/>
                  </a:lnTo>
                  <a:lnTo>
                    <a:pt x="215862" y="914650"/>
                  </a:lnTo>
                  <a:lnTo>
                    <a:pt x="224744" y="960292"/>
                  </a:lnTo>
                  <a:lnTo>
                    <a:pt x="236942" y="1004656"/>
                  </a:lnTo>
                  <a:lnTo>
                    <a:pt x="252321" y="1047607"/>
                  </a:lnTo>
                  <a:lnTo>
                    <a:pt x="270745" y="1089008"/>
                  </a:lnTo>
                  <a:lnTo>
                    <a:pt x="292078" y="1128724"/>
                  </a:lnTo>
                  <a:lnTo>
                    <a:pt x="316184" y="1166618"/>
                  </a:lnTo>
                  <a:lnTo>
                    <a:pt x="342928" y="1202555"/>
                  </a:lnTo>
                  <a:lnTo>
                    <a:pt x="372172" y="1236398"/>
                  </a:lnTo>
                  <a:lnTo>
                    <a:pt x="403783" y="1268012"/>
                  </a:lnTo>
                  <a:lnTo>
                    <a:pt x="437622" y="1297261"/>
                  </a:lnTo>
                  <a:lnTo>
                    <a:pt x="473556" y="1324008"/>
                  </a:lnTo>
                  <a:lnTo>
                    <a:pt x="511447" y="1348118"/>
                  </a:lnTo>
                  <a:lnTo>
                    <a:pt x="551159" y="1369454"/>
                  </a:lnTo>
                  <a:lnTo>
                    <a:pt x="592557" y="1387881"/>
                  </a:lnTo>
                  <a:lnTo>
                    <a:pt x="635506" y="1403262"/>
                  </a:lnTo>
                  <a:lnTo>
                    <a:pt x="679868" y="1415463"/>
                  </a:lnTo>
                  <a:lnTo>
                    <a:pt x="725508" y="1424345"/>
                  </a:lnTo>
                  <a:lnTo>
                    <a:pt x="772290" y="1429775"/>
                  </a:lnTo>
                  <a:lnTo>
                    <a:pt x="820078" y="1431615"/>
                  </a:lnTo>
                  <a:lnTo>
                    <a:pt x="1366445" y="1431615"/>
                  </a:lnTo>
                  <a:lnTo>
                    <a:pt x="1332996" y="1459995"/>
                  </a:lnTo>
                  <a:lnTo>
                    <a:pt x="1297105" y="1487220"/>
                  </a:lnTo>
                  <a:lnTo>
                    <a:pt x="1259713" y="1512481"/>
                  </a:lnTo>
                  <a:lnTo>
                    <a:pt x="1220895" y="1535701"/>
                  </a:lnTo>
                  <a:lnTo>
                    <a:pt x="1180728" y="1556803"/>
                  </a:lnTo>
                  <a:lnTo>
                    <a:pt x="1139290" y="1575711"/>
                  </a:lnTo>
                  <a:lnTo>
                    <a:pt x="1096657" y="1592348"/>
                  </a:lnTo>
                  <a:lnTo>
                    <a:pt x="1052906" y="1606636"/>
                  </a:lnTo>
                  <a:lnTo>
                    <a:pt x="1008115" y="1618498"/>
                  </a:lnTo>
                  <a:lnTo>
                    <a:pt x="962359" y="1627859"/>
                  </a:lnTo>
                  <a:lnTo>
                    <a:pt x="915717" y="1634640"/>
                  </a:lnTo>
                  <a:lnTo>
                    <a:pt x="868264" y="1638765"/>
                  </a:lnTo>
                  <a:lnTo>
                    <a:pt x="820078" y="1640157"/>
                  </a:lnTo>
                  <a:close/>
                </a:path>
                <a:path w="1640205" h="1640205">
                  <a:moveTo>
                    <a:pt x="1366445" y="1431615"/>
                  </a:moveTo>
                  <a:lnTo>
                    <a:pt x="820078" y="1431615"/>
                  </a:lnTo>
                  <a:lnTo>
                    <a:pt x="867867" y="1429775"/>
                  </a:lnTo>
                  <a:lnTo>
                    <a:pt x="914649" y="1424345"/>
                  </a:lnTo>
                  <a:lnTo>
                    <a:pt x="960289" y="1415463"/>
                  </a:lnTo>
                  <a:lnTo>
                    <a:pt x="1004651" y="1403262"/>
                  </a:lnTo>
                  <a:lnTo>
                    <a:pt x="1047599" y="1387881"/>
                  </a:lnTo>
                  <a:lnTo>
                    <a:pt x="1088998" y="1369454"/>
                  </a:lnTo>
                  <a:lnTo>
                    <a:pt x="1128710" y="1348118"/>
                  </a:lnTo>
                  <a:lnTo>
                    <a:pt x="1166601" y="1324008"/>
                  </a:lnTo>
                  <a:lnTo>
                    <a:pt x="1202534" y="1297261"/>
                  </a:lnTo>
                  <a:lnTo>
                    <a:pt x="1236374" y="1268012"/>
                  </a:lnTo>
                  <a:lnTo>
                    <a:pt x="1267984" y="1236398"/>
                  </a:lnTo>
                  <a:lnTo>
                    <a:pt x="1297229" y="1202555"/>
                  </a:lnTo>
                  <a:lnTo>
                    <a:pt x="1323973" y="1166618"/>
                  </a:lnTo>
                  <a:lnTo>
                    <a:pt x="1348079" y="1128724"/>
                  </a:lnTo>
                  <a:lnTo>
                    <a:pt x="1369412" y="1089008"/>
                  </a:lnTo>
                  <a:lnTo>
                    <a:pt x="1387836" y="1047607"/>
                  </a:lnTo>
                  <a:lnTo>
                    <a:pt x="1403215" y="1004656"/>
                  </a:lnTo>
                  <a:lnTo>
                    <a:pt x="1415413" y="960292"/>
                  </a:lnTo>
                  <a:lnTo>
                    <a:pt x="1424294" y="914650"/>
                  </a:lnTo>
                  <a:lnTo>
                    <a:pt x="1429723" y="867867"/>
                  </a:lnTo>
                  <a:lnTo>
                    <a:pt x="1431562" y="820078"/>
                  </a:lnTo>
                  <a:lnTo>
                    <a:pt x="1429723" y="772290"/>
                  </a:lnTo>
                  <a:lnTo>
                    <a:pt x="1424294" y="725508"/>
                  </a:lnTo>
                  <a:lnTo>
                    <a:pt x="1415413" y="679868"/>
                  </a:lnTo>
                  <a:lnTo>
                    <a:pt x="1403215" y="635506"/>
                  </a:lnTo>
                  <a:lnTo>
                    <a:pt x="1387836" y="592557"/>
                  </a:lnTo>
                  <a:lnTo>
                    <a:pt x="1369412" y="551159"/>
                  </a:lnTo>
                  <a:lnTo>
                    <a:pt x="1348079" y="511446"/>
                  </a:lnTo>
                  <a:lnTo>
                    <a:pt x="1323973" y="473556"/>
                  </a:lnTo>
                  <a:lnTo>
                    <a:pt x="1297229" y="437622"/>
                  </a:lnTo>
                  <a:lnTo>
                    <a:pt x="1267984" y="403783"/>
                  </a:lnTo>
                  <a:lnTo>
                    <a:pt x="1236374" y="372172"/>
                  </a:lnTo>
                  <a:lnTo>
                    <a:pt x="1202534" y="342928"/>
                  </a:lnTo>
                  <a:lnTo>
                    <a:pt x="1166601" y="316184"/>
                  </a:lnTo>
                  <a:lnTo>
                    <a:pt x="1128710" y="292078"/>
                  </a:lnTo>
                  <a:lnTo>
                    <a:pt x="1088998" y="270745"/>
                  </a:lnTo>
                  <a:lnTo>
                    <a:pt x="1047599" y="252321"/>
                  </a:lnTo>
                  <a:lnTo>
                    <a:pt x="1004651" y="236942"/>
                  </a:lnTo>
                  <a:lnTo>
                    <a:pt x="960289" y="224744"/>
                  </a:lnTo>
                  <a:lnTo>
                    <a:pt x="914649" y="215862"/>
                  </a:lnTo>
                  <a:lnTo>
                    <a:pt x="867867" y="210434"/>
                  </a:lnTo>
                  <a:lnTo>
                    <a:pt x="820078" y="208594"/>
                  </a:lnTo>
                  <a:lnTo>
                    <a:pt x="1366527" y="208594"/>
                  </a:lnTo>
                  <a:lnTo>
                    <a:pt x="1400000" y="240215"/>
                  </a:lnTo>
                  <a:lnTo>
                    <a:pt x="1430919" y="272871"/>
                  </a:lnTo>
                  <a:lnTo>
                    <a:pt x="1460028" y="307183"/>
                  </a:lnTo>
                  <a:lnTo>
                    <a:pt x="1487250" y="343074"/>
                  </a:lnTo>
                  <a:lnTo>
                    <a:pt x="1512507" y="380467"/>
                  </a:lnTo>
                  <a:lnTo>
                    <a:pt x="1535724" y="419285"/>
                  </a:lnTo>
                  <a:lnTo>
                    <a:pt x="1556823" y="459452"/>
                  </a:lnTo>
                  <a:lnTo>
                    <a:pt x="1575727" y="500889"/>
                  </a:lnTo>
                  <a:lnTo>
                    <a:pt x="1592360" y="543521"/>
                  </a:lnTo>
                  <a:lnTo>
                    <a:pt x="1606645" y="587269"/>
                  </a:lnTo>
                  <a:lnTo>
                    <a:pt x="1618505" y="632059"/>
                  </a:lnTo>
                  <a:lnTo>
                    <a:pt x="1627862" y="677811"/>
                  </a:lnTo>
                  <a:lnTo>
                    <a:pt x="1634641" y="724440"/>
                  </a:lnTo>
                  <a:lnTo>
                    <a:pt x="1638765" y="771893"/>
                  </a:lnTo>
                  <a:lnTo>
                    <a:pt x="1640157" y="820079"/>
                  </a:lnTo>
                  <a:lnTo>
                    <a:pt x="1638765" y="868264"/>
                  </a:lnTo>
                  <a:lnTo>
                    <a:pt x="1634640" y="915717"/>
                  </a:lnTo>
                  <a:lnTo>
                    <a:pt x="1627859" y="962359"/>
                  </a:lnTo>
                  <a:lnTo>
                    <a:pt x="1618498" y="1008115"/>
                  </a:lnTo>
                  <a:lnTo>
                    <a:pt x="1606636" y="1052906"/>
                  </a:lnTo>
                  <a:lnTo>
                    <a:pt x="1592348" y="1096657"/>
                  </a:lnTo>
                  <a:lnTo>
                    <a:pt x="1575711" y="1139290"/>
                  </a:lnTo>
                  <a:lnTo>
                    <a:pt x="1556803" y="1180728"/>
                  </a:lnTo>
                  <a:lnTo>
                    <a:pt x="1535701" y="1220895"/>
                  </a:lnTo>
                  <a:lnTo>
                    <a:pt x="1512481" y="1259713"/>
                  </a:lnTo>
                  <a:lnTo>
                    <a:pt x="1487102" y="1297261"/>
                  </a:lnTo>
                  <a:lnTo>
                    <a:pt x="1459995" y="1332996"/>
                  </a:lnTo>
                  <a:lnTo>
                    <a:pt x="1430883" y="1367307"/>
                  </a:lnTo>
                  <a:lnTo>
                    <a:pt x="1399961" y="1399961"/>
                  </a:lnTo>
                  <a:lnTo>
                    <a:pt x="1367307" y="1430883"/>
                  </a:lnTo>
                  <a:lnTo>
                    <a:pt x="1366445" y="1431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8886CA78-31F0-0B89-C2D3-B0BE909A95E1}"/>
              </a:ext>
            </a:extLst>
          </p:cNvPr>
          <p:cNvGrpSpPr/>
          <p:nvPr/>
        </p:nvGrpSpPr>
        <p:grpSpPr>
          <a:xfrm>
            <a:off x="11627267" y="7599231"/>
            <a:ext cx="6661150" cy="2687955"/>
            <a:chOff x="11627267" y="7599231"/>
            <a:chExt cx="6661150" cy="268795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8763B17-0B5E-2475-9CF0-BF0CCF1F6477}"/>
                </a:ext>
              </a:extLst>
            </p:cNvPr>
            <p:cNvSpPr/>
            <p:nvPr/>
          </p:nvSpPr>
          <p:spPr>
            <a:xfrm>
              <a:off x="12661899" y="7763439"/>
              <a:ext cx="5626100" cy="2524125"/>
            </a:xfrm>
            <a:custGeom>
              <a:avLst/>
              <a:gdLst/>
              <a:ahLst/>
              <a:cxnLst/>
              <a:rect l="l" t="t" r="r" b="b"/>
              <a:pathLst>
                <a:path w="5626100" h="2524125">
                  <a:moveTo>
                    <a:pt x="2834212" y="57003"/>
                  </a:moveTo>
                  <a:lnTo>
                    <a:pt x="2881831" y="48838"/>
                  </a:lnTo>
                  <a:lnTo>
                    <a:pt x="2929415" y="41314"/>
                  </a:lnTo>
                  <a:lnTo>
                    <a:pt x="2976957" y="34430"/>
                  </a:lnTo>
                  <a:lnTo>
                    <a:pt x="3024455" y="28182"/>
                  </a:lnTo>
                  <a:lnTo>
                    <a:pt x="3071903" y="22567"/>
                  </a:lnTo>
                  <a:lnTo>
                    <a:pt x="3119296" y="17582"/>
                  </a:lnTo>
                  <a:lnTo>
                    <a:pt x="3166631" y="13224"/>
                  </a:lnTo>
                  <a:lnTo>
                    <a:pt x="3213903" y="9489"/>
                  </a:lnTo>
                  <a:lnTo>
                    <a:pt x="3261107" y="6375"/>
                  </a:lnTo>
                  <a:lnTo>
                    <a:pt x="3308238" y="3878"/>
                  </a:lnTo>
                  <a:lnTo>
                    <a:pt x="3355294" y="1995"/>
                  </a:lnTo>
                  <a:lnTo>
                    <a:pt x="3402267" y="723"/>
                  </a:lnTo>
                  <a:lnTo>
                    <a:pt x="3449156" y="59"/>
                  </a:lnTo>
                  <a:lnTo>
                    <a:pt x="3495953" y="0"/>
                  </a:lnTo>
                  <a:lnTo>
                    <a:pt x="3542657" y="542"/>
                  </a:lnTo>
                  <a:lnTo>
                    <a:pt x="3589261" y="1682"/>
                  </a:lnTo>
                  <a:lnTo>
                    <a:pt x="3635761" y="3418"/>
                  </a:lnTo>
                  <a:lnTo>
                    <a:pt x="3682153" y="5747"/>
                  </a:lnTo>
                  <a:lnTo>
                    <a:pt x="3728432" y="8664"/>
                  </a:lnTo>
                  <a:lnTo>
                    <a:pt x="3774594" y="12167"/>
                  </a:lnTo>
                  <a:lnTo>
                    <a:pt x="3820634" y="16252"/>
                  </a:lnTo>
                  <a:lnTo>
                    <a:pt x="3866548" y="20917"/>
                  </a:lnTo>
                  <a:lnTo>
                    <a:pt x="3912331" y="26159"/>
                  </a:lnTo>
                  <a:lnTo>
                    <a:pt x="3957979" y="31974"/>
                  </a:lnTo>
                  <a:lnTo>
                    <a:pt x="4003487" y="38359"/>
                  </a:lnTo>
                  <a:lnTo>
                    <a:pt x="4048851" y="45310"/>
                  </a:lnTo>
                  <a:lnTo>
                    <a:pt x="4094066" y="52826"/>
                  </a:lnTo>
                  <a:lnTo>
                    <a:pt x="4139128" y="60903"/>
                  </a:lnTo>
                  <a:lnTo>
                    <a:pt x="4184032" y="69536"/>
                  </a:lnTo>
                  <a:lnTo>
                    <a:pt x="4228773" y="78725"/>
                  </a:lnTo>
                  <a:lnTo>
                    <a:pt x="4273348" y="88464"/>
                  </a:lnTo>
                  <a:lnTo>
                    <a:pt x="4317752" y="98752"/>
                  </a:lnTo>
                  <a:lnTo>
                    <a:pt x="4361979" y="109584"/>
                  </a:lnTo>
                  <a:lnTo>
                    <a:pt x="4406027" y="120959"/>
                  </a:lnTo>
                  <a:lnTo>
                    <a:pt x="4449890" y="132872"/>
                  </a:lnTo>
                  <a:lnTo>
                    <a:pt x="4493563" y="145320"/>
                  </a:lnTo>
                  <a:lnTo>
                    <a:pt x="4537042" y="158301"/>
                  </a:lnTo>
                  <a:lnTo>
                    <a:pt x="4580324" y="171811"/>
                  </a:lnTo>
                  <a:lnTo>
                    <a:pt x="4623402" y="185847"/>
                  </a:lnTo>
                  <a:lnTo>
                    <a:pt x="4666273" y="200406"/>
                  </a:lnTo>
                  <a:lnTo>
                    <a:pt x="4708932" y="215485"/>
                  </a:lnTo>
                  <a:lnTo>
                    <a:pt x="4751375" y="231080"/>
                  </a:lnTo>
                  <a:lnTo>
                    <a:pt x="4793597" y="247189"/>
                  </a:lnTo>
                  <a:lnTo>
                    <a:pt x="4835593" y="263809"/>
                  </a:lnTo>
                  <a:lnTo>
                    <a:pt x="4877360" y="280935"/>
                  </a:lnTo>
                  <a:lnTo>
                    <a:pt x="4918893" y="298566"/>
                  </a:lnTo>
                  <a:lnTo>
                    <a:pt x="4960186" y="316697"/>
                  </a:lnTo>
                  <a:lnTo>
                    <a:pt x="5001236" y="335326"/>
                  </a:lnTo>
                  <a:lnTo>
                    <a:pt x="5042039" y="354450"/>
                  </a:lnTo>
                  <a:lnTo>
                    <a:pt x="5082588" y="374065"/>
                  </a:lnTo>
                  <a:lnTo>
                    <a:pt x="5122882" y="394169"/>
                  </a:lnTo>
                  <a:lnTo>
                    <a:pt x="5162913" y="414758"/>
                  </a:lnTo>
                  <a:lnTo>
                    <a:pt x="5202679" y="435828"/>
                  </a:lnTo>
                  <a:lnTo>
                    <a:pt x="5242174" y="457378"/>
                  </a:lnTo>
                  <a:lnTo>
                    <a:pt x="5281395" y="479403"/>
                  </a:lnTo>
                  <a:lnTo>
                    <a:pt x="5320336" y="501901"/>
                  </a:lnTo>
                  <a:lnTo>
                    <a:pt x="5358993" y="524869"/>
                  </a:lnTo>
                  <a:lnTo>
                    <a:pt x="5397362" y="548302"/>
                  </a:lnTo>
                  <a:lnTo>
                    <a:pt x="5435438" y="572199"/>
                  </a:lnTo>
                  <a:lnTo>
                    <a:pt x="5473216" y="596556"/>
                  </a:lnTo>
                  <a:lnTo>
                    <a:pt x="5510692" y="621370"/>
                  </a:lnTo>
                  <a:lnTo>
                    <a:pt x="5547862" y="646637"/>
                  </a:lnTo>
                  <a:lnTo>
                    <a:pt x="5584722" y="672355"/>
                  </a:lnTo>
                  <a:lnTo>
                    <a:pt x="5621265" y="698521"/>
                  </a:lnTo>
                  <a:lnTo>
                    <a:pt x="5626102" y="2523560"/>
                  </a:lnTo>
                  <a:lnTo>
                    <a:pt x="5264339" y="2523560"/>
                  </a:lnTo>
                  <a:lnTo>
                    <a:pt x="5251937" y="2504043"/>
                  </a:lnTo>
                  <a:lnTo>
                    <a:pt x="5226529" y="2465920"/>
                  </a:lnTo>
                  <a:lnTo>
                    <a:pt x="5200342" y="2428418"/>
                  </a:lnTo>
                  <a:lnTo>
                    <a:pt x="5173390" y="2391548"/>
                  </a:lnTo>
                  <a:lnTo>
                    <a:pt x="5145687" y="2355318"/>
                  </a:lnTo>
                  <a:lnTo>
                    <a:pt x="5117245" y="2319738"/>
                  </a:lnTo>
                  <a:lnTo>
                    <a:pt x="5088080" y="2284818"/>
                  </a:lnTo>
                  <a:lnTo>
                    <a:pt x="5058203" y="2250568"/>
                  </a:lnTo>
                  <a:lnTo>
                    <a:pt x="5027630" y="2216996"/>
                  </a:lnTo>
                  <a:lnTo>
                    <a:pt x="4996374" y="2184112"/>
                  </a:lnTo>
                  <a:lnTo>
                    <a:pt x="4964448" y="2151926"/>
                  </a:lnTo>
                  <a:lnTo>
                    <a:pt x="4931865" y="2120447"/>
                  </a:lnTo>
                  <a:lnTo>
                    <a:pt x="4898641" y="2089686"/>
                  </a:lnTo>
                  <a:lnTo>
                    <a:pt x="4864788" y="2059651"/>
                  </a:lnTo>
                  <a:lnTo>
                    <a:pt x="4830320" y="2030352"/>
                  </a:lnTo>
                  <a:lnTo>
                    <a:pt x="4795250" y="2001799"/>
                  </a:lnTo>
                  <a:lnTo>
                    <a:pt x="4759593" y="1974000"/>
                  </a:lnTo>
                  <a:lnTo>
                    <a:pt x="4723362" y="1946967"/>
                  </a:lnTo>
                  <a:lnTo>
                    <a:pt x="4686570" y="1920707"/>
                  </a:lnTo>
                  <a:lnTo>
                    <a:pt x="4649232" y="1895232"/>
                  </a:lnTo>
                  <a:lnTo>
                    <a:pt x="4611361" y="1870550"/>
                  </a:lnTo>
                  <a:lnTo>
                    <a:pt x="4572970" y="1846671"/>
                  </a:lnTo>
                  <a:lnTo>
                    <a:pt x="4534073" y="1823604"/>
                  </a:lnTo>
                  <a:lnTo>
                    <a:pt x="4494685" y="1801359"/>
                  </a:lnTo>
                  <a:lnTo>
                    <a:pt x="4454818" y="1779946"/>
                  </a:lnTo>
                  <a:lnTo>
                    <a:pt x="4414486" y="1759373"/>
                  </a:lnTo>
                  <a:lnTo>
                    <a:pt x="4373703" y="1739652"/>
                  </a:lnTo>
                  <a:lnTo>
                    <a:pt x="4332483" y="1720790"/>
                  </a:lnTo>
                  <a:lnTo>
                    <a:pt x="4290839" y="1702799"/>
                  </a:lnTo>
                  <a:lnTo>
                    <a:pt x="4248785" y="1685686"/>
                  </a:lnTo>
                  <a:lnTo>
                    <a:pt x="4206334" y="1669463"/>
                  </a:lnTo>
                  <a:lnTo>
                    <a:pt x="4163501" y="1654137"/>
                  </a:lnTo>
                  <a:lnTo>
                    <a:pt x="4120298" y="1639720"/>
                  </a:lnTo>
                  <a:lnTo>
                    <a:pt x="4076740" y="1626220"/>
                  </a:lnTo>
                  <a:lnTo>
                    <a:pt x="4032840" y="1613647"/>
                  </a:lnTo>
                  <a:lnTo>
                    <a:pt x="3988612" y="1602011"/>
                  </a:lnTo>
                  <a:lnTo>
                    <a:pt x="3944069" y="1591321"/>
                  </a:lnTo>
                  <a:lnTo>
                    <a:pt x="3899226" y="1581587"/>
                  </a:lnTo>
                  <a:lnTo>
                    <a:pt x="3854095" y="1572817"/>
                  </a:lnTo>
                  <a:lnTo>
                    <a:pt x="3808691" y="1565023"/>
                  </a:lnTo>
                  <a:lnTo>
                    <a:pt x="3763027" y="1558213"/>
                  </a:lnTo>
                  <a:lnTo>
                    <a:pt x="3717116" y="1552396"/>
                  </a:lnTo>
                  <a:lnTo>
                    <a:pt x="3670973" y="1547583"/>
                  </a:lnTo>
                  <a:lnTo>
                    <a:pt x="3624611" y="1543783"/>
                  </a:lnTo>
                  <a:lnTo>
                    <a:pt x="3578044" y="1541006"/>
                  </a:lnTo>
                  <a:lnTo>
                    <a:pt x="3531286" y="1539261"/>
                  </a:lnTo>
                  <a:lnTo>
                    <a:pt x="3484349" y="1538557"/>
                  </a:lnTo>
                  <a:lnTo>
                    <a:pt x="3437248" y="1538904"/>
                  </a:lnTo>
                  <a:lnTo>
                    <a:pt x="3389875" y="1540318"/>
                  </a:lnTo>
                  <a:lnTo>
                    <a:pt x="3342504" y="1542798"/>
                  </a:lnTo>
                  <a:lnTo>
                    <a:pt x="3295010" y="1546357"/>
                  </a:lnTo>
                  <a:lnTo>
                    <a:pt x="3247407" y="1551004"/>
                  </a:lnTo>
                  <a:lnTo>
                    <a:pt x="3199707" y="1556749"/>
                  </a:lnTo>
                  <a:lnTo>
                    <a:pt x="3151920" y="1563603"/>
                  </a:lnTo>
                  <a:lnTo>
                    <a:pt x="3104090" y="1571570"/>
                  </a:lnTo>
                  <a:lnTo>
                    <a:pt x="171441" y="2094133"/>
                  </a:lnTo>
                  <a:lnTo>
                    <a:pt x="173399" y="2089954"/>
                  </a:lnTo>
                  <a:lnTo>
                    <a:pt x="193006" y="2049405"/>
                  </a:lnTo>
                  <a:lnTo>
                    <a:pt x="213101" y="2009114"/>
                  </a:lnTo>
                  <a:lnTo>
                    <a:pt x="233680" y="1969084"/>
                  </a:lnTo>
                  <a:lnTo>
                    <a:pt x="254742" y="1929320"/>
                  </a:lnTo>
                  <a:lnTo>
                    <a:pt x="276283" y="1889826"/>
                  </a:lnTo>
                  <a:lnTo>
                    <a:pt x="298300" y="1850607"/>
                  </a:lnTo>
                  <a:lnTo>
                    <a:pt x="320789" y="1811668"/>
                  </a:lnTo>
                  <a:lnTo>
                    <a:pt x="343747" y="1773012"/>
                  </a:lnTo>
                  <a:lnTo>
                    <a:pt x="367172" y="1734645"/>
                  </a:lnTo>
                  <a:lnTo>
                    <a:pt x="391059" y="1696571"/>
                  </a:lnTo>
                  <a:lnTo>
                    <a:pt x="415407" y="1658794"/>
                  </a:lnTo>
                  <a:lnTo>
                    <a:pt x="440212" y="1621319"/>
                  </a:lnTo>
                  <a:lnTo>
                    <a:pt x="465470" y="1584151"/>
                  </a:lnTo>
                  <a:lnTo>
                    <a:pt x="491179" y="1547293"/>
                  </a:lnTo>
                  <a:lnTo>
                    <a:pt x="517335" y="1510751"/>
                  </a:lnTo>
                  <a:lnTo>
                    <a:pt x="543936" y="1474529"/>
                  </a:lnTo>
                  <a:lnTo>
                    <a:pt x="570978" y="1438631"/>
                  </a:lnTo>
                  <a:lnTo>
                    <a:pt x="598457" y="1403063"/>
                  </a:lnTo>
                  <a:lnTo>
                    <a:pt x="626372" y="1367827"/>
                  </a:lnTo>
                  <a:lnTo>
                    <a:pt x="654718" y="1332930"/>
                  </a:lnTo>
                  <a:lnTo>
                    <a:pt x="683493" y="1298375"/>
                  </a:lnTo>
                  <a:lnTo>
                    <a:pt x="712694" y="1264167"/>
                  </a:lnTo>
                  <a:lnTo>
                    <a:pt x="742316" y="1230311"/>
                  </a:lnTo>
                  <a:lnTo>
                    <a:pt x="772358" y="1196810"/>
                  </a:lnTo>
                  <a:lnTo>
                    <a:pt x="802816" y="1163670"/>
                  </a:lnTo>
                  <a:lnTo>
                    <a:pt x="833686" y="1130895"/>
                  </a:lnTo>
                  <a:lnTo>
                    <a:pt x="864967" y="1098489"/>
                  </a:lnTo>
                  <a:lnTo>
                    <a:pt x="896654" y="1066458"/>
                  </a:lnTo>
                  <a:lnTo>
                    <a:pt x="928744" y="1034805"/>
                  </a:lnTo>
                  <a:lnTo>
                    <a:pt x="961235" y="1003535"/>
                  </a:lnTo>
                  <a:lnTo>
                    <a:pt x="994123" y="972652"/>
                  </a:lnTo>
                  <a:lnTo>
                    <a:pt x="1027405" y="942161"/>
                  </a:lnTo>
                  <a:lnTo>
                    <a:pt x="1061078" y="912067"/>
                  </a:lnTo>
                  <a:lnTo>
                    <a:pt x="1095138" y="882374"/>
                  </a:lnTo>
                  <a:lnTo>
                    <a:pt x="1129583" y="853086"/>
                  </a:lnTo>
                  <a:lnTo>
                    <a:pt x="1164410" y="824209"/>
                  </a:lnTo>
                  <a:lnTo>
                    <a:pt x="1199615" y="795745"/>
                  </a:lnTo>
                  <a:lnTo>
                    <a:pt x="1235195" y="767701"/>
                  </a:lnTo>
                  <a:lnTo>
                    <a:pt x="1271147" y="740081"/>
                  </a:lnTo>
                  <a:lnTo>
                    <a:pt x="1307468" y="712888"/>
                  </a:lnTo>
                  <a:lnTo>
                    <a:pt x="1344155" y="686128"/>
                  </a:lnTo>
                  <a:lnTo>
                    <a:pt x="1381205" y="659805"/>
                  </a:lnTo>
                  <a:lnTo>
                    <a:pt x="1418613" y="633923"/>
                  </a:lnTo>
                  <a:lnTo>
                    <a:pt x="1456379" y="608488"/>
                  </a:lnTo>
                  <a:lnTo>
                    <a:pt x="1494497" y="583503"/>
                  </a:lnTo>
                  <a:lnTo>
                    <a:pt x="1532966" y="558973"/>
                  </a:lnTo>
                  <a:lnTo>
                    <a:pt x="1571781" y="534902"/>
                  </a:lnTo>
                  <a:lnTo>
                    <a:pt x="1610940" y="511296"/>
                  </a:lnTo>
                  <a:lnTo>
                    <a:pt x="1650440" y="488158"/>
                  </a:lnTo>
                  <a:lnTo>
                    <a:pt x="1690277" y="465493"/>
                  </a:lnTo>
                  <a:lnTo>
                    <a:pt x="1730449" y="443306"/>
                  </a:lnTo>
                  <a:lnTo>
                    <a:pt x="1770951" y="421601"/>
                  </a:lnTo>
                  <a:lnTo>
                    <a:pt x="1811782" y="400383"/>
                  </a:lnTo>
                  <a:lnTo>
                    <a:pt x="1852938" y="379655"/>
                  </a:lnTo>
                  <a:lnTo>
                    <a:pt x="1894416" y="359423"/>
                  </a:lnTo>
                  <a:lnTo>
                    <a:pt x="1936212" y="339691"/>
                  </a:lnTo>
                  <a:lnTo>
                    <a:pt x="1978323" y="320464"/>
                  </a:lnTo>
                  <a:lnTo>
                    <a:pt x="2020747" y="301746"/>
                  </a:lnTo>
                  <a:lnTo>
                    <a:pt x="2063481" y="283541"/>
                  </a:lnTo>
                  <a:lnTo>
                    <a:pt x="2106520" y="265854"/>
                  </a:lnTo>
                  <a:lnTo>
                    <a:pt x="2149862" y="248690"/>
                  </a:lnTo>
                  <a:lnTo>
                    <a:pt x="2193504" y="232054"/>
                  </a:lnTo>
                  <a:lnTo>
                    <a:pt x="2237443" y="215948"/>
                  </a:lnTo>
                  <a:lnTo>
                    <a:pt x="2281675" y="200379"/>
                  </a:lnTo>
                  <a:lnTo>
                    <a:pt x="2326198" y="185350"/>
                  </a:lnTo>
                  <a:lnTo>
                    <a:pt x="2371007" y="170867"/>
                  </a:lnTo>
                  <a:lnTo>
                    <a:pt x="2416101" y="156933"/>
                  </a:lnTo>
                  <a:lnTo>
                    <a:pt x="2461476" y="143553"/>
                  </a:lnTo>
                  <a:lnTo>
                    <a:pt x="2507129" y="130732"/>
                  </a:lnTo>
                  <a:lnTo>
                    <a:pt x="2553056" y="118474"/>
                  </a:lnTo>
                  <a:lnTo>
                    <a:pt x="2599255" y="106784"/>
                  </a:lnTo>
                  <a:lnTo>
                    <a:pt x="2645722" y="95665"/>
                  </a:lnTo>
                  <a:lnTo>
                    <a:pt x="2692454" y="85124"/>
                  </a:lnTo>
                  <a:lnTo>
                    <a:pt x="2739449" y="75163"/>
                  </a:lnTo>
                  <a:lnTo>
                    <a:pt x="2786702" y="65788"/>
                  </a:lnTo>
                  <a:lnTo>
                    <a:pt x="2834212" y="57003"/>
                  </a:lnTo>
                  <a:close/>
                </a:path>
                <a:path w="5626100" h="2524125">
                  <a:moveTo>
                    <a:pt x="171441" y="2094133"/>
                  </a:moveTo>
                  <a:lnTo>
                    <a:pt x="3104090" y="1571570"/>
                  </a:lnTo>
                  <a:lnTo>
                    <a:pt x="3056401" y="1580624"/>
                  </a:lnTo>
                  <a:lnTo>
                    <a:pt x="3009158" y="1590705"/>
                  </a:lnTo>
                  <a:lnTo>
                    <a:pt x="2962374" y="1601797"/>
                  </a:lnTo>
                  <a:lnTo>
                    <a:pt x="2916061" y="1613888"/>
                  </a:lnTo>
                  <a:lnTo>
                    <a:pt x="2870227" y="1626963"/>
                  </a:lnTo>
                  <a:lnTo>
                    <a:pt x="2824882" y="1641009"/>
                  </a:lnTo>
                  <a:lnTo>
                    <a:pt x="2780035" y="1656012"/>
                  </a:lnTo>
                  <a:lnTo>
                    <a:pt x="2735827" y="1671908"/>
                  </a:lnTo>
                  <a:lnTo>
                    <a:pt x="2692021" y="1688774"/>
                  </a:lnTo>
                  <a:lnTo>
                    <a:pt x="2648742" y="1706556"/>
                  </a:lnTo>
                  <a:lnTo>
                    <a:pt x="2605999" y="1725239"/>
                  </a:lnTo>
                  <a:lnTo>
                    <a:pt x="2563802" y="1744811"/>
                  </a:lnTo>
                  <a:lnTo>
                    <a:pt x="2522159" y="1765256"/>
                  </a:lnTo>
                  <a:lnTo>
                    <a:pt x="2481082" y="1786563"/>
                  </a:lnTo>
                  <a:lnTo>
                    <a:pt x="2440579" y="1808717"/>
                  </a:lnTo>
                  <a:lnTo>
                    <a:pt x="2400660" y="1831704"/>
                  </a:lnTo>
                  <a:lnTo>
                    <a:pt x="2361334" y="1855511"/>
                  </a:lnTo>
                  <a:lnTo>
                    <a:pt x="2322610" y="1880124"/>
                  </a:lnTo>
                  <a:lnTo>
                    <a:pt x="2284500" y="1905530"/>
                  </a:lnTo>
                  <a:lnTo>
                    <a:pt x="2247011" y="1931714"/>
                  </a:lnTo>
                  <a:lnTo>
                    <a:pt x="2210153" y="1958664"/>
                  </a:lnTo>
                  <a:lnTo>
                    <a:pt x="2173937" y="1986365"/>
                  </a:lnTo>
                  <a:lnTo>
                    <a:pt x="2138371" y="2014804"/>
                  </a:lnTo>
                  <a:lnTo>
                    <a:pt x="2103464" y="2043967"/>
                  </a:lnTo>
                  <a:lnTo>
                    <a:pt x="2069228" y="2073841"/>
                  </a:lnTo>
                  <a:lnTo>
                    <a:pt x="2035670" y="2104411"/>
                  </a:lnTo>
                  <a:lnTo>
                    <a:pt x="2002801" y="2135665"/>
                  </a:lnTo>
                  <a:lnTo>
                    <a:pt x="1970630" y="2167589"/>
                  </a:lnTo>
                  <a:lnTo>
                    <a:pt x="1939167" y="2200168"/>
                  </a:lnTo>
                  <a:lnTo>
                    <a:pt x="1908420" y="2233390"/>
                  </a:lnTo>
                  <a:lnTo>
                    <a:pt x="1878401" y="2267240"/>
                  </a:lnTo>
                  <a:lnTo>
                    <a:pt x="1849117" y="2301706"/>
                  </a:lnTo>
                  <a:lnTo>
                    <a:pt x="1820580" y="2336772"/>
                  </a:lnTo>
                  <a:lnTo>
                    <a:pt x="1792797" y="2372427"/>
                  </a:lnTo>
                  <a:lnTo>
                    <a:pt x="1765779" y="2408655"/>
                  </a:lnTo>
                  <a:lnTo>
                    <a:pt x="1739536" y="2445444"/>
                  </a:lnTo>
                  <a:lnTo>
                    <a:pt x="1714076" y="2482779"/>
                  </a:lnTo>
                  <a:lnTo>
                    <a:pt x="1689410" y="2520648"/>
                  </a:lnTo>
                  <a:lnTo>
                    <a:pt x="1687600" y="2523560"/>
                  </a:lnTo>
                  <a:lnTo>
                    <a:pt x="0" y="2523560"/>
                  </a:lnTo>
                  <a:lnTo>
                    <a:pt x="19430" y="2465706"/>
                  </a:lnTo>
                  <a:lnTo>
                    <a:pt x="34501" y="2423048"/>
                  </a:lnTo>
                  <a:lnTo>
                    <a:pt x="50089" y="2380607"/>
                  </a:lnTo>
                  <a:lnTo>
                    <a:pt x="66189" y="2338387"/>
                  </a:lnTo>
                  <a:lnTo>
                    <a:pt x="82800" y="2296391"/>
                  </a:lnTo>
                  <a:lnTo>
                    <a:pt x="99918" y="2254626"/>
                  </a:lnTo>
                  <a:lnTo>
                    <a:pt x="117541" y="2213095"/>
                  </a:lnTo>
                  <a:lnTo>
                    <a:pt x="135663" y="2171803"/>
                  </a:lnTo>
                  <a:lnTo>
                    <a:pt x="154284" y="2130755"/>
                  </a:lnTo>
                  <a:lnTo>
                    <a:pt x="171441" y="2094133"/>
                  </a:lnTo>
                  <a:close/>
                </a:path>
              </a:pathLst>
            </a:custGeom>
            <a:solidFill>
              <a:srgbClr val="B08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27579870-0ED7-9E6C-4B7E-35E226BD6BA2}"/>
                </a:ext>
              </a:extLst>
            </p:cNvPr>
            <p:cNvSpPr/>
            <p:nvPr/>
          </p:nvSpPr>
          <p:spPr>
            <a:xfrm>
              <a:off x="16156585" y="7883931"/>
              <a:ext cx="1137920" cy="2403475"/>
            </a:xfrm>
            <a:custGeom>
              <a:avLst/>
              <a:gdLst/>
              <a:ahLst/>
              <a:cxnLst/>
              <a:rect l="l" t="t" r="r" b="b"/>
              <a:pathLst>
                <a:path w="1137919" h="2403475">
                  <a:moveTo>
                    <a:pt x="118986" y="2203729"/>
                  </a:moveTo>
                  <a:lnTo>
                    <a:pt x="14668" y="1318895"/>
                  </a:lnTo>
                  <a:lnTo>
                    <a:pt x="9067" y="1367548"/>
                  </a:lnTo>
                  <a:lnTo>
                    <a:pt x="4787" y="1416545"/>
                  </a:lnTo>
                  <a:lnTo>
                    <a:pt x="1841" y="1465872"/>
                  </a:lnTo>
                  <a:lnTo>
                    <a:pt x="241" y="1515503"/>
                  </a:lnTo>
                  <a:lnTo>
                    <a:pt x="0" y="1565414"/>
                  </a:lnTo>
                  <a:lnTo>
                    <a:pt x="1130" y="1615592"/>
                  </a:lnTo>
                  <a:lnTo>
                    <a:pt x="3632" y="1665986"/>
                  </a:lnTo>
                  <a:lnTo>
                    <a:pt x="7531" y="1716608"/>
                  </a:lnTo>
                  <a:lnTo>
                    <a:pt x="12827" y="1767408"/>
                  </a:lnTo>
                  <a:lnTo>
                    <a:pt x="19481" y="1818043"/>
                  </a:lnTo>
                  <a:lnTo>
                    <a:pt x="27470" y="1868182"/>
                  </a:lnTo>
                  <a:lnTo>
                    <a:pt x="36753" y="1917801"/>
                  </a:lnTo>
                  <a:lnTo>
                    <a:pt x="47332" y="1966887"/>
                  </a:lnTo>
                  <a:lnTo>
                    <a:pt x="59182" y="2015413"/>
                  </a:lnTo>
                  <a:lnTo>
                    <a:pt x="72288" y="2063381"/>
                  </a:lnTo>
                  <a:lnTo>
                    <a:pt x="86626" y="2110778"/>
                  </a:lnTo>
                  <a:lnTo>
                    <a:pt x="102196" y="2157565"/>
                  </a:lnTo>
                  <a:lnTo>
                    <a:pt x="118986" y="2203729"/>
                  </a:lnTo>
                  <a:close/>
                </a:path>
                <a:path w="1137919" h="2403475">
                  <a:moveTo>
                    <a:pt x="308305" y="2403068"/>
                  </a:moveTo>
                  <a:lnTo>
                    <a:pt x="128422" y="877100"/>
                  </a:lnTo>
                  <a:lnTo>
                    <a:pt x="117398" y="905637"/>
                  </a:lnTo>
                  <a:lnTo>
                    <a:pt x="106730" y="934656"/>
                  </a:lnTo>
                  <a:lnTo>
                    <a:pt x="96532" y="964031"/>
                  </a:lnTo>
                  <a:lnTo>
                    <a:pt x="86880" y="993660"/>
                  </a:lnTo>
                  <a:lnTo>
                    <a:pt x="253034" y="2403068"/>
                  </a:lnTo>
                  <a:lnTo>
                    <a:pt x="308305" y="2403068"/>
                  </a:lnTo>
                  <a:close/>
                </a:path>
                <a:path w="1137919" h="2403475">
                  <a:moveTo>
                    <a:pt x="474141" y="2403068"/>
                  </a:moveTo>
                  <a:lnTo>
                    <a:pt x="262343" y="606488"/>
                  </a:lnTo>
                  <a:lnTo>
                    <a:pt x="250596" y="626237"/>
                  </a:lnTo>
                  <a:lnTo>
                    <a:pt x="238975" y="646214"/>
                  </a:lnTo>
                  <a:lnTo>
                    <a:pt x="227596" y="666483"/>
                  </a:lnTo>
                  <a:lnTo>
                    <a:pt x="216560" y="687070"/>
                  </a:lnTo>
                  <a:lnTo>
                    <a:pt x="418858" y="2403068"/>
                  </a:lnTo>
                  <a:lnTo>
                    <a:pt x="474141" y="2403068"/>
                  </a:lnTo>
                  <a:close/>
                </a:path>
                <a:path w="1137919" h="2403475">
                  <a:moveTo>
                    <a:pt x="639965" y="2403068"/>
                  </a:moveTo>
                  <a:lnTo>
                    <a:pt x="404177" y="402945"/>
                  </a:lnTo>
                  <a:lnTo>
                    <a:pt x="391972" y="418236"/>
                  </a:lnTo>
                  <a:lnTo>
                    <a:pt x="379971" y="433781"/>
                  </a:lnTo>
                  <a:lnTo>
                    <a:pt x="356209" y="464972"/>
                  </a:lnTo>
                  <a:lnTo>
                    <a:pt x="584695" y="2403068"/>
                  </a:lnTo>
                  <a:lnTo>
                    <a:pt x="639965" y="2403068"/>
                  </a:lnTo>
                  <a:close/>
                </a:path>
                <a:path w="1137919" h="2403475">
                  <a:moveTo>
                    <a:pt x="805789" y="2403068"/>
                  </a:moveTo>
                  <a:lnTo>
                    <a:pt x="550887" y="240817"/>
                  </a:lnTo>
                  <a:lnTo>
                    <a:pt x="538340" y="253174"/>
                  </a:lnTo>
                  <a:lnTo>
                    <a:pt x="525970" y="265658"/>
                  </a:lnTo>
                  <a:lnTo>
                    <a:pt x="513715" y="278244"/>
                  </a:lnTo>
                  <a:lnTo>
                    <a:pt x="501510" y="290868"/>
                  </a:lnTo>
                  <a:lnTo>
                    <a:pt x="750519" y="2403068"/>
                  </a:lnTo>
                  <a:lnTo>
                    <a:pt x="805789" y="2403068"/>
                  </a:lnTo>
                  <a:close/>
                </a:path>
                <a:path w="1137919" h="2403475">
                  <a:moveTo>
                    <a:pt x="971626" y="2403068"/>
                  </a:moveTo>
                  <a:lnTo>
                    <a:pt x="701078" y="108140"/>
                  </a:lnTo>
                  <a:lnTo>
                    <a:pt x="688276" y="118364"/>
                  </a:lnTo>
                  <a:lnTo>
                    <a:pt x="675640" y="128625"/>
                  </a:lnTo>
                  <a:lnTo>
                    <a:pt x="663130" y="138963"/>
                  </a:lnTo>
                  <a:lnTo>
                    <a:pt x="650671" y="149466"/>
                  </a:lnTo>
                  <a:lnTo>
                    <a:pt x="916343" y="2403068"/>
                  </a:lnTo>
                  <a:lnTo>
                    <a:pt x="971626" y="2403068"/>
                  </a:lnTo>
                  <a:close/>
                </a:path>
                <a:path w="1137919" h="2403475">
                  <a:moveTo>
                    <a:pt x="988479" y="1139431"/>
                  </a:moveTo>
                  <a:lnTo>
                    <a:pt x="854151" y="0"/>
                  </a:lnTo>
                  <a:lnTo>
                    <a:pt x="841133" y="8267"/>
                  </a:lnTo>
                  <a:lnTo>
                    <a:pt x="828268" y="16662"/>
                  </a:lnTo>
                  <a:lnTo>
                    <a:pt x="802855" y="33680"/>
                  </a:lnTo>
                  <a:lnTo>
                    <a:pt x="945400" y="1242898"/>
                  </a:lnTo>
                  <a:lnTo>
                    <a:pt x="955052" y="1216596"/>
                  </a:lnTo>
                  <a:lnTo>
                    <a:pt x="965415" y="1190510"/>
                  </a:lnTo>
                  <a:lnTo>
                    <a:pt x="976528" y="1164755"/>
                  </a:lnTo>
                  <a:lnTo>
                    <a:pt x="988479" y="1139431"/>
                  </a:lnTo>
                  <a:close/>
                </a:path>
                <a:path w="1137919" h="2403475">
                  <a:moveTo>
                    <a:pt x="1137450" y="2403068"/>
                  </a:moveTo>
                  <a:lnTo>
                    <a:pt x="1107833" y="2151824"/>
                  </a:lnTo>
                  <a:lnTo>
                    <a:pt x="1090333" y="2130044"/>
                  </a:lnTo>
                  <a:lnTo>
                    <a:pt x="1073543" y="2107717"/>
                  </a:lnTo>
                  <a:lnTo>
                    <a:pt x="1057402" y="2084781"/>
                  </a:lnTo>
                  <a:lnTo>
                    <a:pt x="1041869" y="2061210"/>
                  </a:lnTo>
                  <a:lnTo>
                    <a:pt x="1082167" y="2403068"/>
                  </a:lnTo>
                  <a:lnTo>
                    <a:pt x="1137450" y="2403068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DBE07DE2-09EE-D4E9-1EBC-2DEB3FF22DF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9844" y="10161921"/>
              <a:ext cx="70020" cy="125078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12708A6-4163-C346-1AD4-39F808FC5E9B}"/>
                </a:ext>
              </a:extLst>
            </p:cNvPr>
            <p:cNvSpPr/>
            <p:nvPr/>
          </p:nvSpPr>
          <p:spPr>
            <a:xfrm>
              <a:off x="17114127" y="7599235"/>
              <a:ext cx="1174115" cy="2687955"/>
            </a:xfrm>
            <a:custGeom>
              <a:avLst/>
              <a:gdLst/>
              <a:ahLst/>
              <a:cxnLst/>
              <a:rect l="l" t="t" r="r" b="b"/>
              <a:pathLst>
                <a:path w="1174115" h="2687954">
                  <a:moveTo>
                    <a:pt x="171869" y="1212938"/>
                  </a:moveTo>
                  <a:lnTo>
                    <a:pt x="52006" y="196176"/>
                  </a:lnTo>
                  <a:lnTo>
                    <a:pt x="12915" y="216712"/>
                  </a:lnTo>
                  <a:lnTo>
                    <a:pt x="0" y="223862"/>
                  </a:lnTo>
                  <a:lnTo>
                    <a:pt x="123583" y="1272247"/>
                  </a:lnTo>
                  <a:lnTo>
                    <a:pt x="135166" y="1256982"/>
                  </a:lnTo>
                  <a:lnTo>
                    <a:pt x="147040" y="1242047"/>
                  </a:lnTo>
                  <a:lnTo>
                    <a:pt x="159258" y="1227391"/>
                  </a:lnTo>
                  <a:lnTo>
                    <a:pt x="171869" y="1212938"/>
                  </a:lnTo>
                  <a:close/>
                </a:path>
                <a:path w="1174115" h="2687954">
                  <a:moveTo>
                    <a:pt x="321538" y="1075893"/>
                  </a:moveTo>
                  <a:lnTo>
                    <a:pt x="209588" y="126187"/>
                  </a:lnTo>
                  <a:lnTo>
                    <a:pt x="196405" y="131241"/>
                  </a:lnTo>
                  <a:lnTo>
                    <a:pt x="183172" y="136563"/>
                  </a:lnTo>
                  <a:lnTo>
                    <a:pt x="156794" y="147345"/>
                  </a:lnTo>
                  <a:lnTo>
                    <a:pt x="270941" y="1115580"/>
                  </a:lnTo>
                  <a:lnTo>
                    <a:pt x="283438" y="1105420"/>
                  </a:lnTo>
                  <a:lnTo>
                    <a:pt x="295986" y="1095349"/>
                  </a:lnTo>
                  <a:lnTo>
                    <a:pt x="308673" y="1085481"/>
                  </a:lnTo>
                  <a:lnTo>
                    <a:pt x="321538" y="1075893"/>
                  </a:lnTo>
                  <a:close/>
                </a:path>
                <a:path w="1174115" h="2687954">
                  <a:moveTo>
                    <a:pt x="470598" y="2687764"/>
                  </a:moveTo>
                  <a:lnTo>
                    <a:pt x="469938" y="2687459"/>
                  </a:lnTo>
                  <a:lnTo>
                    <a:pt x="455396" y="2680246"/>
                  </a:lnTo>
                  <a:lnTo>
                    <a:pt x="456285" y="2687764"/>
                  </a:lnTo>
                  <a:lnTo>
                    <a:pt x="470598" y="2687764"/>
                  </a:lnTo>
                  <a:close/>
                </a:path>
                <a:path w="1174115" h="2687954">
                  <a:moveTo>
                    <a:pt x="476478" y="983564"/>
                  </a:moveTo>
                  <a:lnTo>
                    <a:pt x="369023" y="72021"/>
                  </a:lnTo>
                  <a:lnTo>
                    <a:pt x="328930" y="83972"/>
                  </a:lnTo>
                  <a:lnTo>
                    <a:pt x="315658" y="88265"/>
                  </a:lnTo>
                  <a:lnTo>
                    <a:pt x="424345" y="1010158"/>
                  </a:lnTo>
                  <a:lnTo>
                    <a:pt x="437222" y="1003274"/>
                  </a:lnTo>
                  <a:lnTo>
                    <a:pt x="450164" y="996480"/>
                  </a:lnTo>
                  <a:lnTo>
                    <a:pt x="463232" y="989876"/>
                  </a:lnTo>
                  <a:lnTo>
                    <a:pt x="476478" y="983564"/>
                  </a:lnTo>
                  <a:close/>
                </a:path>
                <a:path w="1174115" h="2687954">
                  <a:moveTo>
                    <a:pt x="635406" y="925029"/>
                  </a:moveTo>
                  <a:lnTo>
                    <a:pt x="530263" y="33108"/>
                  </a:lnTo>
                  <a:lnTo>
                    <a:pt x="516826" y="35928"/>
                  </a:lnTo>
                  <a:lnTo>
                    <a:pt x="489737" y="41389"/>
                  </a:lnTo>
                  <a:lnTo>
                    <a:pt x="476262" y="43903"/>
                  </a:lnTo>
                  <a:lnTo>
                    <a:pt x="581990" y="940727"/>
                  </a:lnTo>
                  <a:lnTo>
                    <a:pt x="608469" y="932700"/>
                  </a:lnTo>
                  <a:lnTo>
                    <a:pt x="621855" y="928789"/>
                  </a:lnTo>
                  <a:lnTo>
                    <a:pt x="635406" y="925029"/>
                  </a:lnTo>
                  <a:close/>
                </a:path>
                <a:path w="1174115" h="2687954">
                  <a:moveTo>
                    <a:pt x="749719" y="902550"/>
                  </a:moveTo>
                  <a:lnTo>
                    <a:pt x="645096" y="15087"/>
                  </a:lnTo>
                  <a:lnTo>
                    <a:pt x="638797" y="15824"/>
                  </a:lnTo>
                  <a:lnTo>
                    <a:pt x="743407" y="903300"/>
                  </a:lnTo>
                  <a:lnTo>
                    <a:pt x="749719" y="902550"/>
                  </a:lnTo>
                  <a:close/>
                </a:path>
                <a:path w="1174115" h="2687954">
                  <a:moveTo>
                    <a:pt x="798906" y="896759"/>
                  </a:moveTo>
                  <a:lnTo>
                    <a:pt x="694232" y="8813"/>
                  </a:lnTo>
                  <a:lnTo>
                    <a:pt x="686663" y="9702"/>
                  </a:lnTo>
                  <a:lnTo>
                    <a:pt x="672795" y="11341"/>
                  </a:lnTo>
                  <a:lnTo>
                    <a:pt x="665226" y="12230"/>
                  </a:lnTo>
                  <a:lnTo>
                    <a:pt x="665238" y="12369"/>
                  </a:lnTo>
                  <a:lnTo>
                    <a:pt x="651357" y="13995"/>
                  </a:lnTo>
                  <a:lnTo>
                    <a:pt x="651383" y="14211"/>
                  </a:lnTo>
                  <a:lnTo>
                    <a:pt x="645083" y="14960"/>
                  </a:lnTo>
                  <a:lnTo>
                    <a:pt x="645096" y="15087"/>
                  </a:lnTo>
                  <a:lnTo>
                    <a:pt x="749693" y="902322"/>
                  </a:lnTo>
                  <a:lnTo>
                    <a:pt x="755992" y="901573"/>
                  </a:lnTo>
                  <a:lnTo>
                    <a:pt x="769861" y="899833"/>
                  </a:lnTo>
                  <a:lnTo>
                    <a:pt x="777417" y="898906"/>
                  </a:lnTo>
                  <a:lnTo>
                    <a:pt x="791298" y="897394"/>
                  </a:lnTo>
                  <a:lnTo>
                    <a:pt x="791337" y="897648"/>
                  </a:lnTo>
                  <a:lnTo>
                    <a:pt x="798906" y="896759"/>
                  </a:lnTo>
                  <a:close/>
                </a:path>
                <a:path w="1174115" h="2687954">
                  <a:moveTo>
                    <a:pt x="963739" y="896823"/>
                  </a:moveTo>
                  <a:lnTo>
                    <a:pt x="858012" y="0"/>
                  </a:lnTo>
                  <a:lnTo>
                    <a:pt x="844346" y="139"/>
                  </a:lnTo>
                  <a:lnTo>
                    <a:pt x="830643" y="533"/>
                  </a:lnTo>
                  <a:lnTo>
                    <a:pt x="802919" y="1524"/>
                  </a:lnTo>
                  <a:lnTo>
                    <a:pt x="908062" y="893445"/>
                  </a:lnTo>
                  <a:lnTo>
                    <a:pt x="922121" y="893953"/>
                  </a:lnTo>
                  <a:lnTo>
                    <a:pt x="936053" y="894702"/>
                  </a:lnTo>
                  <a:lnTo>
                    <a:pt x="949909" y="895654"/>
                  </a:lnTo>
                  <a:lnTo>
                    <a:pt x="963739" y="896823"/>
                  </a:lnTo>
                  <a:close/>
                </a:path>
                <a:path w="1174115" h="2687954">
                  <a:moveTo>
                    <a:pt x="1133208" y="927696"/>
                  </a:moveTo>
                  <a:lnTo>
                    <a:pt x="1024458" y="5257"/>
                  </a:lnTo>
                  <a:lnTo>
                    <a:pt x="996810" y="3327"/>
                  </a:lnTo>
                  <a:lnTo>
                    <a:pt x="982853" y="2463"/>
                  </a:lnTo>
                  <a:lnTo>
                    <a:pt x="968781" y="1866"/>
                  </a:lnTo>
                  <a:lnTo>
                    <a:pt x="1076312" y="913955"/>
                  </a:lnTo>
                  <a:lnTo>
                    <a:pt x="1090676" y="917016"/>
                  </a:lnTo>
                  <a:lnTo>
                    <a:pt x="1104912" y="920394"/>
                  </a:lnTo>
                  <a:lnTo>
                    <a:pt x="1119085" y="923988"/>
                  </a:lnTo>
                  <a:lnTo>
                    <a:pt x="1133208" y="927696"/>
                  </a:lnTo>
                  <a:close/>
                </a:path>
                <a:path w="1174115" h="2687954">
                  <a:moveTo>
                    <a:pt x="1173861" y="23126"/>
                  </a:moveTo>
                  <a:lnTo>
                    <a:pt x="1164793" y="21666"/>
                  </a:lnTo>
                  <a:lnTo>
                    <a:pt x="1150696" y="19545"/>
                  </a:lnTo>
                  <a:lnTo>
                    <a:pt x="1136459" y="17475"/>
                  </a:lnTo>
                  <a:lnTo>
                    <a:pt x="1173861" y="334822"/>
                  </a:lnTo>
                  <a:lnTo>
                    <a:pt x="1173861" y="23126"/>
                  </a:lnTo>
                  <a:close/>
                </a:path>
              </a:pathLst>
            </a:custGeom>
            <a:solidFill>
              <a:srgbClr val="094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6881A622-6AE6-4681-9540-36B06A7E6B63}"/>
                </a:ext>
              </a:extLst>
            </p:cNvPr>
            <p:cNvSpPr/>
            <p:nvPr/>
          </p:nvSpPr>
          <p:spPr>
            <a:xfrm>
              <a:off x="11627267" y="8994231"/>
              <a:ext cx="2058035" cy="1292860"/>
            </a:xfrm>
            <a:custGeom>
              <a:avLst/>
              <a:gdLst/>
              <a:ahLst/>
              <a:cxnLst/>
              <a:rect l="l" t="t" r="r" b="b"/>
              <a:pathLst>
                <a:path w="2058034" h="1292859">
                  <a:moveTo>
                    <a:pt x="283311" y="1292767"/>
                  </a:moveTo>
                  <a:lnTo>
                    <a:pt x="34565" y="1292767"/>
                  </a:lnTo>
                  <a:lnTo>
                    <a:pt x="24752" y="1252842"/>
                  </a:lnTo>
                  <a:lnTo>
                    <a:pt x="15902" y="1208582"/>
                  </a:lnTo>
                  <a:lnTo>
                    <a:pt x="8991" y="1163986"/>
                  </a:lnTo>
                  <a:lnTo>
                    <a:pt x="4029" y="1119124"/>
                  </a:lnTo>
                  <a:lnTo>
                    <a:pt x="1029" y="1074064"/>
                  </a:lnTo>
                  <a:lnTo>
                    <a:pt x="0" y="1028875"/>
                  </a:lnTo>
                  <a:lnTo>
                    <a:pt x="952" y="983626"/>
                  </a:lnTo>
                  <a:lnTo>
                    <a:pt x="3897" y="938386"/>
                  </a:lnTo>
                  <a:lnTo>
                    <a:pt x="8846" y="893225"/>
                  </a:lnTo>
                  <a:lnTo>
                    <a:pt x="15809" y="848211"/>
                  </a:lnTo>
                  <a:lnTo>
                    <a:pt x="24796" y="803414"/>
                  </a:lnTo>
                  <a:lnTo>
                    <a:pt x="35819" y="758901"/>
                  </a:lnTo>
                  <a:lnTo>
                    <a:pt x="48889" y="714743"/>
                  </a:lnTo>
                  <a:lnTo>
                    <a:pt x="64015" y="671009"/>
                  </a:lnTo>
                  <a:lnTo>
                    <a:pt x="81208" y="627767"/>
                  </a:lnTo>
                  <a:lnTo>
                    <a:pt x="100480" y="585086"/>
                  </a:lnTo>
                  <a:lnTo>
                    <a:pt x="121841" y="543036"/>
                  </a:lnTo>
                  <a:lnTo>
                    <a:pt x="145301" y="501685"/>
                  </a:lnTo>
                  <a:lnTo>
                    <a:pt x="170872" y="461102"/>
                  </a:lnTo>
                  <a:lnTo>
                    <a:pt x="198568" y="421352"/>
                  </a:lnTo>
                  <a:lnTo>
                    <a:pt x="228062" y="382935"/>
                  </a:lnTo>
                  <a:lnTo>
                    <a:pt x="259001" y="346281"/>
                  </a:lnTo>
                  <a:lnTo>
                    <a:pt x="291312" y="311405"/>
                  </a:lnTo>
                  <a:lnTo>
                    <a:pt x="324924" y="278318"/>
                  </a:lnTo>
                  <a:lnTo>
                    <a:pt x="359770" y="247032"/>
                  </a:lnTo>
                  <a:lnTo>
                    <a:pt x="395780" y="217557"/>
                  </a:lnTo>
                  <a:lnTo>
                    <a:pt x="432885" y="189903"/>
                  </a:lnTo>
                  <a:lnTo>
                    <a:pt x="471016" y="164081"/>
                  </a:lnTo>
                  <a:lnTo>
                    <a:pt x="510104" y="140103"/>
                  </a:lnTo>
                  <a:lnTo>
                    <a:pt x="550080" y="117978"/>
                  </a:lnTo>
                  <a:lnTo>
                    <a:pt x="590875" y="97717"/>
                  </a:lnTo>
                  <a:lnTo>
                    <a:pt x="632420" y="79331"/>
                  </a:lnTo>
                  <a:lnTo>
                    <a:pt x="674646" y="62831"/>
                  </a:lnTo>
                  <a:lnTo>
                    <a:pt x="717484" y="48227"/>
                  </a:lnTo>
                  <a:lnTo>
                    <a:pt x="760865" y="35531"/>
                  </a:lnTo>
                  <a:lnTo>
                    <a:pt x="778096" y="31296"/>
                  </a:lnTo>
                  <a:lnTo>
                    <a:pt x="390152" y="561532"/>
                  </a:lnTo>
                  <a:lnTo>
                    <a:pt x="362899" y="601232"/>
                  </a:lnTo>
                  <a:lnTo>
                    <a:pt x="338381" y="642000"/>
                  </a:lnTo>
                  <a:lnTo>
                    <a:pt x="316580" y="683719"/>
                  </a:lnTo>
                  <a:lnTo>
                    <a:pt x="297478" y="726274"/>
                  </a:lnTo>
                  <a:lnTo>
                    <a:pt x="281058" y="769547"/>
                  </a:lnTo>
                  <a:lnTo>
                    <a:pt x="267300" y="813422"/>
                  </a:lnTo>
                  <a:lnTo>
                    <a:pt x="256187" y="857783"/>
                  </a:lnTo>
                  <a:lnTo>
                    <a:pt x="247701" y="902512"/>
                  </a:lnTo>
                  <a:lnTo>
                    <a:pt x="241824" y="947494"/>
                  </a:lnTo>
                  <a:lnTo>
                    <a:pt x="238537" y="992612"/>
                  </a:lnTo>
                  <a:lnTo>
                    <a:pt x="237823" y="1037748"/>
                  </a:lnTo>
                  <a:lnTo>
                    <a:pt x="239663" y="1082787"/>
                  </a:lnTo>
                  <a:lnTo>
                    <a:pt x="244040" y="1127612"/>
                  </a:lnTo>
                  <a:lnTo>
                    <a:pt x="250936" y="1172107"/>
                  </a:lnTo>
                  <a:lnTo>
                    <a:pt x="260331" y="1216154"/>
                  </a:lnTo>
                  <a:lnTo>
                    <a:pt x="272209" y="1259637"/>
                  </a:lnTo>
                  <a:lnTo>
                    <a:pt x="283311" y="1292767"/>
                  </a:lnTo>
                  <a:close/>
                </a:path>
                <a:path w="2058034" h="1292859">
                  <a:moveTo>
                    <a:pt x="2023201" y="1292767"/>
                  </a:moveTo>
                  <a:lnTo>
                    <a:pt x="1774700" y="1292767"/>
                  </a:lnTo>
                  <a:lnTo>
                    <a:pt x="1776504" y="1288014"/>
                  </a:lnTo>
                  <a:lnTo>
                    <a:pt x="1790261" y="1244139"/>
                  </a:lnTo>
                  <a:lnTo>
                    <a:pt x="1801374" y="1199778"/>
                  </a:lnTo>
                  <a:lnTo>
                    <a:pt x="1809860" y="1155049"/>
                  </a:lnTo>
                  <a:lnTo>
                    <a:pt x="1815738" y="1110067"/>
                  </a:lnTo>
                  <a:lnTo>
                    <a:pt x="1819024" y="1064950"/>
                  </a:lnTo>
                  <a:lnTo>
                    <a:pt x="1819738" y="1019813"/>
                  </a:lnTo>
                  <a:lnTo>
                    <a:pt x="1817898" y="974774"/>
                  </a:lnTo>
                  <a:lnTo>
                    <a:pt x="1813521" y="929949"/>
                  </a:lnTo>
                  <a:lnTo>
                    <a:pt x="1806626" y="885455"/>
                  </a:lnTo>
                  <a:lnTo>
                    <a:pt x="1797230" y="841408"/>
                  </a:lnTo>
                  <a:lnTo>
                    <a:pt x="1785352" y="797924"/>
                  </a:lnTo>
                  <a:lnTo>
                    <a:pt x="1771010" y="755121"/>
                  </a:lnTo>
                  <a:lnTo>
                    <a:pt x="1754221" y="713115"/>
                  </a:lnTo>
                  <a:lnTo>
                    <a:pt x="1735005" y="672022"/>
                  </a:lnTo>
                  <a:lnTo>
                    <a:pt x="1713378" y="631959"/>
                  </a:lnTo>
                  <a:lnTo>
                    <a:pt x="1689360" y="593043"/>
                  </a:lnTo>
                  <a:lnTo>
                    <a:pt x="1662967" y="555390"/>
                  </a:lnTo>
                  <a:lnTo>
                    <a:pt x="1634219" y="519116"/>
                  </a:lnTo>
                  <a:lnTo>
                    <a:pt x="1603133" y="484339"/>
                  </a:lnTo>
                  <a:lnTo>
                    <a:pt x="1569727" y="451175"/>
                  </a:lnTo>
                  <a:lnTo>
                    <a:pt x="1534020" y="419741"/>
                  </a:lnTo>
                  <a:lnTo>
                    <a:pt x="1496029" y="390152"/>
                  </a:lnTo>
                  <a:lnTo>
                    <a:pt x="1456329" y="362899"/>
                  </a:lnTo>
                  <a:lnTo>
                    <a:pt x="1415562" y="338381"/>
                  </a:lnTo>
                  <a:lnTo>
                    <a:pt x="1373842" y="316580"/>
                  </a:lnTo>
                  <a:lnTo>
                    <a:pt x="1331287" y="297478"/>
                  </a:lnTo>
                  <a:lnTo>
                    <a:pt x="1288014" y="281058"/>
                  </a:lnTo>
                  <a:lnTo>
                    <a:pt x="1244139" y="267300"/>
                  </a:lnTo>
                  <a:lnTo>
                    <a:pt x="1199778" y="256187"/>
                  </a:lnTo>
                  <a:lnTo>
                    <a:pt x="1155049" y="247701"/>
                  </a:lnTo>
                  <a:lnTo>
                    <a:pt x="1110067" y="241824"/>
                  </a:lnTo>
                  <a:lnTo>
                    <a:pt x="1064950" y="238537"/>
                  </a:lnTo>
                  <a:lnTo>
                    <a:pt x="1019813" y="237823"/>
                  </a:lnTo>
                  <a:lnTo>
                    <a:pt x="974774" y="239663"/>
                  </a:lnTo>
                  <a:lnTo>
                    <a:pt x="929949" y="244040"/>
                  </a:lnTo>
                  <a:lnTo>
                    <a:pt x="885455" y="250936"/>
                  </a:lnTo>
                  <a:lnTo>
                    <a:pt x="841408" y="260331"/>
                  </a:lnTo>
                  <a:lnTo>
                    <a:pt x="797924" y="272210"/>
                  </a:lnTo>
                  <a:lnTo>
                    <a:pt x="755121" y="286552"/>
                  </a:lnTo>
                  <a:lnTo>
                    <a:pt x="713115" y="303340"/>
                  </a:lnTo>
                  <a:lnTo>
                    <a:pt x="672022" y="322557"/>
                  </a:lnTo>
                  <a:lnTo>
                    <a:pt x="631959" y="344183"/>
                  </a:lnTo>
                  <a:lnTo>
                    <a:pt x="593043" y="368202"/>
                  </a:lnTo>
                  <a:lnTo>
                    <a:pt x="555390" y="394594"/>
                  </a:lnTo>
                  <a:lnTo>
                    <a:pt x="519116" y="423342"/>
                  </a:lnTo>
                  <a:lnTo>
                    <a:pt x="484339" y="454428"/>
                  </a:lnTo>
                  <a:lnTo>
                    <a:pt x="451175" y="487834"/>
                  </a:lnTo>
                  <a:lnTo>
                    <a:pt x="419741" y="523541"/>
                  </a:lnTo>
                  <a:lnTo>
                    <a:pt x="390152" y="561532"/>
                  </a:lnTo>
                  <a:lnTo>
                    <a:pt x="778096" y="31296"/>
                  </a:lnTo>
                  <a:lnTo>
                    <a:pt x="848979" y="15902"/>
                  </a:lnTo>
                  <a:lnTo>
                    <a:pt x="893575" y="8991"/>
                  </a:lnTo>
                  <a:lnTo>
                    <a:pt x="938437" y="4029"/>
                  </a:lnTo>
                  <a:lnTo>
                    <a:pt x="983497" y="1029"/>
                  </a:lnTo>
                  <a:lnTo>
                    <a:pt x="1028686" y="0"/>
                  </a:lnTo>
                  <a:lnTo>
                    <a:pt x="1073935" y="952"/>
                  </a:lnTo>
                  <a:lnTo>
                    <a:pt x="1119175" y="3897"/>
                  </a:lnTo>
                  <a:lnTo>
                    <a:pt x="1164336" y="8846"/>
                  </a:lnTo>
                  <a:lnTo>
                    <a:pt x="1209350" y="15809"/>
                  </a:lnTo>
                  <a:lnTo>
                    <a:pt x="1254148" y="24796"/>
                  </a:lnTo>
                  <a:lnTo>
                    <a:pt x="1298660" y="35819"/>
                  </a:lnTo>
                  <a:lnTo>
                    <a:pt x="1342818" y="48889"/>
                  </a:lnTo>
                  <a:lnTo>
                    <a:pt x="1386552" y="64015"/>
                  </a:lnTo>
                  <a:lnTo>
                    <a:pt x="1429795" y="81208"/>
                  </a:lnTo>
                  <a:lnTo>
                    <a:pt x="1472475" y="100480"/>
                  </a:lnTo>
                  <a:lnTo>
                    <a:pt x="1514526" y="121841"/>
                  </a:lnTo>
                  <a:lnTo>
                    <a:pt x="1555876" y="145301"/>
                  </a:lnTo>
                  <a:lnTo>
                    <a:pt x="1596459" y="170872"/>
                  </a:lnTo>
                  <a:lnTo>
                    <a:pt x="1636204" y="198563"/>
                  </a:lnTo>
                  <a:lnTo>
                    <a:pt x="1674626" y="228062"/>
                  </a:lnTo>
                  <a:lnTo>
                    <a:pt x="1711281" y="259001"/>
                  </a:lnTo>
                  <a:lnTo>
                    <a:pt x="1746157" y="291312"/>
                  </a:lnTo>
                  <a:lnTo>
                    <a:pt x="1779243" y="324924"/>
                  </a:lnTo>
                  <a:lnTo>
                    <a:pt x="1810529" y="359770"/>
                  </a:lnTo>
                  <a:lnTo>
                    <a:pt x="1840004" y="395780"/>
                  </a:lnTo>
                  <a:lnTo>
                    <a:pt x="1867658" y="432885"/>
                  </a:lnTo>
                  <a:lnTo>
                    <a:pt x="1893480" y="471016"/>
                  </a:lnTo>
                  <a:lnTo>
                    <a:pt x="1917459" y="510104"/>
                  </a:lnTo>
                  <a:lnTo>
                    <a:pt x="1939584" y="550080"/>
                  </a:lnTo>
                  <a:lnTo>
                    <a:pt x="1959845" y="590875"/>
                  </a:lnTo>
                  <a:lnTo>
                    <a:pt x="1978230" y="632420"/>
                  </a:lnTo>
                  <a:lnTo>
                    <a:pt x="1994730" y="674646"/>
                  </a:lnTo>
                  <a:lnTo>
                    <a:pt x="2009334" y="717484"/>
                  </a:lnTo>
                  <a:lnTo>
                    <a:pt x="2022031" y="760865"/>
                  </a:lnTo>
                  <a:lnTo>
                    <a:pt x="2032809" y="804720"/>
                  </a:lnTo>
                  <a:lnTo>
                    <a:pt x="2041660" y="848979"/>
                  </a:lnTo>
                  <a:lnTo>
                    <a:pt x="2048571" y="893575"/>
                  </a:lnTo>
                  <a:lnTo>
                    <a:pt x="2053532" y="938437"/>
                  </a:lnTo>
                  <a:lnTo>
                    <a:pt x="2056532" y="983497"/>
                  </a:lnTo>
                  <a:lnTo>
                    <a:pt x="2057562" y="1028686"/>
                  </a:lnTo>
                  <a:lnTo>
                    <a:pt x="2056609" y="1073935"/>
                  </a:lnTo>
                  <a:lnTo>
                    <a:pt x="2053664" y="1119175"/>
                  </a:lnTo>
                  <a:lnTo>
                    <a:pt x="2048715" y="1164336"/>
                  </a:lnTo>
                  <a:lnTo>
                    <a:pt x="2041752" y="1209350"/>
                  </a:lnTo>
                  <a:lnTo>
                    <a:pt x="2032765" y="1254148"/>
                  </a:lnTo>
                  <a:lnTo>
                    <a:pt x="2023201" y="1292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id="{FB391732-043D-A920-C903-5DB5874C5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538" y="2578346"/>
            <a:ext cx="16916400" cy="2462213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PT" sz="8000" dirty="0">
                <a:solidFill>
                  <a:schemeClr val="bg1"/>
                </a:solidFill>
              </a:rPr>
              <a:t>Principais Tabelas de codificação do IBS e da CBS</a:t>
            </a:r>
          </a:p>
        </p:txBody>
      </p:sp>
      <p:pic>
        <p:nvPicPr>
          <p:cNvPr id="19" name="object 2">
            <a:extLst>
              <a:ext uri="{FF2B5EF4-FFF2-40B4-BE49-F238E27FC236}">
                <a16:creationId xmlns:a16="http://schemas.microsoft.com/office/drawing/2014/main" id="{8BBC147C-0010-8B9D-B06D-20F1505025C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7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27F8F-8CD0-FFF1-4D19-2B575F7E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F370D339-F0A0-28B9-B901-54A29C178B06}"/>
              </a:ext>
            </a:extLst>
          </p:cNvPr>
          <p:cNvSpPr/>
          <p:nvPr/>
        </p:nvSpPr>
        <p:spPr>
          <a:xfrm>
            <a:off x="16040098" y="3664121"/>
            <a:ext cx="2247900" cy="4907280"/>
          </a:xfrm>
          <a:custGeom>
            <a:avLst/>
            <a:gdLst/>
            <a:ahLst/>
            <a:cxnLst/>
            <a:rect l="l" t="t" r="r" b="b"/>
            <a:pathLst>
              <a:path w="2247900" h="4907280">
                <a:moveTo>
                  <a:pt x="76199" y="3107080"/>
                </a:moveTo>
                <a:lnTo>
                  <a:pt x="76199" y="1799689"/>
                </a:lnTo>
                <a:lnTo>
                  <a:pt x="88899" y="1755236"/>
                </a:lnTo>
                <a:lnTo>
                  <a:pt x="114299" y="1711128"/>
                </a:lnTo>
                <a:lnTo>
                  <a:pt x="165099" y="1538313"/>
                </a:lnTo>
                <a:lnTo>
                  <a:pt x="190499" y="1496057"/>
                </a:lnTo>
                <a:lnTo>
                  <a:pt x="203199" y="1454197"/>
                </a:lnTo>
                <a:lnTo>
                  <a:pt x="228599" y="1412742"/>
                </a:lnTo>
                <a:lnTo>
                  <a:pt x="241299" y="1371701"/>
                </a:lnTo>
                <a:lnTo>
                  <a:pt x="292099" y="1290892"/>
                </a:lnTo>
                <a:lnTo>
                  <a:pt x="304799" y="1251143"/>
                </a:lnTo>
                <a:lnTo>
                  <a:pt x="355599" y="1172997"/>
                </a:lnTo>
                <a:lnTo>
                  <a:pt x="406399" y="1096711"/>
                </a:lnTo>
                <a:lnTo>
                  <a:pt x="457199" y="1022355"/>
                </a:lnTo>
                <a:lnTo>
                  <a:pt x="507999" y="949998"/>
                </a:lnTo>
                <a:lnTo>
                  <a:pt x="533399" y="914590"/>
                </a:lnTo>
                <a:lnTo>
                  <a:pt x="558799" y="879708"/>
                </a:lnTo>
                <a:lnTo>
                  <a:pt x="596899" y="845360"/>
                </a:lnTo>
                <a:lnTo>
                  <a:pt x="622299" y="811554"/>
                </a:lnTo>
                <a:lnTo>
                  <a:pt x="647699" y="778300"/>
                </a:lnTo>
                <a:lnTo>
                  <a:pt x="685799" y="745606"/>
                </a:lnTo>
                <a:lnTo>
                  <a:pt x="711199" y="713480"/>
                </a:lnTo>
                <a:lnTo>
                  <a:pt x="749299" y="681932"/>
                </a:lnTo>
                <a:lnTo>
                  <a:pt x="787399" y="650969"/>
                </a:lnTo>
                <a:lnTo>
                  <a:pt x="812799" y="620601"/>
                </a:lnTo>
                <a:lnTo>
                  <a:pt x="850899" y="590835"/>
                </a:lnTo>
                <a:lnTo>
                  <a:pt x="888999" y="561682"/>
                </a:lnTo>
                <a:lnTo>
                  <a:pt x="914399" y="533148"/>
                </a:lnTo>
                <a:lnTo>
                  <a:pt x="952499" y="505244"/>
                </a:lnTo>
                <a:lnTo>
                  <a:pt x="990599" y="477976"/>
                </a:lnTo>
                <a:lnTo>
                  <a:pt x="1028699" y="451355"/>
                </a:lnTo>
                <a:lnTo>
                  <a:pt x="1066799" y="425389"/>
                </a:lnTo>
                <a:lnTo>
                  <a:pt x="1104899" y="400086"/>
                </a:lnTo>
                <a:lnTo>
                  <a:pt x="1142999" y="375455"/>
                </a:lnTo>
                <a:lnTo>
                  <a:pt x="1181099" y="351504"/>
                </a:lnTo>
                <a:lnTo>
                  <a:pt x="1219199" y="328243"/>
                </a:lnTo>
                <a:lnTo>
                  <a:pt x="1257299" y="305679"/>
                </a:lnTo>
                <a:lnTo>
                  <a:pt x="1295399" y="283821"/>
                </a:lnTo>
                <a:lnTo>
                  <a:pt x="1333499" y="262679"/>
                </a:lnTo>
                <a:lnTo>
                  <a:pt x="1371599" y="242260"/>
                </a:lnTo>
                <a:lnTo>
                  <a:pt x="1409699" y="222574"/>
                </a:lnTo>
                <a:lnTo>
                  <a:pt x="1460499" y="203628"/>
                </a:lnTo>
                <a:lnTo>
                  <a:pt x="1498599" y="185432"/>
                </a:lnTo>
                <a:lnTo>
                  <a:pt x="1536699" y="167993"/>
                </a:lnTo>
                <a:lnTo>
                  <a:pt x="1587499" y="151322"/>
                </a:lnTo>
                <a:lnTo>
                  <a:pt x="1625599" y="135426"/>
                </a:lnTo>
                <a:lnTo>
                  <a:pt x="1676399" y="120313"/>
                </a:lnTo>
                <a:lnTo>
                  <a:pt x="1714499" y="105993"/>
                </a:lnTo>
                <a:lnTo>
                  <a:pt x="1752599" y="92475"/>
                </a:lnTo>
                <a:lnTo>
                  <a:pt x="1803399" y="79766"/>
                </a:lnTo>
                <a:lnTo>
                  <a:pt x="1841499" y="67875"/>
                </a:lnTo>
                <a:lnTo>
                  <a:pt x="1892299" y="56811"/>
                </a:lnTo>
                <a:lnTo>
                  <a:pt x="1943099" y="46583"/>
                </a:lnTo>
                <a:lnTo>
                  <a:pt x="1981199" y="37199"/>
                </a:lnTo>
                <a:lnTo>
                  <a:pt x="2031999" y="28668"/>
                </a:lnTo>
                <a:lnTo>
                  <a:pt x="2070099" y="20999"/>
                </a:lnTo>
                <a:lnTo>
                  <a:pt x="2120899" y="14199"/>
                </a:lnTo>
                <a:lnTo>
                  <a:pt x="2171699" y="8278"/>
                </a:lnTo>
                <a:lnTo>
                  <a:pt x="2222499" y="3245"/>
                </a:lnTo>
                <a:lnTo>
                  <a:pt x="2247899" y="0"/>
                </a:lnTo>
                <a:lnTo>
                  <a:pt x="2247899" y="1042006"/>
                </a:lnTo>
                <a:lnTo>
                  <a:pt x="2222499" y="1046994"/>
                </a:lnTo>
                <a:lnTo>
                  <a:pt x="2171699" y="1055403"/>
                </a:lnTo>
                <a:lnTo>
                  <a:pt x="2133599" y="1065261"/>
                </a:lnTo>
                <a:lnTo>
                  <a:pt x="2082799" y="1076541"/>
                </a:lnTo>
                <a:lnTo>
                  <a:pt x="2044699" y="1089218"/>
                </a:lnTo>
                <a:lnTo>
                  <a:pt x="1993899" y="1103267"/>
                </a:lnTo>
                <a:lnTo>
                  <a:pt x="1955799" y="1118664"/>
                </a:lnTo>
                <a:lnTo>
                  <a:pt x="1917699" y="1135382"/>
                </a:lnTo>
                <a:lnTo>
                  <a:pt x="1866899" y="1153397"/>
                </a:lnTo>
                <a:lnTo>
                  <a:pt x="1828799" y="1172683"/>
                </a:lnTo>
                <a:lnTo>
                  <a:pt x="1790699" y="1193216"/>
                </a:lnTo>
                <a:lnTo>
                  <a:pt x="1752599" y="1214970"/>
                </a:lnTo>
                <a:lnTo>
                  <a:pt x="1714499" y="1237920"/>
                </a:lnTo>
                <a:lnTo>
                  <a:pt x="1676399" y="1262040"/>
                </a:lnTo>
                <a:lnTo>
                  <a:pt x="1638299" y="1287307"/>
                </a:lnTo>
                <a:lnTo>
                  <a:pt x="1600199" y="1313695"/>
                </a:lnTo>
                <a:lnTo>
                  <a:pt x="1562099" y="1341178"/>
                </a:lnTo>
                <a:lnTo>
                  <a:pt x="1536699" y="1369731"/>
                </a:lnTo>
                <a:lnTo>
                  <a:pt x="1498599" y="1399329"/>
                </a:lnTo>
                <a:lnTo>
                  <a:pt x="1460499" y="1429948"/>
                </a:lnTo>
                <a:lnTo>
                  <a:pt x="1435099" y="1461562"/>
                </a:lnTo>
                <a:lnTo>
                  <a:pt x="1396999" y="1494145"/>
                </a:lnTo>
                <a:lnTo>
                  <a:pt x="1371599" y="1527673"/>
                </a:lnTo>
                <a:lnTo>
                  <a:pt x="1346199" y="1562120"/>
                </a:lnTo>
                <a:lnTo>
                  <a:pt x="1320799" y="1597462"/>
                </a:lnTo>
                <a:lnTo>
                  <a:pt x="1295399" y="1633673"/>
                </a:lnTo>
                <a:lnTo>
                  <a:pt x="1269999" y="1670728"/>
                </a:lnTo>
                <a:lnTo>
                  <a:pt x="1244599" y="1708602"/>
                </a:lnTo>
                <a:lnTo>
                  <a:pt x="1219199" y="1747270"/>
                </a:lnTo>
                <a:lnTo>
                  <a:pt x="1193799" y="1786706"/>
                </a:lnTo>
                <a:lnTo>
                  <a:pt x="1181099" y="1826886"/>
                </a:lnTo>
                <a:lnTo>
                  <a:pt x="1155699" y="1867784"/>
                </a:lnTo>
                <a:lnTo>
                  <a:pt x="1142999" y="1909375"/>
                </a:lnTo>
                <a:lnTo>
                  <a:pt x="1117599" y="1951634"/>
                </a:lnTo>
                <a:lnTo>
                  <a:pt x="1054099" y="2172071"/>
                </a:lnTo>
                <a:lnTo>
                  <a:pt x="1054099" y="2217810"/>
                </a:lnTo>
                <a:lnTo>
                  <a:pt x="1041399" y="2264042"/>
                </a:lnTo>
                <a:lnTo>
                  <a:pt x="1041399" y="2310740"/>
                </a:lnTo>
                <a:lnTo>
                  <a:pt x="1028699" y="2357880"/>
                </a:lnTo>
                <a:lnTo>
                  <a:pt x="1028699" y="4455414"/>
                </a:lnTo>
                <a:lnTo>
                  <a:pt x="990599" y="4428792"/>
                </a:lnTo>
                <a:lnTo>
                  <a:pt x="952499" y="4401525"/>
                </a:lnTo>
                <a:lnTo>
                  <a:pt x="914399" y="4373621"/>
                </a:lnTo>
                <a:lnTo>
                  <a:pt x="876299" y="4345087"/>
                </a:lnTo>
                <a:lnTo>
                  <a:pt x="850899" y="4315933"/>
                </a:lnTo>
                <a:lnTo>
                  <a:pt x="812799" y="4286168"/>
                </a:lnTo>
                <a:lnTo>
                  <a:pt x="774699" y="4255800"/>
                </a:lnTo>
                <a:lnTo>
                  <a:pt x="749299" y="4224837"/>
                </a:lnTo>
                <a:lnTo>
                  <a:pt x="711199" y="4193289"/>
                </a:lnTo>
                <a:lnTo>
                  <a:pt x="685799" y="4161163"/>
                </a:lnTo>
                <a:lnTo>
                  <a:pt x="647699" y="4128469"/>
                </a:lnTo>
                <a:lnTo>
                  <a:pt x="622299" y="4095215"/>
                </a:lnTo>
                <a:lnTo>
                  <a:pt x="596899" y="4061409"/>
                </a:lnTo>
                <a:lnTo>
                  <a:pt x="558799" y="4027061"/>
                </a:lnTo>
                <a:lnTo>
                  <a:pt x="533399" y="3992179"/>
                </a:lnTo>
                <a:lnTo>
                  <a:pt x="507999" y="3956771"/>
                </a:lnTo>
                <a:lnTo>
                  <a:pt x="457199" y="3884414"/>
                </a:lnTo>
                <a:lnTo>
                  <a:pt x="406399" y="3810058"/>
                </a:lnTo>
                <a:lnTo>
                  <a:pt x="355599" y="3733772"/>
                </a:lnTo>
                <a:lnTo>
                  <a:pt x="304799" y="3655626"/>
                </a:lnTo>
                <a:lnTo>
                  <a:pt x="292099" y="3615877"/>
                </a:lnTo>
                <a:lnTo>
                  <a:pt x="241299" y="3535068"/>
                </a:lnTo>
                <a:lnTo>
                  <a:pt x="228599" y="3494027"/>
                </a:lnTo>
                <a:lnTo>
                  <a:pt x="203199" y="3452572"/>
                </a:lnTo>
                <a:lnTo>
                  <a:pt x="190499" y="3410712"/>
                </a:lnTo>
                <a:lnTo>
                  <a:pt x="165099" y="3368456"/>
                </a:lnTo>
                <a:lnTo>
                  <a:pt x="114299" y="3195641"/>
                </a:lnTo>
                <a:lnTo>
                  <a:pt x="88899" y="3151533"/>
                </a:lnTo>
                <a:lnTo>
                  <a:pt x="76199" y="3107080"/>
                </a:lnTo>
                <a:close/>
              </a:path>
              <a:path w="2247900" h="4907280">
                <a:moveTo>
                  <a:pt x="1028699" y="4455414"/>
                </a:moveTo>
                <a:lnTo>
                  <a:pt x="1028699" y="2548889"/>
                </a:lnTo>
                <a:lnTo>
                  <a:pt x="1041399" y="2596029"/>
                </a:lnTo>
                <a:lnTo>
                  <a:pt x="1041399" y="2642727"/>
                </a:lnTo>
                <a:lnTo>
                  <a:pt x="1054099" y="2688959"/>
                </a:lnTo>
                <a:lnTo>
                  <a:pt x="1054099" y="2734698"/>
                </a:lnTo>
                <a:lnTo>
                  <a:pt x="1117599" y="2955135"/>
                </a:lnTo>
                <a:lnTo>
                  <a:pt x="1142999" y="2997394"/>
                </a:lnTo>
                <a:lnTo>
                  <a:pt x="1155699" y="3038985"/>
                </a:lnTo>
                <a:lnTo>
                  <a:pt x="1181099" y="3079883"/>
                </a:lnTo>
                <a:lnTo>
                  <a:pt x="1193799" y="3120063"/>
                </a:lnTo>
                <a:lnTo>
                  <a:pt x="1219199" y="3159499"/>
                </a:lnTo>
                <a:lnTo>
                  <a:pt x="1244599" y="3198167"/>
                </a:lnTo>
                <a:lnTo>
                  <a:pt x="1269999" y="3236041"/>
                </a:lnTo>
                <a:lnTo>
                  <a:pt x="1295399" y="3273096"/>
                </a:lnTo>
                <a:lnTo>
                  <a:pt x="1320799" y="3309307"/>
                </a:lnTo>
                <a:lnTo>
                  <a:pt x="1346199" y="3344649"/>
                </a:lnTo>
                <a:lnTo>
                  <a:pt x="1371599" y="3379096"/>
                </a:lnTo>
                <a:lnTo>
                  <a:pt x="1396999" y="3412624"/>
                </a:lnTo>
                <a:lnTo>
                  <a:pt x="1435099" y="3445207"/>
                </a:lnTo>
                <a:lnTo>
                  <a:pt x="1460499" y="3476821"/>
                </a:lnTo>
                <a:lnTo>
                  <a:pt x="1498599" y="3507440"/>
                </a:lnTo>
                <a:lnTo>
                  <a:pt x="1536699" y="3537038"/>
                </a:lnTo>
                <a:lnTo>
                  <a:pt x="1562099" y="3565591"/>
                </a:lnTo>
                <a:lnTo>
                  <a:pt x="1600199" y="3593074"/>
                </a:lnTo>
                <a:lnTo>
                  <a:pt x="1638299" y="3619462"/>
                </a:lnTo>
                <a:lnTo>
                  <a:pt x="1676399" y="3644728"/>
                </a:lnTo>
                <a:lnTo>
                  <a:pt x="1714499" y="3668849"/>
                </a:lnTo>
                <a:lnTo>
                  <a:pt x="1752599" y="3691799"/>
                </a:lnTo>
                <a:lnTo>
                  <a:pt x="1790699" y="3713553"/>
                </a:lnTo>
                <a:lnTo>
                  <a:pt x="1828799" y="3734086"/>
                </a:lnTo>
                <a:lnTo>
                  <a:pt x="1866899" y="3753372"/>
                </a:lnTo>
                <a:lnTo>
                  <a:pt x="1917699" y="3771387"/>
                </a:lnTo>
                <a:lnTo>
                  <a:pt x="1955799" y="3788105"/>
                </a:lnTo>
                <a:lnTo>
                  <a:pt x="1993899" y="3803501"/>
                </a:lnTo>
                <a:lnTo>
                  <a:pt x="2044699" y="3817551"/>
                </a:lnTo>
                <a:lnTo>
                  <a:pt x="2082799" y="3830228"/>
                </a:lnTo>
                <a:lnTo>
                  <a:pt x="2133599" y="3841508"/>
                </a:lnTo>
                <a:lnTo>
                  <a:pt x="2171699" y="3851365"/>
                </a:lnTo>
                <a:lnTo>
                  <a:pt x="2222499" y="3859775"/>
                </a:lnTo>
                <a:lnTo>
                  <a:pt x="2247899" y="3864839"/>
                </a:lnTo>
                <a:lnTo>
                  <a:pt x="2247899" y="4906814"/>
                </a:lnTo>
                <a:lnTo>
                  <a:pt x="2222499" y="4903524"/>
                </a:lnTo>
                <a:lnTo>
                  <a:pt x="2171699" y="4898491"/>
                </a:lnTo>
                <a:lnTo>
                  <a:pt x="2120899" y="4892570"/>
                </a:lnTo>
                <a:lnTo>
                  <a:pt x="2070099" y="4885770"/>
                </a:lnTo>
                <a:lnTo>
                  <a:pt x="2031999" y="4878101"/>
                </a:lnTo>
                <a:lnTo>
                  <a:pt x="1981199" y="4869570"/>
                </a:lnTo>
                <a:lnTo>
                  <a:pt x="1943099" y="4860186"/>
                </a:lnTo>
                <a:lnTo>
                  <a:pt x="1892299" y="4849958"/>
                </a:lnTo>
                <a:lnTo>
                  <a:pt x="1841499" y="4838894"/>
                </a:lnTo>
                <a:lnTo>
                  <a:pt x="1803399" y="4827003"/>
                </a:lnTo>
                <a:lnTo>
                  <a:pt x="1752599" y="4814294"/>
                </a:lnTo>
                <a:lnTo>
                  <a:pt x="1714499" y="4800776"/>
                </a:lnTo>
                <a:lnTo>
                  <a:pt x="1676399" y="4786456"/>
                </a:lnTo>
                <a:lnTo>
                  <a:pt x="1625599" y="4771343"/>
                </a:lnTo>
                <a:lnTo>
                  <a:pt x="1587499" y="4755447"/>
                </a:lnTo>
                <a:lnTo>
                  <a:pt x="1536699" y="4738776"/>
                </a:lnTo>
                <a:lnTo>
                  <a:pt x="1498599" y="4721337"/>
                </a:lnTo>
                <a:lnTo>
                  <a:pt x="1460499" y="4703141"/>
                </a:lnTo>
                <a:lnTo>
                  <a:pt x="1409699" y="4684195"/>
                </a:lnTo>
                <a:lnTo>
                  <a:pt x="1371599" y="4664509"/>
                </a:lnTo>
                <a:lnTo>
                  <a:pt x="1333499" y="4644090"/>
                </a:lnTo>
                <a:lnTo>
                  <a:pt x="1295399" y="4622948"/>
                </a:lnTo>
                <a:lnTo>
                  <a:pt x="1257299" y="4601090"/>
                </a:lnTo>
                <a:lnTo>
                  <a:pt x="1219199" y="4578526"/>
                </a:lnTo>
                <a:lnTo>
                  <a:pt x="1181099" y="4555265"/>
                </a:lnTo>
                <a:lnTo>
                  <a:pt x="1142999" y="4531314"/>
                </a:lnTo>
                <a:lnTo>
                  <a:pt x="1104899" y="4506683"/>
                </a:lnTo>
                <a:lnTo>
                  <a:pt x="1066799" y="4481380"/>
                </a:lnTo>
                <a:lnTo>
                  <a:pt x="1028699" y="4455414"/>
                </a:lnTo>
                <a:close/>
              </a:path>
              <a:path w="2247900" h="4907280">
                <a:moveTo>
                  <a:pt x="25399" y="2879949"/>
                </a:moveTo>
                <a:lnTo>
                  <a:pt x="25399" y="2026820"/>
                </a:lnTo>
                <a:lnTo>
                  <a:pt x="76199" y="1844478"/>
                </a:lnTo>
                <a:lnTo>
                  <a:pt x="76199" y="3062291"/>
                </a:lnTo>
                <a:lnTo>
                  <a:pt x="25399" y="2879949"/>
                </a:lnTo>
                <a:close/>
              </a:path>
              <a:path w="2247900" h="4907280">
                <a:moveTo>
                  <a:pt x="12699" y="2786986"/>
                </a:moveTo>
                <a:lnTo>
                  <a:pt x="12699" y="2119783"/>
                </a:lnTo>
                <a:lnTo>
                  <a:pt x="25399" y="2073159"/>
                </a:lnTo>
                <a:lnTo>
                  <a:pt x="25399" y="2833610"/>
                </a:lnTo>
                <a:lnTo>
                  <a:pt x="12699" y="2786986"/>
                </a:lnTo>
                <a:close/>
              </a:path>
              <a:path w="2247900" h="4907280">
                <a:moveTo>
                  <a:pt x="0" y="2692920"/>
                </a:moveTo>
                <a:lnTo>
                  <a:pt x="0" y="2213849"/>
                </a:lnTo>
                <a:lnTo>
                  <a:pt x="12699" y="2166682"/>
                </a:lnTo>
                <a:lnTo>
                  <a:pt x="12699" y="2740087"/>
                </a:lnTo>
                <a:lnTo>
                  <a:pt x="0" y="269292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F1E5D253-3E16-3043-1DFC-2ED78977D84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2244" y="0"/>
            <a:ext cx="3390899" cy="302833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E8485F85-62F8-0344-025E-163A09DFA9F8}"/>
              </a:ext>
            </a:extLst>
          </p:cNvPr>
          <p:cNvSpPr/>
          <p:nvPr/>
        </p:nvSpPr>
        <p:spPr>
          <a:xfrm>
            <a:off x="0" y="9800549"/>
            <a:ext cx="18288000" cy="487045"/>
          </a:xfrm>
          <a:custGeom>
            <a:avLst/>
            <a:gdLst/>
            <a:ahLst/>
            <a:cxnLst/>
            <a:rect l="l" t="t" r="r" b="b"/>
            <a:pathLst>
              <a:path w="18288000" h="487045">
                <a:moveTo>
                  <a:pt x="18287998" y="486450"/>
                </a:moveTo>
                <a:lnTo>
                  <a:pt x="0" y="48645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486450"/>
                </a:lnTo>
                <a:close/>
              </a:path>
            </a:pathLst>
          </a:custGeom>
          <a:solidFill>
            <a:srgbClr val="094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6F72370-7976-B4F7-49C9-AE27D47666F3}"/>
              </a:ext>
            </a:extLst>
          </p:cNvPr>
          <p:cNvSpPr txBox="1"/>
          <p:nvPr/>
        </p:nvSpPr>
        <p:spPr>
          <a:xfrm>
            <a:off x="349135" y="607943"/>
            <a:ext cx="1364184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3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Tabela de CST do IBS e da CBS</a:t>
            </a:r>
            <a:endParaRPr lang="pt-PT" sz="4800" b="1" dirty="0">
              <a:solidFill>
                <a:srgbClr val="003F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C0F9CB1E-81D5-8641-F36D-FC8FED898ADD}"/>
              </a:ext>
            </a:extLst>
          </p:cNvPr>
          <p:cNvSpPr txBox="1">
            <a:spLocks/>
          </p:cNvSpPr>
          <p:nvPr/>
        </p:nvSpPr>
        <p:spPr>
          <a:xfrm>
            <a:off x="466218" y="3661623"/>
            <a:ext cx="16162655" cy="473975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kern="0" dirty="0">
                <a:ea typeface="Calibri"/>
                <a:cs typeface="Calibri"/>
              </a:rPr>
              <a:t>O significado de cada sigla detalhado no </a:t>
            </a:r>
            <a:r>
              <a:rPr lang="pt-BR" sz="2800" b="1" kern="0" dirty="0">
                <a:ea typeface="Calibri"/>
                <a:cs typeface="Calibri"/>
              </a:rPr>
              <a:t>Informe Técnico 2025.002 - Versão 1.60</a:t>
            </a:r>
            <a:r>
              <a:rPr lang="pt-BR" sz="2800" kern="0" dirty="0">
                <a:ea typeface="Calibri"/>
                <a:cs typeface="Calibri"/>
              </a:rPr>
              <a:t>: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ind_gIBSCBS</a:t>
            </a:r>
            <a:r>
              <a:rPr lang="pt-BR" sz="2800" kern="0" dirty="0">
                <a:ea typeface="Calibri"/>
                <a:cs typeface="Calibri"/>
              </a:rPr>
              <a:t>: Indica se deve ser preenchido o grupo de informações padrão do IBS e da CBS no documento fiscal.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ind_gIBSCBSMono</a:t>
            </a:r>
            <a:r>
              <a:rPr lang="pt-BR" sz="2800" kern="0" dirty="0">
                <a:ea typeface="Calibri"/>
                <a:cs typeface="Calibri"/>
              </a:rPr>
              <a:t>: Indica se deve ser preenchido o grupo específico para operações sujeitas ao regime monofásico do IBS/CBS.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ind_gRed</a:t>
            </a:r>
            <a:r>
              <a:rPr lang="pt-BR" sz="2800" kern="0" dirty="0">
                <a:ea typeface="Calibri"/>
                <a:cs typeface="Calibri"/>
              </a:rPr>
              <a:t>: Indica se há necessidade de informar os grupos de redução de alíquota do IBS e da CBS.</a:t>
            </a:r>
          </a:p>
          <a:p>
            <a:endParaRPr lang="pt-BR" sz="2800" kern="0" dirty="0">
              <a:ea typeface="Calibri"/>
              <a:cs typeface="Calibri"/>
            </a:endParaRPr>
          </a:p>
          <a:p>
            <a:r>
              <a:rPr lang="pt-BR" sz="2800" b="1" kern="0" dirty="0" err="1">
                <a:ea typeface="Calibri"/>
                <a:cs typeface="Calibri"/>
              </a:rPr>
              <a:t>ind_gDif</a:t>
            </a:r>
            <a:r>
              <a:rPr lang="pt-BR" sz="2800" kern="0" dirty="0">
                <a:ea typeface="Calibri"/>
                <a:cs typeface="Calibri"/>
              </a:rPr>
              <a:t>: Indica se devem ser informados os grupos de diferimento do IBS e da CBS.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26F242D-E36A-1BED-DC34-BD9F101A4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610887"/>
              </p:ext>
            </p:extLst>
          </p:nvPr>
        </p:nvGraphicFramePr>
        <p:xfrm>
          <a:off x="228600" y="2552700"/>
          <a:ext cx="17830804" cy="914400"/>
        </p:xfrm>
        <a:graphic>
          <a:graphicData uri="http://schemas.openxmlformats.org/drawingml/2006/table">
            <a:tbl>
              <a:tblPr/>
              <a:tblGrid>
                <a:gridCol w="1207163">
                  <a:extLst>
                    <a:ext uri="{9D8B030D-6E8A-4147-A177-3AD203B41FA5}">
                      <a16:colId xmlns:a16="http://schemas.microsoft.com/office/drawing/2014/main" val="626399378"/>
                    </a:ext>
                  </a:extLst>
                </a:gridCol>
                <a:gridCol w="6966337">
                  <a:extLst>
                    <a:ext uri="{9D8B030D-6E8A-4147-A177-3AD203B41FA5}">
                      <a16:colId xmlns:a16="http://schemas.microsoft.com/office/drawing/2014/main" val="25000955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32109333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3072563160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127798735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023734976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116776471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659237887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2413284144"/>
                    </a:ext>
                  </a:extLst>
                </a:gridCol>
                <a:gridCol w="1207163">
                  <a:extLst>
                    <a:ext uri="{9D8B030D-6E8A-4147-A177-3AD203B41FA5}">
                      <a16:colId xmlns:a16="http://schemas.microsoft.com/office/drawing/2014/main" val="48878081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Descrição CST-IBS/CBS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ind_gIBSCBSMono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ind_gDif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ind_gTransfCred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 gCredPresIBSZFM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ind_gAjusteCompet</a:t>
                      </a: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ind_RedutorBC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8706" marR="8706" marT="8706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630173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B1186BDB-CF86-B848-8304-C509175081B3}"/>
              </a:ext>
            </a:extLst>
          </p:cNvPr>
          <p:cNvSpPr/>
          <p:nvPr/>
        </p:nvSpPr>
        <p:spPr>
          <a:xfrm>
            <a:off x="8305800" y="2400300"/>
            <a:ext cx="9869939" cy="1219200"/>
          </a:xfrm>
          <a:prstGeom prst="rect">
            <a:avLst/>
          </a:prstGeom>
          <a:noFill/>
          <a:ln w="508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11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3965</Words>
  <Application>Microsoft Office PowerPoint</Application>
  <PresentationFormat>Personalizar</PresentationFormat>
  <Paragraphs>609</Paragraphs>
  <Slides>46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5" baseType="lpstr">
      <vt:lpstr>apto</vt:lpstr>
      <vt:lpstr>Aptos</vt:lpstr>
      <vt:lpstr>Arial Rounded MT Bold</vt:lpstr>
      <vt:lpstr>Calibri</vt:lpstr>
      <vt:lpstr>Montserrat Bold</vt:lpstr>
      <vt:lpstr>Roboto</vt:lpstr>
      <vt:lpstr>Trebuchet MS</vt:lpstr>
      <vt:lpstr>Wingdings</vt:lpstr>
      <vt:lpstr>Office Theme</vt:lpstr>
      <vt:lpstr>REFORMA TRIBUTÁRIA EM MOVIMENTO</vt:lpstr>
      <vt:lpstr>Apresentação do PowerPoint</vt:lpstr>
      <vt:lpstr>O cronograma de obrigatoriedades tal como se encontra atualmente...</vt:lpstr>
      <vt:lpstr>Apresentação do PowerPoint</vt:lpstr>
      <vt:lpstr>Apresentação do PowerPoint</vt:lpstr>
      <vt:lpstr>Principais novidades nos Documentos Fiscais </vt:lpstr>
      <vt:lpstr>Apresentação do PowerPoint</vt:lpstr>
      <vt:lpstr>Principais Tabelas de codificação do IBS e da CBS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Classificação Tributária no âmbito do IBS e da CBS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Codificações específicas para Serviços e Novos Fatos Geradores</vt:lpstr>
      <vt:lpstr>Apresentação do PowerPoint</vt:lpstr>
      <vt:lpstr>Apresentação do PowerPoint</vt:lpstr>
      <vt:lpstr>Apresentação do PowerPoint</vt:lpstr>
      <vt:lpstr>Apresentação do PowerPoint</vt:lpstr>
      <vt:lpstr>Contribuintes enquadrados no Simples Nacional  Está chegando a hora de tomar uma decisão estratégica!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  Abertura para questionamentos  Encerramento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Minimalist Business Plan Presentation</dc:title>
  <dc:creator>KAHI SOLUÇÕES</dc:creator>
  <cp:keywords>DAF4urjRIl8,BAF0DTMV254</cp:keywords>
  <cp:lastModifiedBy>Anderson Paganini</cp:lastModifiedBy>
  <cp:revision>11</cp:revision>
  <dcterms:created xsi:type="dcterms:W3CDTF">2024-02-27T16:52:01Z</dcterms:created>
  <dcterms:modified xsi:type="dcterms:W3CDTF">2026-07-27T13:06:34Z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2024-02-27T00:00:00Z</vt:filetime>
  </property>
</Properties>
</file>