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8" r:id="rId3"/>
    <p:sldId id="351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27" r:id="rId17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B055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 autoAdjust="0"/>
    <p:restoredTop sz="95073"/>
  </p:normalViewPr>
  <p:slideViewPr>
    <p:cSldViewPr>
      <p:cViewPr varScale="1">
        <p:scale>
          <a:sx n="95" d="100"/>
          <a:sy n="95" d="100"/>
        </p:scale>
        <p:origin x="-2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02ED9-D440-C24B-959E-AA993A579B20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CC50581-39DF-974D-B745-984F81F60996}">
      <dgm:prSet phldrT="[Texto]"/>
      <dgm:spPr/>
      <dgm:t>
        <a:bodyPr/>
        <a:lstStyle/>
        <a:p>
          <a:pPr algn="ctr"/>
          <a:endParaRPr lang="pt-BR" dirty="0" smtClean="0"/>
        </a:p>
        <a:p>
          <a:pPr algn="ctr"/>
          <a:r>
            <a:rPr lang="pt-BR" dirty="0" smtClean="0"/>
            <a:t>      Atividade	</a:t>
          </a:r>
          <a:endParaRPr lang="pt-BR" dirty="0"/>
        </a:p>
      </dgm:t>
    </dgm:pt>
    <dgm:pt modelId="{410308B5-0DC7-B143-A201-C88141F2ED5B}" type="parTrans" cxnId="{3FC68EC7-F26B-8448-AE97-C5A74E4C9425}">
      <dgm:prSet/>
      <dgm:spPr/>
      <dgm:t>
        <a:bodyPr/>
        <a:lstStyle/>
        <a:p>
          <a:endParaRPr lang="pt-BR"/>
        </a:p>
      </dgm:t>
    </dgm:pt>
    <dgm:pt modelId="{4D2764FE-3EEC-6348-B739-DD2086B7C534}" type="sibTrans" cxnId="{3FC68EC7-F26B-8448-AE97-C5A74E4C9425}">
      <dgm:prSet/>
      <dgm:spPr/>
      <dgm:t>
        <a:bodyPr/>
        <a:lstStyle/>
        <a:p>
          <a:endParaRPr lang="pt-BR"/>
        </a:p>
      </dgm:t>
    </dgm:pt>
    <dgm:pt modelId="{297440F1-844C-1F4C-8812-3A2619DCF957}">
      <dgm:prSet phldrT="[Texto]"/>
      <dgm:spPr/>
      <dgm:t>
        <a:bodyPr/>
        <a:lstStyle/>
        <a:p>
          <a:r>
            <a:rPr lang="pt-BR" dirty="0" smtClean="0"/>
            <a:t>TELETRABALHO</a:t>
          </a:r>
          <a:endParaRPr lang="pt-BR" dirty="0"/>
        </a:p>
      </dgm:t>
    </dgm:pt>
    <dgm:pt modelId="{393BE251-16D2-C14F-BFAD-FD0E9F0B9368}" type="parTrans" cxnId="{BC662784-B3B9-C34C-8EFB-B2F7EDE8C46E}">
      <dgm:prSet/>
      <dgm:spPr/>
      <dgm:t>
        <a:bodyPr/>
        <a:lstStyle/>
        <a:p>
          <a:endParaRPr lang="pt-BR"/>
        </a:p>
      </dgm:t>
    </dgm:pt>
    <dgm:pt modelId="{E214C57D-2D85-094D-BEC5-C390B895B520}" type="sibTrans" cxnId="{BC662784-B3B9-C34C-8EFB-B2F7EDE8C46E}">
      <dgm:prSet/>
      <dgm:spPr/>
      <dgm:t>
        <a:bodyPr/>
        <a:lstStyle/>
        <a:p>
          <a:endParaRPr lang="pt-BR"/>
        </a:p>
      </dgm:t>
    </dgm:pt>
    <dgm:pt modelId="{D721489B-4E10-5B4B-8533-A8FB4AF0772F}">
      <dgm:prSet phldrT="[Texto]"/>
      <dgm:spPr/>
      <dgm:t>
        <a:bodyPr/>
        <a:lstStyle/>
        <a:p>
          <a:endParaRPr lang="pt-BR" dirty="0" smtClean="0"/>
        </a:p>
        <a:p>
          <a:r>
            <a:rPr lang="pt-BR" dirty="0" smtClean="0"/>
            <a:t>Inatividade</a:t>
          </a:r>
          <a:endParaRPr lang="pt-BR" dirty="0"/>
        </a:p>
      </dgm:t>
    </dgm:pt>
    <dgm:pt modelId="{EE633EE6-A431-7143-9DCA-87D49D56A521}" type="parTrans" cxnId="{5D93543E-29DE-6A44-8C3C-45EF17F9789E}">
      <dgm:prSet/>
      <dgm:spPr/>
      <dgm:t>
        <a:bodyPr/>
        <a:lstStyle/>
        <a:p>
          <a:endParaRPr lang="pt-BR"/>
        </a:p>
      </dgm:t>
    </dgm:pt>
    <dgm:pt modelId="{BA713A3C-890F-CF4C-95E4-328137F24C4A}" type="sibTrans" cxnId="{5D93543E-29DE-6A44-8C3C-45EF17F9789E}">
      <dgm:prSet/>
      <dgm:spPr/>
      <dgm:t>
        <a:bodyPr/>
        <a:lstStyle/>
        <a:p>
          <a:endParaRPr lang="pt-BR"/>
        </a:p>
      </dgm:t>
    </dgm:pt>
    <dgm:pt modelId="{F2BDB90F-9612-7D4B-81C4-313FB4EB4265}">
      <dgm:prSet phldrT="[Texto]"/>
      <dgm:spPr/>
      <dgm:t>
        <a:bodyPr/>
        <a:lstStyle/>
        <a:p>
          <a:r>
            <a:rPr lang="pt-BR" dirty="0" smtClean="0"/>
            <a:t>ANTECIPAÇAO DE FÉRIAS</a:t>
          </a:r>
          <a:endParaRPr lang="pt-BR" dirty="0"/>
        </a:p>
      </dgm:t>
    </dgm:pt>
    <dgm:pt modelId="{02622CA5-A1D6-D145-899E-D2F48E135088}" type="parTrans" cxnId="{B9E18ECF-8EDF-1844-B731-5291C7036286}">
      <dgm:prSet/>
      <dgm:spPr/>
      <dgm:t>
        <a:bodyPr/>
        <a:lstStyle/>
        <a:p>
          <a:endParaRPr lang="pt-BR"/>
        </a:p>
      </dgm:t>
    </dgm:pt>
    <dgm:pt modelId="{4C4BC0DF-20A0-1F48-9908-7328FCF8FB98}" type="sibTrans" cxnId="{B9E18ECF-8EDF-1844-B731-5291C7036286}">
      <dgm:prSet/>
      <dgm:spPr/>
      <dgm:t>
        <a:bodyPr/>
        <a:lstStyle/>
        <a:p>
          <a:endParaRPr lang="pt-BR"/>
        </a:p>
      </dgm:t>
    </dgm:pt>
    <dgm:pt modelId="{67F013EF-EE56-3E4C-9115-7C9D69F8ECC5}">
      <dgm:prSet phldrT="[Texto]"/>
      <dgm:spPr/>
      <dgm:t>
        <a:bodyPr/>
        <a:lstStyle/>
        <a:p>
          <a:r>
            <a:rPr lang="pt-BR" dirty="0" smtClean="0"/>
            <a:t>FERIAS COLETIVAS</a:t>
          </a:r>
          <a:endParaRPr lang="pt-BR" dirty="0"/>
        </a:p>
      </dgm:t>
    </dgm:pt>
    <dgm:pt modelId="{132F9A1F-08DE-014F-87BE-8A633C621A61}" type="parTrans" cxnId="{1826C770-D522-B14F-8626-0FC731C15D7B}">
      <dgm:prSet/>
      <dgm:spPr/>
      <dgm:t>
        <a:bodyPr/>
        <a:lstStyle/>
        <a:p>
          <a:endParaRPr lang="pt-BR"/>
        </a:p>
      </dgm:t>
    </dgm:pt>
    <dgm:pt modelId="{77FDF99F-7627-5B45-982D-85AFF4AC5667}" type="sibTrans" cxnId="{1826C770-D522-B14F-8626-0FC731C15D7B}">
      <dgm:prSet/>
      <dgm:spPr/>
      <dgm:t>
        <a:bodyPr/>
        <a:lstStyle/>
        <a:p>
          <a:endParaRPr lang="pt-BR"/>
        </a:p>
      </dgm:t>
    </dgm:pt>
    <dgm:pt modelId="{C14BDA65-B3C6-A247-96F7-B82461E7A222}">
      <dgm:prSet/>
      <dgm:spPr/>
      <dgm:t>
        <a:bodyPr/>
        <a:lstStyle/>
        <a:p>
          <a:r>
            <a:rPr lang="pt-BR" dirty="0" smtClean="0"/>
            <a:t>ANTECIPAÇAO DE FERIDOS </a:t>
          </a:r>
          <a:endParaRPr lang="pt-BR" dirty="0"/>
        </a:p>
      </dgm:t>
    </dgm:pt>
    <dgm:pt modelId="{ED1C23CC-CE1C-A04E-9F5C-103BBDAC61D5}" type="parTrans" cxnId="{63DEA3B3-4BEB-B24A-914E-9A50C5E0BD9E}">
      <dgm:prSet/>
      <dgm:spPr/>
      <dgm:t>
        <a:bodyPr/>
        <a:lstStyle/>
        <a:p>
          <a:endParaRPr lang="pt-BR"/>
        </a:p>
      </dgm:t>
    </dgm:pt>
    <dgm:pt modelId="{161A524F-7E2C-F745-94FF-C783D6355736}" type="sibTrans" cxnId="{63DEA3B3-4BEB-B24A-914E-9A50C5E0BD9E}">
      <dgm:prSet/>
      <dgm:spPr/>
      <dgm:t>
        <a:bodyPr/>
        <a:lstStyle/>
        <a:p>
          <a:endParaRPr lang="pt-BR"/>
        </a:p>
      </dgm:t>
    </dgm:pt>
    <dgm:pt modelId="{CAA61335-2363-E942-A66C-41B03D3D6E0A}" type="pres">
      <dgm:prSet presAssocID="{B0802ED9-D440-C24B-959E-AA993A579B2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9B53F8E1-5DCD-2B48-8100-E5B0B1B35992}" type="pres">
      <dgm:prSet presAssocID="{CCC50581-39DF-974D-B745-984F81F60996}" presName="root" presStyleCnt="0"/>
      <dgm:spPr/>
    </dgm:pt>
    <dgm:pt modelId="{BBDC5B5E-042A-AE47-9524-99E6296ECACC}" type="pres">
      <dgm:prSet presAssocID="{CCC50581-39DF-974D-B745-984F81F60996}" presName="rootComposite" presStyleCnt="0"/>
      <dgm:spPr/>
    </dgm:pt>
    <dgm:pt modelId="{85434B00-7567-284B-BA2E-A5A8AA10294D}" type="pres">
      <dgm:prSet presAssocID="{CCC50581-39DF-974D-B745-984F81F60996}" presName="rootText" presStyleLbl="node1" presStyleIdx="0" presStyleCnt="2"/>
      <dgm:spPr/>
      <dgm:t>
        <a:bodyPr/>
        <a:lstStyle/>
        <a:p>
          <a:endParaRPr lang="pt-BR"/>
        </a:p>
      </dgm:t>
    </dgm:pt>
    <dgm:pt modelId="{70DFDF0E-6954-C447-92AF-2B942DAE1DFF}" type="pres">
      <dgm:prSet presAssocID="{CCC50581-39DF-974D-B745-984F81F60996}" presName="rootConnector" presStyleLbl="node1" presStyleIdx="0" presStyleCnt="2"/>
      <dgm:spPr/>
      <dgm:t>
        <a:bodyPr/>
        <a:lstStyle/>
        <a:p>
          <a:endParaRPr lang="pt-BR"/>
        </a:p>
      </dgm:t>
    </dgm:pt>
    <dgm:pt modelId="{EBCBF39F-95F2-0647-A918-3B3D609F152C}" type="pres">
      <dgm:prSet presAssocID="{CCC50581-39DF-974D-B745-984F81F60996}" presName="childShape" presStyleCnt="0"/>
      <dgm:spPr/>
    </dgm:pt>
    <dgm:pt modelId="{662E9EDA-D0E7-1F4D-B3FC-4325BCD117FC}" type="pres">
      <dgm:prSet presAssocID="{393BE251-16D2-C14F-BFAD-FD0E9F0B9368}" presName="Name13" presStyleLbl="parChTrans1D2" presStyleIdx="0" presStyleCnt="4"/>
      <dgm:spPr/>
      <dgm:t>
        <a:bodyPr/>
        <a:lstStyle/>
        <a:p>
          <a:endParaRPr lang="pt-BR"/>
        </a:p>
      </dgm:t>
    </dgm:pt>
    <dgm:pt modelId="{4CEDC5F1-66F0-764F-A75A-EB0D154A3B0F}" type="pres">
      <dgm:prSet presAssocID="{297440F1-844C-1F4C-8812-3A2619DCF957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56D0DA-1749-034B-8D49-2EDE081F212E}" type="pres">
      <dgm:prSet presAssocID="{D721489B-4E10-5B4B-8533-A8FB4AF0772F}" presName="root" presStyleCnt="0"/>
      <dgm:spPr/>
    </dgm:pt>
    <dgm:pt modelId="{6C7A8ECB-0EAA-DD4F-AADC-7F4C842DBF1A}" type="pres">
      <dgm:prSet presAssocID="{D721489B-4E10-5B4B-8533-A8FB4AF0772F}" presName="rootComposite" presStyleCnt="0"/>
      <dgm:spPr/>
    </dgm:pt>
    <dgm:pt modelId="{3C56329B-81DB-8F4C-A737-185AD7E3497B}" type="pres">
      <dgm:prSet presAssocID="{D721489B-4E10-5B4B-8533-A8FB4AF0772F}" presName="rootText" presStyleLbl="node1" presStyleIdx="1" presStyleCnt="2"/>
      <dgm:spPr/>
      <dgm:t>
        <a:bodyPr/>
        <a:lstStyle/>
        <a:p>
          <a:endParaRPr lang="pt-BR"/>
        </a:p>
      </dgm:t>
    </dgm:pt>
    <dgm:pt modelId="{3D5B2944-B073-6046-B75F-C67BDF748C59}" type="pres">
      <dgm:prSet presAssocID="{D721489B-4E10-5B4B-8533-A8FB4AF0772F}" presName="rootConnector" presStyleLbl="node1" presStyleIdx="1" presStyleCnt="2"/>
      <dgm:spPr/>
      <dgm:t>
        <a:bodyPr/>
        <a:lstStyle/>
        <a:p>
          <a:endParaRPr lang="pt-BR"/>
        </a:p>
      </dgm:t>
    </dgm:pt>
    <dgm:pt modelId="{75FD3CF8-D2D9-BB42-90A2-EB3F486D5AFC}" type="pres">
      <dgm:prSet presAssocID="{D721489B-4E10-5B4B-8533-A8FB4AF0772F}" presName="childShape" presStyleCnt="0"/>
      <dgm:spPr/>
    </dgm:pt>
    <dgm:pt modelId="{3FA0A28C-4D8C-514A-AF7A-A264DC07636F}" type="pres">
      <dgm:prSet presAssocID="{02622CA5-A1D6-D145-899E-D2F48E135088}" presName="Name13" presStyleLbl="parChTrans1D2" presStyleIdx="1" presStyleCnt="4"/>
      <dgm:spPr/>
      <dgm:t>
        <a:bodyPr/>
        <a:lstStyle/>
        <a:p>
          <a:endParaRPr lang="pt-BR"/>
        </a:p>
      </dgm:t>
    </dgm:pt>
    <dgm:pt modelId="{090785C9-E264-1049-91E6-15954128E425}" type="pres">
      <dgm:prSet presAssocID="{F2BDB90F-9612-7D4B-81C4-313FB4EB4265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74FFC87-3FAB-C14C-881D-E3D6EA936D63}" type="pres">
      <dgm:prSet presAssocID="{132F9A1F-08DE-014F-87BE-8A633C621A61}" presName="Name13" presStyleLbl="parChTrans1D2" presStyleIdx="2" presStyleCnt="4"/>
      <dgm:spPr/>
      <dgm:t>
        <a:bodyPr/>
        <a:lstStyle/>
        <a:p>
          <a:endParaRPr lang="pt-BR"/>
        </a:p>
      </dgm:t>
    </dgm:pt>
    <dgm:pt modelId="{FBF4EC80-0A1F-C949-A9FC-AF79AB958A8B}" type="pres">
      <dgm:prSet presAssocID="{67F013EF-EE56-3E4C-9115-7C9D69F8ECC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9C91D0-25E6-1F46-8899-FC24B77F5CDE}" type="pres">
      <dgm:prSet presAssocID="{ED1C23CC-CE1C-A04E-9F5C-103BBDAC61D5}" presName="Name13" presStyleLbl="parChTrans1D2" presStyleIdx="3" presStyleCnt="4"/>
      <dgm:spPr/>
      <dgm:t>
        <a:bodyPr/>
        <a:lstStyle/>
        <a:p>
          <a:endParaRPr lang="pt-BR"/>
        </a:p>
      </dgm:t>
    </dgm:pt>
    <dgm:pt modelId="{42B9E17D-B489-2E45-80AA-C1A78D9726AE}" type="pres">
      <dgm:prSet presAssocID="{C14BDA65-B3C6-A247-96F7-B82461E7A222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FC68EC7-F26B-8448-AE97-C5A74E4C9425}" srcId="{B0802ED9-D440-C24B-959E-AA993A579B20}" destId="{CCC50581-39DF-974D-B745-984F81F60996}" srcOrd="0" destOrd="0" parTransId="{410308B5-0DC7-B143-A201-C88141F2ED5B}" sibTransId="{4D2764FE-3EEC-6348-B739-DD2086B7C534}"/>
    <dgm:cxn modelId="{2B3115E8-B71A-5747-A613-825C253E3087}" type="presOf" srcId="{B0802ED9-D440-C24B-959E-AA993A579B20}" destId="{CAA61335-2363-E942-A66C-41B03D3D6E0A}" srcOrd="0" destOrd="0" presId="urn:microsoft.com/office/officeart/2005/8/layout/hierarchy3"/>
    <dgm:cxn modelId="{3EAA20E4-C418-DC44-B22F-22C5B38970CD}" type="presOf" srcId="{D721489B-4E10-5B4B-8533-A8FB4AF0772F}" destId="{3D5B2944-B073-6046-B75F-C67BDF748C59}" srcOrd="1" destOrd="0" presId="urn:microsoft.com/office/officeart/2005/8/layout/hierarchy3"/>
    <dgm:cxn modelId="{63DEA3B3-4BEB-B24A-914E-9A50C5E0BD9E}" srcId="{D721489B-4E10-5B4B-8533-A8FB4AF0772F}" destId="{C14BDA65-B3C6-A247-96F7-B82461E7A222}" srcOrd="2" destOrd="0" parTransId="{ED1C23CC-CE1C-A04E-9F5C-103BBDAC61D5}" sibTransId="{161A524F-7E2C-F745-94FF-C783D6355736}"/>
    <dgm:cxn modelId="{B775CAD4-7918-AB4B-BF8C-550DF9CD1581}" type="presOf" srcId="{ED1C23CC-CE1C-A04E-9F5C-103BBDAC61D5}" destId="{7E9C91D0-25E6-1F46-8899-FC24B77F5CDE}" srcOrd="0" destOrd="0" presId="urn:microsoft.com/office/officeart/2005/8/layout/hierarchy3"/>
    <dgm:cxn modelId="{911E5385-4260-8141-A1D0-76BA06E0D265}" type="presOf" srcId="{F2BDB90F-9612-7D4B-81C4-313FB4EB4265}" destId="{090785C9-E264-1049-91E6-15954128E425}" srcOrd="0" destOrd="0" presId="urn:microsoft.com/office/officeart/2005/8/layout/hierarchy3"/>
    <dgm:cxn modelId="{D4EB2604-2063-7C42-BF3F-463FACB814CC}" type="presOf" srcId="{CCC50581-39DF-974D-B745-984F81F60996}" destId="{70DFDF0E-6954-C447-92AF-2B942DAE1DFF}" srcOrd="1" destOrd="0" presId="urn:microsoft.com/office/officeart/2005/8/layout/hierarchy3"/>
    <dgm:cxn modelId="{1826C770-D522-B14F-8626-0FC731C15D7B}" srcId="{D721489B-4E10-5B4B-8533-A8FB4AF0772F}" destId="{67F013EF-EE56-3E4C-9115-7C9D69F8ECC5}" srcOrd="1" destOrd="0" parTransId="{132F9A1F-08DE-014F-87BE-8A633C621A61}" sibTransId="{77FDF99F-7627-5B45-982D-85AFF4AC5667}"/>
    <dgm:cxn modelId="{FC79FF1C-B00F-984E-B505-78CE0346ED70}" type="presOf" srcId="{132F9A1F-08DE-014F-87BE-8A633C621A61}" destId="{E74FFC87-3FAB-C14C-881D-E3D6EA936D63}" srcOrd="0" destOrd="0" presId="urn:microsoft.com/office/officeart/2005/8/layout/hierarchy3"/>
    <dgm:cxn modelId="{B9E18ECF-8EDF-1844-B731-5291C7036286}" srcId="{D721489B-4E10-5B4B-8533-A8FB4AF0772F}" destId="{F2BDB90F-9612-7D4B-81C4-313FB4EB4265}" srcOrd="0" destOrd="0" parTransId="{02622CA5-A1D6-D145-899E-D2F48E135088}" sibTransId="{4C4BC0DF-20A0-1F48-9908-7328FCF8FB98}"/>
    <dgm:cxn modelId="{E0B50BD5-CE5F-8144-BCFF-A9E2BD0CAE39}" type="presOf" srcId="{CCC50581-39DF-974D-B745-984F81F60996}" destId="{85434B00-7567-284B-BA2E-A5A8AA10294D}" srcOrd="0" destOrd="0" presId="urn:microsoft.com/office/officeart/2005/8/layout/hierarchy3"/>
    <dgm:cxn modelId="{CA444F74-A171-C948-87ED-0BC06385DEF2}" type="presOf" srcId="{02622CA5-A1D6-D145-899E-D2F48E135088}" destId="{3FA0A28C-4D8C-514A-AF7A-A264DC07636F}" srcOrd="0" destOrd="0" presId="urn:microsoft.com/office/officeart/2005/8/layout/hierarchy3"/>
    <dgm:cxn modelId="{028A5850-1E4D-784B-81C3-9F0ACCF5E114}" type="presOf" srcId="{297440F1-844C-1F4C-8812-3A2619DCF957}" destId="{4CEDC5F1-66F0-764F-A75A-EB0D154A3B0F}" srcOrd="0" destOrd="0" presId="urn:microsoft.com/office/officeart/2005/8/layout/hierarchy3"/>
    <dgm:cxn modelId="{5D93543E-29DE-6A44-8C3C-45EF17F9789E}" srcId="{B0802ED9-D440-C24B-959E-AA993A579B20}" destId="{D721489B-4E10-5B4B-8533-A8FB4AF0772F}" srcOrd="1" destOrd="0" parTransId="{EE633EE6-A431-7143-9DCA-87D49D56A521}" sibTransId="{BA713A3C-890F-CF4C-95E4-328137F24C4A}"/>
    <dgm:cxn modelId="{BC662784-B3B9-C34C-8EFB-B2F7EDE8C46E}" srcId="{CCC50581-39DF-974D-B745-984F81F60996}" destId="{297440F1-844C-1F4C-8812-3A2619DCF957}" srcOrd="0" destOrd="0" parTransId="{393BE251-16D2-C14F-BFAD-FD0E9F0B9368}" sibTransId="{E214C57D-2D85-094D-BEC5-C390B895B520}"/>
    <dgm:cxn modelId="{CFB35D24-00FA-164C-99AA-59EA764F05F5}" type="presOf" srcId="{D721489B-4E10-5B4B-8533-A8FB4AF0772F}" destId="{3C56329B-81DB-8F4C-A737-185AD7E3497B}" srcOrd="0" destOrd="0" presId="urn:microsoft.com/office/officeart/2005/8/layout/hierarchy3"/>
    <dgm:cxn modelId="{CEC2F3A8-C962-4E4C-8D35-8E9B2A1277D6}" type="presOf" srcId="{C14BDA65-B3C6-A247-96F7-B82461E7A222}" destId="{42B9E17D-B489-2E45-80AA-C1A78D9726AE}" srcOrd="0" destOrd="0" presId="urn:microsoft.com/office/officeart/2005/8/layout/hierarchy3"/>
    <dgm:cxn modelId="{863BDEE6-F1F4-2D41-84A6-9B6CA46599FE}" type="presOf" srcId="{67F013EF-EE56-3E4C-9115-7C9D69F8ECC5}" destId="{FBF4EC80-0A1F-C949-A9FC-AF79AB958A8B}" srcOrd="0" destOrd="0" presId="urn:microsoft.com/office/officeart/2005/8/layout/hierarchy3"/>
    <dgm:cxn modelId="{5B6E18DA-9572-E343-9131-709D0641FBA5}" type="presOf" srcId="{393BE251-16D2-C14F-BFAD-FD0E9F0B9368}" destId="{662E9EDA-D0E7-1F4D-B3FC-4325BCD117FC}" srcOrd="0" destOrd="0" presId="urn:microsoft.com/office/officeart/2005/8/layout/hierarchy3"/>
    <dgm:cxn modelId="{3A67E071-D13D-EF41-8E42-FB40004160FA}" type="presParOf" srcId="{CAA61335-2363-E942-A66C-41B03D3D6E0A}" destId="{9B53F8E1-5DCD-2B48-8100-E5B0B1B35992}" srcOrd="0" destOrd="0" presId="urn:microsoft.com/office/officeart/2005/8/layout/hierarchy3"/>
    <dgm:cxn modelId="{341A704B-6F2A-7A4D-8C4A-C5E3A4CCF8DD}" type="presParOf" srcId="{9B53F8E1-5DCD-2B48-8100-E5B0B1B35992}" destId="{BBDC5B5E-042A-AE47-9524-99E6296ECACC}" srcOrd="0" destOrd="0" presId="urn:microsoft.com/office/officeart/2005/8/layout/hierarchy3"/>
    <dgm:cxn modelId="{4C7748A7-4DDB-EB4B-ABDE-7A2CA4575154}" type="presParOf" srcId="{BBDC5B5E-042A-AE47-9524-99E6296ECACC}" destId="{85434B00-7567-284B-BA2E-A5A8AA10294D}" srcOrd="0" destOrd="0" presId="urn:microsoft.com/office/officeart/2005/8/layout/hierarchy3"/>
    <dgm:cxn modelId="{67142B4C-5102-7649-A20A-610CF69B0C30}" type="presParOf" srcId="{BBDC5B5E-042A-AE47-9524-99E6296ECACC}" destId="{70DFDF0E-6954-C447-92AF-2B942DAE1DFF}" srcOrd="1" destOrd="0" presId="urn:microsoft.com/office/officeart/2005/8/layout/hierarchy3"/>
    <dgm:cxn modelId="{0AD3A2D4-7CE5-084C-9BDC-EED74E49BB49}" type="presParOf" srcId="{9B53F8E1-5DCD-2B48-8100-E5B0B1B35992}" destId="{EBCBF39F-95F2-0647-A918-3B3D609F152C}" srcOrd="1" destOrd="0" presId="urn:microsoft.com/office/officeart/2005/8/layout/hierarchy3"/>
    <dgm:cxn modelId="{2F156B03-A756-674A-AA81-81BC89573118}" type="presParOf" srcId="{EBCBF39F-95F2-0647-A918-3B3D609F152C}" destId="{662E9EDA-D0E7-1F4D-B3FC-4325BCD117FC}" srcOrd="0" destOrd="0" presId="urn:microsoft.com/office/officeart/2005/8/layout/hierarchy3"/>
    <dgm:cxn modelId="{E44AE9AB-8451-A942-A03E-B2F1A02ECF27}" type="presParOf" srcId="{EBCBF39F-95F2-0647-A918-3B3D609F152C}" destId="{4CEDC5F1-66F0-764F-A75A-EB0D154A3B0F}" srcOrd="1" destOrd="0" presId="urn:microsoft.com/office/officeart/2005/8/layout/hierarchy3"/>
    <dgm:cxn modelId="{1B6F6315-95D2-1740-92DF-BECA9B0C7DCC}" type="presParOf" srcId="{CAA61335-2363-E942-A66C-41B03D3D6E0A}" destId="{F556D0DA-1749-034B-8D49-2EDE081F212E}" srcOrd="1" destOrd="0" presId="urn:microsoft.com/office/officeart/2005/8/layout/hierarchy3"/>
    <dgm:cxn modelId="{3D9B0908-63B9-894E-94AC-86D4855D60E4}" type="presParOf" srcId="{F556D0DA-1749-034B-8D49-2EDE081F212E}" destId="{6C7A8ECB-0EAA-DD4F-AADC-7F4C842DBF1A}" srcOrd="0" destOrd="0" presId="urn:microsoft.com/office/officeart/2005/8/layout/hierarchy3"/>
    <dgm:cxn modelId="{406E6F15-E569-3143-90CE-8E48C3F1EF1A}" type="presParOf" srcId="{6C7A8ECB-0EAA-DD4F-AADC-7F4C842DBF1A}" destId="{3C56329B-81DB-8F4C-A737-185AD7E3497B}" srcOrd="0" destOrd="0" presId="urn:microsoft.com/office/officeart/2005/8/layout/hierarchy3"/>
    <dgm:cxn modelId="{CC6B7ACC-CD5C-8449-8F8C-DF323C8C2EBE}" type="presParOf" srcId="{6C7A8ECB-0EAA-DD4F-AADC-7F4C842DBF1A}" destId="{3D5B2944-B073-6046-B75F-C67BDF748C59}" srcOrd="1" destOrd="0" presId="urn:microsoft.com/office/officeart/2005/8/layout/hierarchy3"/>
    <dgm:cxn modelId="{AD20CC1C-4D38-B04C-B7A0-894CFF0884E2}" type="presParOf" srcId="{F556D0DA-1749-034B-8D49-2EDE081F212E}" destId="{75FD3CF8-D2D9-BB42-90A2-EB3F486D5AFC}" srcOrd="1" destOrd="0" presId="urn:microsoft.com/office/officeart/2005/8/layout/hierarchy3"/>
    <dgm:cxn modelId="{3C2EF7C2-A75F-794C-8D8A-102A9D17C0E9}" type="presParOf" srcId="{75FD3CF8-D2D9-BB42-90A2-EB3F486D5AFC}" destId="{3FA0A28C-4D8C-514A-AF7A-A264DC07636F}" srcOrd="0" destOrd="0" presId="urn:microsoft.com/office/officeart/2005/8/layout/hierarchy3"/>
    <dgm:cxn modelId="{BD2A702A-1C54-2945-80C3-6CEF49DE60EA}" type="presParOf" srcId="{75FD3CF8-D2D9-BB42-90A2-EB3F486D5AFC}" destId="{090785C9-E264-1049-91E6-15954128E425}" srcOrd="1" destOrd="0" presId="urn:microsoft.com/office/officeart/2005/8/layout/hierarchy3"/>
    <dgm:cxn modelId="{9FF6C1FD-0359-D54E-B6A9-A5E4BF11589B}" type="presParOf" srcId="{75FD3CF8-D2D9-BB42-90A2-EB3F486D5AFC}" destId="{E74FFC87-3FAB-C14C-881D-E3D6EA936D63}" srcOrd="2" destOrd="0" presId="urn:microsoft.com/office/officeart/2005/8/layout/hierarchy3"/>
    <dgm:cxn modelId="{40A09391-4E1F-2445-B208-8293C9A6267F}" type="presParOf" srcId="{75FD3CF8-D2D9-BB42-90A2-EB3F486D5AFC}" destId="{FBF4EC80-0A1F-C949-A9FC-AF79AB958A8B}" srcOrd="3" destOrd="0" presId="urn:microsoft.com/office/officeart/2005/8/layout/hierarchy3"/>
    <dgm:cxn modelId="{7A48A2C7-63C3-D249-8BDB-AC654DC110D2}" type="presParOf" srcId="{75FD3CF8-D2D9-BB42-90A2-EB3F486D5AFC}" destId="{7E9C91D0-25E6-1F46-8899-FC24B77F5CDE}" srcOrd="4" destOrd="0" presId="urn:microsoft.com/office/officeart/2005/8/layout/hierarchy3"/>
    <dgm:cxn modelId="{ED35757E-4B39-B741-9A4B-21B9D36F782E}" type="presParOf" srcId="{75FD3CF8-D2D9-BB42-90A2-EB3F486D5AFC}" destId="{42B9E17D-B489-2E45-80AA-C1A78D9726A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434B00-7567-284B-BA2E-A5A8AA10294D}">
      <dsp:nvSpPr>
        <dsp:cNvPr id="0" name=""/>
        <dsp:cNvSpPr/>
      </dsp:nvSpPr>
      <dsp:spPr>
        <a:xfrm>
          <a:off x="1876523" y="1964"/>
          <a:ext cx="2120812" cy="1060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      Atividade	</a:t>
          </a:r>
          <a:endParaRPr lang="pt-BR" sz="2200" kern="1200" dirty="0"/>
        </a:p>
      </dsp:txBody>
      <dsp:txXfrm>
        <a:off x="1876523" y="1964"/>
        <a:ext cx="2120812" cy="1060406"/>
      </dsp:txXfrm>
    </dsp:sp>
    <dsp:sp modelId="{662E9EDA-D0E7-1F4D-B3FC-4325BCD117FC}">
      <dsp:nvSpPr>
        <dsp:cNvPr id="0" name=""/>
        <dsp:cNvSpPr/>
      </dsp:nvSpPr>
      <dsp:spPr>
        <a:xfrm>
          <a:off x="2088604" y="1062370"/>
          <a:ext cx="212081" cy="795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5304"/>
              </a:lnTo>
              <a:lnTo>
                <a:pt x="212081" y="7953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DC5F1-66F0-764F-A75A-EB0D154A3B0F}">
      <dsp:nvSpPr>
        <dsp:cNvPr id="0" name=""/>
        <dsp:cNvSpPr/>
      </dsp:nvSpPr>
      <dsp:spPr>
        <a:xfrm>
          <a:off x="2300686" y="1327472"/>
          <a:ext cx="1696649" cy="1060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TELETRABALHO</a:t>
          </a:r>
          <a:endParaRPr lang="pt-BR" sz="1900" kern="1200" dirty="0"/>
        </a:p>
      </dsp:txBody>
      <dsp:txXfrm>
        <a:off x="2300686" y="1327472"/>
        <a:ext cx="1696649" cy="1060406"/>
      </dsp:txXfrm>
    </dsp:sp>
    <dsp:sp modelId="{3C56329B-81DB-8F4C-A737-185AD7E3497B}">
      <dsp:nvSpPr>
        <dsp:cNvPr id="0" name=""/>
        <dsp:cNvSpPr/>
      </dsp:nvSpPr>
      <dsp:spPr>
        <a:xfrm>
          <a:off x="4527539" y="1964"/>
          <a:ext cx="2120812" cy="1060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Inatividade</a:t>
          </a:r>
          <a:endParaRPr lang="pt-BR" sz="2200" kern="1200" dirty="0"/>
        </a:p>
      </dsp:txBody>
      <dsp:txXfrm>
        <a:off x="4527539" y="1964"/>
        <a:ext cx="2120812" cy="1060406"/>
      </dsp:txXfrm>
    </dsp:sp>
    <dsp:sp modelId="{3FA0A28C-4D8C-514A-AF7A-A264DC07636F}">
      <dsp:nvSpPr>
        <dsp:cNvPr id="0" name=""/>
        <dsp:cNvSpPr/>
      </dsp:nvSpPr>
      <dsp:spPr>
        <a:xfrm>
          <a:off x="4739620" y="1062370"/>
          <a:ext cx="212081" cy="795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5304"/>
              </a:lnTo>
              <a:lnTo>
                <a:pt x="212081" y="7953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0785C9-E264-1049-91E6-15954128E425}">
      <dsp:nvSpPr>
        <dsp:cNvPr id="0" name=""/>
        <dsp:cNvSpPr/>
      </dsp:nvSpPr>
      <dsp:spPr>
        <a:xfrm>
          <a:off x="4951701" y="1327472"/>
          <a:ext cx="1696649" cy="1060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ANTECIPAÇAO DE FÉRIAS</a:t>
          </a:r>
          <a:endParaRPr lang="pt-BR" sz="1900" kern="1200" dirty="0"/>
        </a:p>
      </dsp:txBody>
      <dsp:txXfrm>
        <a:off x="4951701" y="1327472"/>
        <a:ext cx="1696649" cy="1060406"/>
      </dsp:txXfrm>
    </dsp:sp>
    <dsp:sp modelId="{E74FFC87-3FAB-C14C-881D-E3D6EA936D63}">
      <dsp:nvSpPr>
        <dsp:cNvPr id="0" name=""/>
        <dsp:cNvSpPr/>
      </dsp:nvSpPr>
      <dsp:spPr>
        <a:xfrm>
          <a:off x="4739620" y="1062370"/>
          <a:ext cx="212081" cy="2120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0812"/>
              </a:lnTo>
              <a:lnTo>
                <a:pt x="212081" y="212081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F4EC80-0A1F-C949-A9FC-AF79AB958A8B}">
      <dsp:nvSpPr>
        <dsp:cNvPr id="0" name=""/>
        <dsp:cNvSpPr/>
      </dsp:nvSpPr>
      <dsp:spPr>
        <a:xfrm>
          <a:off x="4951701" y="2652979"/>
          <a:ext cx="1696649" cy="1060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FERIAS COLETIVAS</a:t>
          </a:r>
          <a:endParaRPr lang="pt-BR" sz="1900" kern="1200" dirty="0"/>
        </a:p>
      </dsp:txBody>
      <dsp:txXfrm>
        <a:off x="4951701" y="2652979"/>
        <a:ext cx="1696649" cy="1060406"/>
      </dsp:txXfrm>
    </dsp:sp>
    <dsp:sp modelId="{7E9C91D0-25E6-1F46-8899-FC24B77F5CDE}">
      <dsp:nvSpPr>
        <dsp:cNvPr id="0" name=""/>
        <dsp:cNvSpPr/>
      </dsp:nvSpPr>
      <dsp:spPr>
        <a:xfrm>
          <a:off x="4739620" y="1062370"/>
          <a:ext cx="212081" cy="3446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6320"/>
              </a:lnTo>
              <a:lnTo>
                <a:pt x="212081" y="344632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9E17D-B489-2E45-80AA-C1A78D9726AE}">
      <dsp:nvSpPr>
        <dsp:cNvPr id="0" name=""/>
        <dsp:cNvSpPr/>
      </dsp:nvSpPr>
      <dsp:spPr>
        <a:xfrm>
          <a:off x="4951701" y="3978487"/>
          <a:ext cx="1696649" cy="1060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 dirty="0" smtClean="0"/>
            <a:t>ANTECIPAÇAO DE FERIDOS </a:t>
          </a:r>
          <a:endParaRPr lang="pt-BR" sz="1900" kern="1200" dirty="0"/>
        </a:p>
      </dsp:txBody>
      <dsp:txXfrm>
        <a:off x="4951701" y="3978487"/>
        <a:ext cx="1696649" cy="1060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B3ADB1CD-C8B7-4FBB-9447-2289129359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82B29CEF-C082-4CE6-B26B-9DE994D68E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BC54DA-C7E9-4E12-8EC6-9233BFA6C269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2E090FF3-2945-4D2C-9D75-455460C8C7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7F2D3F80-5FBA-40D5-BA98-0073F7374C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B9513AD-EE79-4ACE-AA23-48D4B6D7EBC3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="" xmlns:p14="http://schemas.microsoft.com/office/powerpoint/2010/main" val="1695677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25B31A26-3741-4B74-8499-39E22FF12E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D03CEB9F-DF76-4920-B892-1EBB4E2CDA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2F885C7-F2B8-4424-8FE6-7914BF8C012A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="" xmlns:a16="http://schemas.microsoft.com/office/drawing/2014/main" id="{21AEF233-1907-47E3-B319-C5B5761DCC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="" xmlns:a16="http://schemas.microsoft.com/office/drawing/2014/main" id="{333BD9CF-DCC8-4821-A470-80D52D014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369F902B-F7C5-417A-A2B1-9ADE620B3B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F83A926F-0387-45F5-A168-E9BFE9633B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28170676-2106-4077-81DB-423DA759CDCB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  <p:extLst>
      <p:ext uri="{BB962C8B-B14F-4D97-AF65-F5344CB8AC3E}">
        <p14:creationId xmlns="" xmlns:p14="http://schemas.microsoft.com/office/powerpoint/2010/main" val="713600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dirty="0" smtClean="0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8D64A7-43B1-4C48-8DCE-4E6A33C45E53}" type="slidenum">
              <a:rPr lang="pt-BR" altLang="pt-BR"/>
              <a:pPr/>
              <a:t>1</a:t>
            </a:fld>
            <a:endParaRPr lang="pt-BR" altLang="pt-BR" dirty="0"/>
          </a:p>
        </p:txBody>
      </p:sp>
    </p:spTree>
    <p:extLst>
      <p:ext uri="{BB962C8B-B14F-4D97-AF65-F5344CB8AC3E}">
        <p14:creationId xmlns="" xmlns:p14="http://schemas.microsoft.com/office/powerpoint/2010/main" val="2818717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D8BF3-36FF-4F56-9736-01961B7BEA02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D2CF0-C07C-4AC7-8C16-0DE7A9713F8E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670E5-E7A1-40FF-AD78-6E5E271A78F0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F2E74-A0B6-4AEB-8452-E828A38FE49B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17518-00CC-436F-A670-4B1A72945415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23551-A16C-4446-8A6E-9AAE2B1A5CD0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C2073-8AE4-4825-936F-F4ABB0542F24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9335E-120B-4945-A0F8-C64BF2633A59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41B5A-449A-4CF4-B06E-7A68FAB07F3E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9E57C-68B1-47DC-A735-71ADFD480699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671C2-603F-4FDF-A042-DC3D55FE05D7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CC744-FBF7-4475-BCA6-6E737179E7BD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0C55F-3D73-4E6B-98AF-1AB49131882A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25B6A-909C-4DB5-AB14-1F12C93A1E2C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4BAF7-776C-45BC-B434-82C2C751BCD5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6D80E-F621-48F1-9086-DFEE53DFFE98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88BA-D285-45A9-A6FD-2A73AA860410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19890-FE27-4D7C-A07E-E0DC433F6610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D658F-CB06-41DC-834B-F32EDDA88B90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BC2D0-9E37-4CC1-8A2E-B54BE817C485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9B34-31EE-4460-A23A-E30D906B80B6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A79C3-782F-4D72-8089-C17A0D71F068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79B79E7-154C-41C6-AD34-02804D4CF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176B8C2-180E-4570-8D0E-3FB9937D1E08}" type="datetimeFigureOut">
              <a:rPr lang="pt-BR"/>
              <a:pPr>
                <a:defRPr/>
              </a:pPr>
              <a:t>27/03/2020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86AAEBE2-1E98-43BB-B442-A29150C12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10B4E6B-829F-4783-8531-C5B4E270D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134849F-05C6-4690-806D-B89A7BE344A4}" type="slidenum">
              <a:rPr lang="pt-BR" altLang="pt-BR"/>
              <a:pPr/>
              <a:t>‹nº›</a:t>
            </a:fld>
            <a:endParaRPr lang="pt-BR" alt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41BDC322-C125-47C0-8CF5-126F08A950D3}"/>
              </a:ext>
            </a:extLst>
          </p:cNvPr>
          <p:cNvSpPr txBox="1"/>
          <p:nvPr/>
        </p:nvSpPr>
        <p:spPr>
          <a:xfrm>
            <a:off x="255918" y="1988840"/>
            <a:ext cx="8640961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5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MP 927/2020 Orientações e Esclarecimentos </a:t>
            </a:r>
          </a:p>
          <a:p>
            <a:pPr algn="ctr">
              <a:defRPr/>
            </a:pPr>
            <a:endParaRPr lang="pt-BR" sz="1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27/03/2020</a:t>
            </a:r>
            <a:endParaRPr lang="pt-BR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pt-BR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sp>
        <p:nvSpPr>
          <p:cNvPr id="4099" name="CaixaDeTexto 3"/>
          <p:cNvSpPr txBox="1">
            <a:spLocks noChangeArrowheads="1"/>
          </p:cNvSpPr>
          <p:nvPr/>
        </p:nvSpPr>
        <p:spPr bwMode="auto">
          <a:xfrm>
            <a:off x="1763688" y="4847203"/>
            <a:ext cx="2398991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altLang="pt-BR" b="1" dirty="0" smtClean="0">
                <a:latin typeface="Arial" pitchFamily="34" charset="0"/>
                <a:cs typeface="Arial" pitchFamily="34" charset="0"/>
              </a:rPr>
              <a:t>Carla Cristina Tasso</a:t>
            </a:r>
            <a:endParaRPr lang="pt-BR" altLang="pt-BR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altLang="pt-BR" sz="1400" dirty="0" smtClean="0">
                <a:latin typeface="Arial" pitchFamily="34" charset="0"/>
                <a:cs typeface="Arial" pitchFamily="34" charset="0"/>
              </a:rPr>
              <a:t>Presidente </a:t>
            </a:r>
            <a:endParaRPr lang="pt-BR" altLang="pt-BR" sz="1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altLang="pt-BR" sz="1400" dirty="0">
                <a:latin typeface="Arial" pitchFamily="34" charset="0"/>
                <a:cs typeface="Arial" pitchFamily="34" charset="0"/>
              </a:rPr>
              <a:t>CRCES</a:t>
            </a:r>
          </a:p>
        </p:txBody>
      </p:sp>
      <p:sp>
        <p:nvSpPr>
          <p:cNvPr id="4" name="CaixaDeTexto 3"/>
          <p:cNvSpPr txBox="1">
            <a:spLocks noChangeArrowheads="1"/>
          </p:cNvSpPr>
          <p:nvPr/>
        </p:nvSpPr>
        <p:spPr bwMode="auto">
          <a:xfrm>
            <a:off x="4865276" y="4852903"/>
            <a:ext cx="313002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altLang="pt-BR" b="1" dirty="0" err="1">
                <a:latin typeface="Arial" pitchFamily="34" charset="0"/>
                <a:cs typeface="Arial" pitchFamily="34" charset="0"/>
              </a:rPr>
              <a:t>Harlen</a:t>
            </a:r>
            <a:r>
              <a:rPr lang="pt-BR" altLang="pt-BR" b="1" dirty="0">
                <a:latin typeface="Arial" pitchFamily="34" charset="0"/>
                <a:cs typeface="Arial" pitchFamily="34" charset="0"/>
              </a:rPr>
              <a:t> Marcelo </a:t>
            </a:r>
            <a:r>
              <a:rPr lang="pt-BR" altLang="pt-BR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pt-BR" altLang="pt-BR" b="1" dirty="0">
                <a:latin typeface="Arial" pitchFamily="34" charset="0"/>
                <a:cs typeface="Arial" pitchFamily="34" charset="0"/>
              </a:rPr>
              <a:t> de </a:t>
            </a:r>
            <a:r>
              <a:rPr lang="pt-BR" altLang="pt-BR" b="1" dirty="0" smtClean="0">
                <a:latin typeface="Arial" pitchFamily="34" charset="0"/>
                <a:cs typeface="Arial" pitchFamily="34" charset="0"/>
              </a:rPr>
              <a:t>Souza</a:t>
            </a:r>
          </a:p>
          <a:p>
            <a:pPr algn="ctr"/>
            <a:r>
              <a:rPr lang="pt-BR" altLang="pt-BR" sz="1400" dirty="0" smtClean="0">
                <a:latin typeface="Arial" pitchFamily="34" charset="0"/>
                <a:cs typeface="Arial" pitchFamily="34" charset="0"/>
              </a:rPr>
              <a:t>Advogado, Procurador do Estado e </a:t>
            </a:r>
          </a:p>
          <a:p>
            <a:pPr algn="ctr"/>
            <a:r>
              <a:rPr lang="pt-BR" altLang="pt-BR" sz="1400" dirty="0" smtClean="0">
                <a:latin typeface="Arial" pitchFamily="34" charset="0"/>
                <a:cs typeface="Arial" pitchFamily="34" charset="0"/>
              </a:rPr>
              <a:t>Especialista em Direito Trabalhista</a:t>
            </a:r>
          </a:p>
          <a:p>
            <a:pPr algn="ctr"/>
            <a:endParaRPr lang="pt-BR" altLang="pt-BR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980728"/>
            <a:ext cx="9144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DEFERIMENTO DO PAGAMENTO DO FGTS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ART.19 A 25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1772817"/>
            <a:ext cx="8620820" cy="4824536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Fica suspenso da obrigatoriedade recolhimento do FGTS, isso referente as competências de março, abril e maio de 2020, com seus respectivos vencimentos em abril, maio e junho de 2020.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Possibilidade de parcelamento, sem a incidência de atualização, multa e juros.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 pagamento das obrigações poderá ser quitado em até 6 parcelas mensais, com vencimento no dia 07 de cada mês, iniciando em 07/2020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Suspensão a contagem do prazo prescricional dos débitos relativos ao FGTS por 120 dias da data na MP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Prorrogação da validade das certidões por 90 dias</a:t>
            </a: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3903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COVID-19 ENQUADRAMENTO 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29ª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Covide-19 não é considerado doença ocupacional, exceto pela comprovação de relação com trabalho.</a:t>
            </a:r>
          </a:p>
          <a:p>
            <a:pPr algn="just"/>
            <a:r>
              <a:rPr lang="pt-BR" altLang="pt-BR" sz="2200" b="1" i="1" dirty="0" smtClean="0">
                <a:latin typeface="Arial" pitchFamily="34" charset="0"/>
                <a:cs typeface="Arial" pitchFamily="34" charset="0"/>
              </a:rPr>
              <a:t>O que significa que em caso de afastamento </a:t>
            </a:r>
            <a:r>
              <a:rPr lang="pt-BR" altLang="pt-BR" sz="2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altLang="pt-BR" sz="2200" b="1" i="1" dirty="0" smtClean="0">
                <a:latin typeface="Arial" pitchFamily="34" charset="0"/>
                <a:cs typeface="Arial" pitchFamily="34" charset="0"/>
              </a:rPr>
              <a:t>o que está em análise é a estabilidade ou não quando do seu  retorno.</a:t>
            </a:r>
            <a:endParaRPr lang="pt-BR" altLang="pt-BR" sz="2200" b="1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97077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CND - PRORROGAÇAO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37ª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Prorroga certidão conjunta em caso de calamidade pública, observar atos legais.</a:t>
            </a:r>
            <a:endParaRPr lang="pt-BR" altLang="pt-BR" sz="2200" b="1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104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ACORDOS E CONVENÇÕES PRORROGAÇAO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30ª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A critério do empregador os acordos e convenções coletivas vencidas ou vincendas, em 180 dias, poderá ser prorrogado por 90 dias.</a:t>
            </a: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4545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DEMAIS INFORMAÇÕES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180 dias de suspensão de atuação dos auditores do ministério da economia, somente terão atuação orientativa.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Os casos de exceção serão as denúncias de empregado sem registro, as situações graves e iminentes.</a:t>
            </a:r>
          </a:p>
          <a:p>
            <a:pPr algn="just"/>
            <a:r>
              <a:rPr lang="pt-BR" altLang="pt-BR" sz="2000" dirty="0" smtClean="0">
                <a:latin typeface="Arial" pitchFamily="34" charset="0"/>
                <a:cs typeface="Arial" pitchFamily="34" charset="0"/>
              </a:rPr>
              <a:t>As medidas efetuadas pelos empregadores 30 dias antes do dia 22/03/2020 , serão válidas desde que, não sejam contrárias a MP 927/2020.</a:t>
            </a:r>
          </a:p>
        </p:txBody>
      </p:sp>
    </p:spTree>
    <p:extLst>
      <p:ext uri="{BB962C8B-B14F-4D97-AF65-F5344CB8AC3E}">
        <p14:creationId xmlns="" xmlns:p14="http://schemas.microsoft.com/office/powerpoint/2010/main" val="1014701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ORIENTAÇÕES GERAIS E DE EXTREMA IMPORTÂNCIA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Análise de fluxo de caixa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Impacto social, financeiro e econômico das dispensas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Utilizar ao máximo a MP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Procurar orientação com profissional contábil e jurídico que lhe dão suporte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Decisões com cautela e sempre orientadas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Cuidado com as FAKE, verifiquem as fontes de informações e lembrem-se </a:t>
            </a:r>
          </a:p>
          <a:p>
            <a:pPr algn="just"/>
            <a:r>
              <a:rPr lang="pt-BR" altLang="pt-BR" sz="2200" b="1" i="1" dirty="0" smtClean="0">
                <a:latin typeface="Arial" pitchFamily="34" charset="0"/>
                <a:cs typeface="Arial" pitchFamily="34" charset="0"/>
              </a:rPr>
              <a:t>CADA CASO É DIFERENTE DO OUTRO É OUTRA REALIDADE, NÃO SE COMPARE COM EMPRESAS DE MESMO RAMO OU LOCAL, ANALISE SEU NEGÓCIO, POIS VIDAS DEPENDEM DELE. </a:t>
            </a:r>
            <a:endParaRPr lang="pt-BR" altLang="pt-BR" sz="2000" b="1" i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8374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228BD894-413E-4F7E-85C7-706313E2A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675" y="2205038"/>
            <a:ext cx="4967288" cy="70485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620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620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620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pt-BR" altLang="pt-BR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OBRIGADA</a:t>
            </a:r>
            <a:r>
              <a:rPr lang="pt-BR" altLang="pt-BR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0613202"/>
              </p:ext>
            </p:extLst>
          </p:nvPr>
        </p:nvGraphicFramePr>
        <p:xfrm>
          <a:off x="250825" y="1556792"/>
          <a:ext cx="8524875" cy="504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131840" y="7937"/>
            <a:ext cx="3456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MEDIDAS </a:t>
            </a:r>
          </a:p>
          <a:p>
            <a:pPr algn="ctr"/>
            <a:r>
              <a:rPr lang="pt-BR" sz="2800" b="1" dirty="0" smtClean="0"/>
              <a:t>DA MP 927/2020</a:t>
            </a:r>
            <a:endParaRPr lang="pt-BR" sz="2800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341438"/>
            <a:ext cx="9144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TELETRABALHO – ART. 4ª </a:t>
            </a:r>
            <a:r>
              <a:rPr lang="pt-BR" altLang="pt-B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 5ª</a:t>
            </a: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32037"/>
            <a:ext cx="8524875" cy="4265315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notificar empregado com 48h de antecedência, podendo escrito ou meio eletrônico.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Antecede acordo individuais ou coletivos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Não precisa registro prévio de alteração contrato individual de trabalho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Uso de aplicativos e programas de comunicação fora da jornada normal  de trabalho nao irá constituir tempo à disposição da empresa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Permitido para estagiários e menor aprendizes</a:t>
            </a:r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1595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ANTECIPAÇÃO DE FÉRIAS INDIVIDUAIS 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6ª </a:t>
            </a:r>
            <a:r>
              <a:rPr lang="pt-BR" altLang="pt-B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 </a:t>
            </a: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10ª</a:t>
            </a: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notificar empregado com 48h de antecedência, podendo escrito ou meio eletrônico.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Nao poderão ser inferiores a 5 dias corridos.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Poderão ser concedidos por ato do empregador independente de ter período aquisitivo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Possibilidade de acordo individual de períodos futuros por escrito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Possibilidade de suspensão de férias ou licenças de funções essenciais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Opção de pagar 1/3 de férias após a concessão ou ainda possibilidade de conversão em abono, por pedido do trabalhador</a:t>
            </a:r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52181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FÉRIAS COLETIVAS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11ª </a:t>
            </a:r>
            <a:r>
              <a:rPr lang="pt-BR" altLang="pt-B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 </a:t>
            </a: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12ª</a:t>
            </a: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notificar do conjunto de empregados com 48h de antecedência, podendo escrito ou meio eletrônico.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Nao poderão ser inferiores a 5 dias corridos.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Pagamento pode ser até o quinta dia útil do mês subsequente ao início de gozo das férias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Não será aplicado o limite máximo de períodos anuais (2) e nem o limite mínimo de dias corridos (10 dias)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Não precisa de comunicação nem ao sindicato e nem ao Ministério da Economia</a:t>
            </a: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06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ANTECIPAÇÃO DE FERIADOS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13ª</a:t>
            </a: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notificar do conjunto de empregados com 48h de antecedência, podendo escrito ou meio eletrônico.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Aproveitamento de feriados religiosos com concordância do empregado, mediante acordo individual ou coletivo . 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Feriados poderão ser utilizados para compensação do saldo em banco de horas.</a:t>
            </a: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8078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BANCO DE HORAS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14ª</a:t>
            </a: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pode ser efetuado por acordo coletivo ou individual, podendo ser compensado em até 18 meses, isso a partir do encerramento da calamidade pública (atentar-se para publicações governamentais)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As compensações podem ser após a jornada normal nas duas horas seguintes, observando o máximo de 10h diárias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Nao precisa nem de convenção coletiva ou acordo individual</a:t>
            </a: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9757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SUSPENSÃO EXIGÊNCIAS ADMINISTRATIVAS</a:t>
            </a:r>
          </a:p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ART. 15ª </a:t>
            </a:r>
            <a:r>
              <a:rPr lang="pt-BR" altLang="pt-B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AO </a:t>
            </a: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17ª</a:t>
            </a: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foi suspenso a obrigatoriedade da realização dos exames médicos ocupacionais, clínicos e complementares.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Terão prazo de 60 dias após encerramento da situação de calamidade (atenção aos atos publicados)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Pode ainda ser dispensado do demissional se o exame médico ocupacional foi efetuado nos últimos 180 dias</a:t>
            </a: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409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6A683B4-D265-4224-A35B-CA37846B918C}"/>
              </a:ext>
            </a:extLst>
          </p:cNvPr>
          <p:cNvSpPr/>
          <p:nvPr/>
        </p:nvSpPr>
        <p:spPr>
          <a:xfrm>
            <a:off x="0" y="1124744"/>
            <a:ext cx="9144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SEGURANÇA E SAÚDE NO TRABALHO</a:t>
            </a:r>
          </a:p>
          <a:p>
            <a:pPr algn="ctr">
              <a:defRPr/>
            </a:pPr>
            <a:r>
              <a:rPr lang="pt-BR" altLang="pt-B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ART. 15ª AO 17ª</a:t>
            </a:r>
          </a:p>
          <a:p>
            <a:pPr algn="ctr">
              <a:defRPr/>
            </a:pPr>
            <a:endParaRPr lang="pt-BR" altLang="pt-BR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pt-BR" sz="28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AutoShape 2" descr="https://www.dominioatendimento.com:82/logo?file=0001403630958687-331856533597186953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155576" y="2078851"/>
            <a:ext cx="8620820" cy="4518501"/>
          </a:xfrm>
        </p:spPr>
        <p:txBody>
          <a:bodyPr/>
          <a:lstStyle/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Requisito e regra : Fica suspenso da obrigatoriedade de realização de treinamentos periódicos e eventuais dos empregados atuais e conforme previsto nas </a:t>
            </a:r>
            <a:r>
              <a:rPr lang="pt-BR" altLang="pt-BR" sz="2200" dirty="0" err="1" smtClean="0">
                <a:latin typeface="Arial" pitchFamily="34" charset="0"/>
                <a:cs typeface="Arial" pitchFamily="34" charset="0"/>
              </a:rPr>
              <a:t>NRs</a:t>
            </a: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BR" altLang="pt-BR" sz="2200" dirty="0" err="1" smtClean="0">
                <a:latin typeface="Arial" pitchFamily="34" charset="0"/>
                <a:cs typeface="Arial" pitchFamily="34" charset="0"/>
              </a:rPr>
              <a:t>Cipas</a:t>
            </a: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 poderão ser mantidas até o encerramento da calamidade publica, observar atos legais</a:t>
            </a:r>
          </a:p>
          <a:p>
            <a:pPr algn="just">
              <a:buNone/>
            </a:pP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Observações: 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O prazo será de 90 dias, contados do </a:t>
            </a:r>
            <a:r>
              <a:rPr lang="pt-BR" altLang="pt-BR" sz="2200" dirty="0">
                <a:latin typeface="Arial" pitchFamily="34" charset="0"/>
                <a:cs typeface="Arial" pitchFamily="34" charset="0"/>
              </a:rPr>
              <a:t>encerramento da calamidade publica, observar atos </a:t>
            </a: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legais</a:t>
            </a:r>
          </a:p>
          <a:p>
            <a:pPr algn="just"/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Processos eleitorais de </a:t>
            </a:r>
            <a:r>
              <a:rPr lang="pt-BR" altLang="pt-BR" sz="2200" dirty="0" err="1" smtClean="0">
                <a:latin typeface="Arial" pitchFamily="34" charset="0"/>
                <a:cs typeface="Arial" pitchFamily="34" charset="0"/>
              </a:rPr>
              <a:t>Cipa</a:t>
            </a:r>
            <a:r>
              <a:rPr lang="pt-BR" altLang="pt-BR" sz="2200" dirty="0" smtClean="0">
                <a:latin typeface="Arial" pitchFamily="34" charset="0"/>
                <a:cs typeface="Arial" pitchFamily="34" charset="0"/>
              </a:rPr>
              <a:t> poderão ser suspensos</a:t>
            </a:r>
            <a:endParaRPr lang="pt-BR" altLang="pt-BR" sz="2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altLang="pt-BR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altLang="pt-BR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3080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FFFF"/>
        </a:solidFill>
        <a:ln w="9525">
          <a:noFill/>
          <a:miter lim="800000"/>
          <a:headEnd/>
          <a:tailEnd/>
        </a:ln>
      </a:spPr>
      <a:bodyPr wrap="square" anchor="ctr">
        <a:spAutoFit/>
      </a:bodyPr>
      <a:lstStyle>
        <a:defPPr marL="179388" indent="-179388" algn="just">
          <a:spcBef>
            <a:spcPts val="300"/>
          </a:spcBef>
          <a:buFont typeface="Wingdings" pitchFamily="2" charset="2"/>
          <a:buChar char="§"/>
          <a:defRPr b="1" dirty="0"/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9756</TotalTime>
  <Words>918</Words>
  <Application>Microsoft Office PowerPoint</Application>
  <PresentationFormat>Apresentação na tela (4:3)</PresentationFormat>
  <Paragraphs>100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wmariano</dc:creator>
  <cp:lastModifiedBy>Plenaria</cp:lastModifiedBy>
  <cp:revision>936</cp:revision>
  <dcterms:created xsi:type="dcterms:W3CDTF">2011-06-07T17:15:42Z</dcterms:created>
  <dcterms:modified xsi:type="dcterms:W3CDTF">2020-03-27T17:14:59Z</dcterms:modified>
</cp:coreProperties>
</file>