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7" r:id="rId1"/>
  </p:sldMasterIdLst>
  <p:notesMasterIdLst>
    <p:notesMasterId r:id="rId16"/>
  </p:notesMasterIdLst>
  <p:handoutMasterIdLst>
    <p:handoutMasterId r:id="rId17"/>
  </p:handoutMasterIdLst>
  <p:sldIdLst>
    <p:sldId id="832" r:id="rId2"/>
    <p:sldId id="811" r:id="rId3"/>
    <p:sldId id="843" r:id="rId4"/>
    <p:sldId id="836" r:id="rId5"/>
    <p:sldId id="838" r:id="rId6"/>
    <p:sldId id="839" r:id="rId7"/>
    <p:sldId id="840" r:id="rId8"/>
    <p:sldId id="841" r:id="rId9"/>
    <p:sldId id="842" r:id="rId10"/>
    <p:sldId id="845" r:id="rId11"/>
    <p:sldId id="844" r:id="rId12"/>
    <p:sldId id="846" r:id="rId13"/>
    <p:sldId id="834" r:id="rId14"/>
    <p:sldId id="800" r:id="rId15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9" pos="7726" userDrawn="1">
          <p15:clr>
            <a:srgbClr val="A4A3A4"/>
          </p15:clr>
        </p15:guide>
        <p15:guide id="70" orient="horz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3F3F3"/>
    <a:srgbClr val="FFFFFF"/>
    <a:srgbClr val="363F49"/>
    <a:srgbClr val="545454"/>
    <a:srgbClr val="000000"/>
    <a:srgbClr val="4D4E4E"/>
    <a:srgbClr val="EA5F4C"/>
    <a:srgbClr val="E97655"/>
    <a:srgbClr val="E8915C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7532" autoAdjust="0"/>
  </p:normalViewPr>
  <p:slideViewPr>
    <p:cSldViewPr snapToGrid="0" snapToObjects="1">
      <p:cViewPr varScale="1">
        <p:scale>
          <a:sx n="57" d="100"/>
          <a:sy n="57" d="100"/>
        </p:scale>
        <p:origin x="204" y="102"/>
      </p:cViewPr>
      <p:guideLst>
        <p:guide pos="7726"/>
        <p:guide orient="horz"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0"/>
    </p:cViewPr>
  </p:sorterViewPr>
  <p:notesViewPr>
    <p:cSldViewPr snapToGrid="0" snapToObjects="1" showGuides="1">
      <p:cViewPr varScale="1">
        <p:scale>
          <a:sx n="82" d="100"/>
          <a:sy n="82" d="100"/>
        </p:scale>
        <p:origin x="-385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handoutMaster" Target="handoutMasters/handoutMaster1.xml" /><Relationship Id="rId2" Type="http://schemas.openxmlformats.org/officeDocument/2006/relationships/slide" Target="slides/slide1.xml" /><Relationship Id="rId16" Type="http://schemas.openxmlformats.org/officeDocument/2006/relationships/notesMaster" Target="notesMasters/notesMaster1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8411E-2229-4874-98F2-93C00B945C73}" type="datetimeFigureOut">
              <a:rPr lang="pt-BR" smtClean="0"/>
              <a:pPr/>
              <a:t>06/09/2022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AC2FE-E0AD-4ADB-B83E-683D282A86D0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091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207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01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4" y="10980770"/>
            <a:ext cx="24377647" cy="2735230"/>
          </a:xfr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57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13776945" y="0"/>
            <a:ext cx="7298860" cy="13716000"/>
          </a:xfrm>
          <a:solidFill>
            <a:schemeClr val="bg1">
              <a:lumMod val="95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0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6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6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9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AD81-3AD4-9C46-856E-C08CF1183C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22432558" y="971906"/>
            <a:ext cx="687533" cy="687533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>
              <a:solidFill>
                <a:schemeClr val="tx1"/>
              </a:solidFill>
              <a:latin typeface="Lato Light" charset="0"/>
              <a:cs typeface="Lato Light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2415339" y="1039542"/>
            <a:ext cx="713903" cy="553833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2399" b="1" smtClean="0">
                <a:solidFill>
                  <a:schemeClr val="bg1"/>
                </a:solidFill>
                <a:latin typeface="Lato Light" charset="0"/>
                <a:cs typeface="Lato Light" charset="0"/>
              </a:rPr>
              <a:pPr algn="ctr"/>
              <a:t>‹#›</a:t>
            </a:fld>
            <a:endParaRPr lang="id-ID" sz="2399" b="1" dirty="0">
              <a:solidFill>
                <a:schemeClr val="bg1"/>
              </a:solidFill>
              <a:latin typeface="Lato Light" charset="0"/>
              <a:cs typeface="La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18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1" r:id="rId1"/>
    <p:sldLayoutId id="2147484143" r:id="rId2"/>
    <p:sldLayoutId id="2147484144" r:id="rId3"/>
  </p:sldLayoutIdLst>
  <p:hf sldNum="0" hdr="0" ftr="0" dt="0"/>
  <p:txStyles>
    <p:titleStyle>
      <a:lvl1pPr algn="l" defTabSz="1828403" rtl="0" eaLnBrk="1" latinLnBrk="0" hangingPunct="1">
        <a:lnSpc>
          <a:spcPct val="90000"/>
        </a:lnSpc>
        <a:spcBef>
          <a:spcPct val="0"/>
        </a:spcBef>
        <a:buNone/>
        <a:defRPr sz="6000" b="0" i="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1pPr>
    </p:titleStyle>
    <p:bodyStyle>
      <a:lvl1pPr marL="0" indent="0" algn="l" defTabSz="182840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4000" b="0" i="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1pPr>
      <a:lvl2pPr marL="914201" indent="0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201" b="0" i="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2pPr>
      <a:lvl3pPr marL="1828403" indent="0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399" b="0" i="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3pPr>
      <a:lvl4pPr marL="2742606" indent="0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4pPr>
      <a:lvl5pPr marL="3656807" indent="0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0" i="0" kern="1200">
          <a:solidFill>
            <a:schemeClr val="tx1"/>
          </a:solidFill>
          <a:latin typeface="Lato Light" charset="0"/>
          <a:ea typeface="Lato Light" charset="0"/>
          <a:cs typeface="Lato Light" charset="0"/>
        </a:defRPr>
      </a:lvl5pPr>
      <a:lvl6pPr marL="5028111" indent="-457102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311" indent="-457102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513" indent="-457102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716" indent="-457102" algn="l" defTabSz="182840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01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403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606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808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009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210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412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614" algn="l" defTabSz="182840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20.png" /><Relationship Id="rId4" Type="http://schemas.openxmlformats.org/officeDocument/2006/relationships/image" Target="../media/image18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1.pn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2.jp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5.png" /><Relationship Id="rId4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png" /><Relationship Id="rId4" Type="http://schemas.openxmlformats.org/officeDocument/2006/relationships/image" Target="../media/image6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8.png" /><Relationship Id="rId4" Type="http://schemas.openxmlformats.org/officeDocument/2006/relationships/image" Target="../media/image7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9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png" /><Relationship Id="rId4" Type="http://schemas.openxmlformats.org/officeDocument/2006/relationships/image" Target="../media/image10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7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3.png" /><Relationship Id="rId5" Type="http://schemas.openxmlformats.org/officeDocument/2006/relationships/image" Target="../media/image12.png" /><Relationship Id="rId4" Type="http://schemas.openxmlformats.org/officeDocument/2006/relationships/image" Target="../media/image11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7" Type="http://schemas.openxmlformats.org/officeDocument/2006/relationships/image" Target="../media/image17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6.png" /><Relationship Id="rId5" Type="http://schemas.openxmlformats.org/officeDocument/2006/relationships/image" Target="../media/image15.png" /><Relationship Id="rId4" Type="http://schemas.openxmlformats.org/officeDocument/2006/relationships/image" Target="../media/image14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9.png" /><Relationship Id="rId5" Type="http://schemas.openxmlformats.org/officeDocument/2006/relationships/image" Target="../media/image4.png" /><Relationship Id="rId4" Type="http://schemas.openxmlformats.org/officeDocument/2006/relationships/image" Target="../media/image1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oberdan.silva\Desktop\fund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377650" cy="1378409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921176" y="4392386"/>
            <a:ext cx="1890306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0" b="1" dirty="0">
                <a:solidFill>
                  <a:schemeClr val="bg2"/>
                </a:solidFill>
                <a:latin typeface="Antique Olive" pitchFamily="34" charset="0"/>
                <a:ea typeface="Lato Black" charset="0"/>
                <a:cs typeface="Lato Black" charset="0"/>
              </a:rPr>
              <a:t>NOVO ATENDIMENTO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21176" y="7298871"/>
            <a:ext cx="1252721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spc="600" dirty="0">
                <a:solidFill>
                  <a:schemeClr val="bg2"/>
                </a:solidFill>
                <a:latin typeface="Antique Olive" pitchFamily="34" charset="0"/>
                <a:ea typeface="Lato Black" charset="0"/>
                <a:cs typeface="Lato Black" charset="0"/>
              </a:rPr>
              <a:t>AO </a:t>
            </a:r>
            <a:r>
              <a:rPr lang="en-US" sz="5000" b="1" spc="600" dirty="0">
                <a:solidFill>
                  <a:schemeClr val="bg2"/>
                </a:solidFill>
                <a:latin typeface="Antique Olive" pitchFamily="34" charset="0"/>
                <a:ea typeface="Lato Black" charset="0"/>
                <a:cs typeface="Lato Black" charset="0"/>
              </a:rPr>
              <a:t>CONTABILISTA</a:t>
            </a:r>
            <a:r>
              <a:rPr lang="en-US" sz="5000" spc="600" dirty="0">
                <a:solidFill>
                  <a:schemeClr val="bg2"/>
                </a:solidFill>
                <a:latin typeface="Antique Olive" pitchFamily="34" charset="0"/>
                <a:ea typeface="Lato Black" charset="0"/>
                <a:cs typeface="Lato Black" charset="0"/>
              </a:rPr>
              <a:t> E </a:t>
            </a:r>
            <a:r>
              <a:rPr lang="en-US" sz="5000" b="1" spc="600" dirty="0">
                <a:solidFill>
                  <a:schemeClr val="bg2"/>
                </a:solidFill>
                <a:latin typeface="Antique Olive" pitchFamily="34" charset="0"/>
                <a:ea typeface="Lato Black" charset="0"/>
                <a:cs typeface="Lato Black" charset="0"/>
              </a:rPr>
              <a:t>ADVOGADO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21176" y="6897959"/>
            <a:ext cx="22456474" cy="14130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16285" y="10604614"/>
            <a:ext cx="7916478" cy="37413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788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3"/>
          <p:cNvSpPr txBox="1"/>
          <p:nvPr/>
        </p:nvSpPr>
        <p:spPr>
          <a:xfrm>
            <a:off x="1784553" y="3177725"/>
            <a:ext cx="112870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7º - Para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quem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é o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agendamento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?</a:t>
            </a:r>
          </a:p>
        </p:txBody>
      </p:sp>
      <p:sp>
        <p:nvSpPr>
          <p:cNvPr id="20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4"/>
          <a:srcRect t="43766"/>
          <a:stretch/>
        </p:blipFill>
        <p:spPr>
          <a:xfrm>
            <a:off x="2477521" y="4427809"/>
            <a:ext cx="18246742" cy="2016501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97167" y="7081381"/>
            <a:ext cx="9758341" cy="5046648"/>
          </a:xfrm>
          <a:prstGeom prst="rect">
            <a:avLst/>
          </a:prstGeom>
        </p:spPr>
      </p:pic>
      <p:sp>
        <p:nvSpPr>
          <p:cNvPr id="26" name="Seta para a Direita 25"/>
          <p:cNvSpPr/>
          <p:nvPr/>
        </p:nvSpPr>
        <p:spPr>
          <a:xfrm rot="5400000">
            <a:off x="16461047" y="6206980"/>
            <a:ext cx="1183154" cy="94875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27"/>
          <p:cNvSpPr/>
          <p:nvPr/>
        </p:nvSpPr>
        <p:spPr>
          <a:xfrm>
            <a:off x="13170844" y="4605030"/>
            <a:ext cx="7876981" cy="1550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2" name="Imagem 31" descr="Mouse Cursor Arow Fixed | Free SV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20318">
            <a:off x="11086053" y="5674762"/>
            <a:ext cx="2235458" cy="223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74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4349" y="3140183"/>
            <a:ext cx="17567172" cy="831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340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  <p:pic>
        <p:nvPicPr>
          <p:cNvPr id="2" name="Imagem 1" descr="Tutorial – Uso de Google Meet | TICenFI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07" y="5051339"/>
            <a:ext cx="9753600" cy="4924425"/>
          </a:xfrm>
          <a:prstGeom prst="rect">
            <a:avLst/>
          </a:prstGeom>
        </p:spPr>
      </p:pic>
      <p:sp>
        <p:nvSpPr>
          <p:cNvPr id="12" name="TextBox 3"/>
          <p:cNvSpPr txBox="1"/>
          <p:nvPr/>
        </p:nvSpPr>
        <p:spPr>
          <a:xfrm>
            <a:off x="12505504" y="6229905"/>
            <a:ext cx="981549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Atendimento</a:t>
            </a:r>
            <a:r>
              <a:rPr lang="en-US" sz="55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:</a:t>
            </a:r>
          </a:p>
          <a:p>
            <a:pPr algn="ctr"/>
            <a:r>
              <a:rPr lang="en-US" sz="3000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Máx</a:t>
            </a:r>
            <a:r>
              <a:rPr lang="en-US" sz="3000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. </a:t>
            </a:r>
            <a:r>
              <a:rPr lang="en-US" sz="55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30 </a:t>
            </a:r>
            <a:r>
              <a:rPr lang="en-US" sz="55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minutos</a:t>
            </a:r>
            <a:r>
              <a:rPr lang="en-US" sz="55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de </a:t>
            </a:r>
            <a:r>
              <a:rPr lang="en-US" sz="55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duração</a:t>
            </a:r>
            <a:endParaRPr lang="en-US" sz="5500" b="1" dirty="0">
              <a:solidFill>
                <a:schemeClr val="accent4"/>
              </a:solidFill>
              <a:latin typeface="Antique Olive" pitchFamily="34" charset="0"/>
              <a:ea typeface="Lato Black" charset="0"/>
              <a:cs typeface="Lato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96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3"/>
          <p:cNvSpPr txBox="1"/>
          <p:nvPr/>
        </p:nvSpPr>
        <p:spPr>
          <a:xfrm>
            <a:off x="13495965" y="5473331"/>
            <a:ext cx="58015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>
                <a:latin typeface="Antique Olive" pitchFamily="34" charset="0"/>
                <a:ea typeface="Lato Black" charset="0"/>
                <a:cs typeface="Lato Black" charset="0"/>
              </a:rPr>
              <a:t>Obrigado!</a:t>
            </a:r>
          </a:p>
        </p:txBody>
      </p:sp>
      <p:sp>
        <p:nvSpPr>
          <p:cNvPr id="11" name="Rectangle 14"/>
          <p:cNvSpPr/>
          <p:nvPr/>
        </p:nvSpPr>
        <p:spPr>
          <a:xfrm>
            <a:off x="0" y="6897959"/>
            <a:ext cx="22719965" cy="141305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1933"/>
            <a:ext cx="24396701" cy="1611986"/>
          </a:xfrm>
          <a:prstGeom prst="rect">
            <a:avLst/>
          </a:prstGeom>
          <a:noFill/>
        </p:spPr>
      </p:pic>
      <p:pic>
        <p:nvPicPr>
          <p:cNvPr id="8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3495965" y="7262055"/>
            <a:ext cx="9224000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PEDRO GOMES DE SÁ JR</a:t>
            </a:r>
          </a:p>
          <a:p>
            <a:r>
              <a:rPr lang="en-US" sz="43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Auditor Fiscal da </a:t>
            </a:r>
            <a:r>
              <a:rPr lang="en-US" sz="43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Receita</a:t>
            </a:r>
            <a:r>
              <a:rPr lang="en-US" sz="43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</a:t>
            </a:r>
            <a:r>
              <a:rPr lang="en-US" sz="43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Estadual</a:t>
            </a:r>
            <a:endParaRPr lang="en-US" sz="4300" b="1" dirty="0">
              <a:solidFill>
                <a:schemeClr val="accent4"/>
              </a:solidFill>
              <a:latin typeface="Antique Olive" pitchFamily="34" charset="0"/>
              <a:ea typeface="Lato Black" charset="0"/>
              <a:cs typeface="Lato Black" charset="0"/>
            </a:endParaRPr>
          </a:p>
        </p:txBody>
      </p:sp>
      <p:sp>
        <p:nvSpPr>
          <p:cNvPr id="10" name="TextBox 8"/>
          <p:cNvSpPr txBox="1"/>
          <p:nvPr/>
        </p:nvSpPr>
        <p:spPr>
          <a:xfrm>
            <a:off x="13495965" y="8822422"/>
            <a:ext cx="7881453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pedro.junior@sefaz.es.gov.br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berdan.silva\Desktop\fund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4377650" cy="13784092"/>
          </a:xfrm>
          <a:prstGeom prst="rect">
            <a:avLst/>
          </a:prstGeom>
          <a:noFill/>
        </p:spPr>
      </p:pic>
      <p:pic>
        <p:nvPicPr>
          <p:cNvPr id="6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860657" y="690700"/>
            <a:ext cx="26098964" cy="12334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3886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8" name="TextBox 3"/>
          <p:cNvSpPr txBox="1"/>
          <p:nvPr/>
        </p:nvSpPr>
        <p:spPr>
          <a:xfrm>
            <a:off x="6664867" y="6568184"/>
            <a:ext cx="9119997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5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  <p:pic>
        <p:nvPicPr>
          <p:cNvPr id="26" name="Imagem 25" descr="Mouse Cursor Arow Fixed | Free SV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96264">
            <a:off x="14272547" y="7485339"/>
            <a:ext cx="2162943" cy="2162943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7195" y="4938196"/>
            <a:ext cx="552450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386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/>
          <a:srcRect t="9743" b="6947"/>
          <a:stretch/>
        </p:blipFill>
        <p:spPr>
          <a:xfrm>
            <a:off x="1071937" y="4938375"/>
            <a:ext cx="20927363" cy="6517629"/>
          </a:xfrm>
          <a:prstGeom prst="rect">
            <a:avLst/>
          </a:prstGeom>
        </p:spPr>
      </p:pic>
      <p:sp>
        <p:nvSpPr>
          <p:cNvPr id="28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"/>
          <p:cNvSpPr txBox="1"/>
          <p:nvPr/>
        </p:nvSpPr>
        <p:spPr>
          <a:xfrm>
            <a:off x="1784553" y="3134011"/>
            <a:ext cx="128646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1º - Clique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em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“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Ver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todos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os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serviços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” 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9789949" y="6298386"/>
            <a:ext cx="3225338" cy="10199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 descr="Mouse Cursor Arow Fixed | Free SV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96264">
            <a:off x="13111071" y="6613938"/>
            <a:ext cx="2484308" cy="248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38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3"/>
          <p:cNvSpPr txBox="1"/>
          <p:nvPr/>
        </p:nvSpPr>
        <p:spPr>
          <a:xfrm>
            <a:off x="1784553" y="3029110"/>
            <a:ext cx="13556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2º -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Selecione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o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serviço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desejado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(Sefaz)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9413" y="6158652"/>
            <a:ext cx="14960557" cy="5964231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0167" y="4022645"/>
            <a:ext cx="11795475" cy="2065802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1007904" y="8268634"/>
            <a:ext cx="5515647" cy="17442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5" name="Imagem 14" descr="Mouse Cursor Arow Fixed | Free SV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63808">
            <a:off x="16561071" y="8031615"/>
            <a:ext cx="2484308" cy="2484308"/>
          </a:xfrm>
          <a:prstGeom prst="rect">
            <a:avLst/>
          </a:prstGeom>
        </p:spPr>
      </p:pic>
      <p:sp>
        <p:nvSpPr>
          <p:cNvPr id="16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</p:spTree>
    <p:extLst>
      <p:ext uri="{BB962C8B-B14F-4D97-AF65-F5344CB8AC3E}">
        <p14:creationId xmlns:p14="http://schemas.microsoft.com/office/powerpoint/2010/main" val="140743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3"/>
          <p:cNvSpPr txBox="1"/>
          <p:nvPr/>
        </p:nvSpPr>
        <p:spPr>
          <a:xfrm>
            <a:off x="1784553" y="2794491"/>
            <a:ext cx="121542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3º -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Faça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login no “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Acesso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Cidadão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”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/>
          <a:srcRect t="12239" b="13487"/>
          <a:stretch/>
        </p:blipFill>
        <p:spPr>
          <a:xfrm>
            <a:off x="2695613" y="4062125"/>
            <a:ext cx="14730894" cy="7387924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4"/>
          <a:srcRect t="89958" b="2942"/>
          <a:stretch/>
        </p:blipFill>
        <p:spPr>
          <a:xfrm>
            <a:off x="5054652" y="11519303"/>
            <a:ext cx="11600003" cy="556097"/>
          </a:xfrm>
          <a:prstGeom prst="rect">
            <a:avLst/>
          </a:prstGeom>
        </p:spPr>
      </p:pic>
      <p:sp>
        <p:nvSpPr>
          <p:cNvPr id="17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</p:spTree>
    <p:extLst>
      <p:ext uri="{BB962C8B-B14F-4D97-AF65-F5344CB8AC3E}">
        <p14:creationId xmlns:p14="http://schemas.microsoft.com/office/powerpoint/2010/main" val="191680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8" name="TextBox 3"/>
          <p:cNvSpPr txBox="1"/>
          <p:nvPr/>
        </p:nvSpPr>
        <p:spPr>
          <a:xfrm>
            <a:off x="1204940" y="1388808"/>
            <a:ext cx="1424460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Atendimento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por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videochamada –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:</a:t>
            </a:r>
          </a:p>
        </p:txBody>
      </p:sp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3"/>
          <p:cNvSpPr txBox="1"/>
          <p:nvPr/>
        </p:nvSpPr>
        <p:spPr>
          <a:xfrm>
            <a:off x="1784553" y="3177725"/>
            <a:ext cx="87863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4º -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Escolha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um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município</a:t>
            </a:r>
            <a:endParaRPr lang="en-US" sz="5400" b="1" dirty="0">
              <a:solidFill>
                <a:schemeClr val="accent4"/>
              </a:solidFill>
              <a:latin typeface="Antique Olive" pitchFamily="34" charset="0"/>
              <a:ea typeface="Lato Black" charset="0"/>
              <a:cs typeface="Lato Black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297" y="5353396"/>
            <a:ext cx="22731057" cy="5324019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14775604" y="8529412"/>
            <a:ext cx="4902582" cy="1550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ouse Cursor Arow Fixed | Free SV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96264">
            <a:off x="18676715" y="9166121"/>
            <a:ext cx="2137535" cy="213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96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3"/>
          <p:cNvSpPr txBox="1"/>
          <p:nvPr/>
        </p:nvSpPr>
        <p:spPr>
          <a:xfrm>
            <a:off x="1784553" y="3177725"/>
            <a:ext cx="140185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5º -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Escolha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a nova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opção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de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atendimento</a:t>
            </a:r>
            <a:endParaRPr lang="en-US" sz="5400" b="1" dirty="0">
              <a:solidFill>
                <a:schemeClr val="accent4"/>
              </a:solidFill>
              <a:latin typeface="Antique Olive" pitchFamily="34" charset="0"/>
              <a:ea typeface="Lato Black" charset="0"/>
              <a:cs typeface="Lato Black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/>
          <a:srcRect l="32812" r="33265" b="48906"/>
          <a:stretch/>
        </p:blipFill>
        <p:spPr>
          <a:xfrm>
            <a:off x="7863950" y="5099291"/>
            <a:ext cx="6520343" cy="201412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3107" y="7113411"/>
            <a:ext cx="12847575" cy="186661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3107" y="9041191"/>
            <a:ext cx="12903578" cy="1915942"/>
          </a:xfrm>
          <a:prstGeom prst="rect">
            <a:avLst/>
          </a:prstGeom>
        </p:spPr>
      </p:pic>
      <p:sp>
        <p:nvSpPr>
          <p:cNvPr id="19" name="Retângulo 18"/>
          <p:cNvSpPr/>
          <p:nvPr/>
        </p:nvSpPr>
        <p:spPr>
          <a:xfrm>
            <a:off x="2423107" y="7301261"/>
            <a:ext cx="13371075" cy="1550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8" name="Imagem 17" descr="Mouse Cursor Arow Fixed | Free SV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93974">
            <a:off x="15688250" y="6686086"/>
            <a:ext cx="2235458" cy="2235458"/>
          </a:xfrm>
          <a:prstGeom prst="rect">
            <a:avLst/>
          </a:prstGeom>
        </p:spPr>
      </p:pic>
      <p:sp>
        <p:nvSpPr>
          <p:cNvPr id="20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</p:spTree>
    <p:extLst>
      <p:ext uri="{BB962C8B-B14F-4D97-AF65-F5344CB8AC3E}">
        <p14:creationId xmlns:p14="http://schemas.microsoft.com/office/powerpoint/2010/main" val="26009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3"/>
          <p:cNvSpPr txBox="1"/>
          <p:nvPr/>
        </p:nvSpPr>
        <p:spPr>
          <a:xfrm>
            <a:off x="1784553" y="3177725"/>
            <a:ext cx="96327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6º -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Selecione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o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dia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e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horário</a:t>
            </a:r>
            <a:endParaRPr lang="en-US" sz="5400" b="1" dirty="0">
              <a:solidFill>
                <a:schemeClr val="accent4"/>
              </a:solidFill>
              <a:latin typeface="Antique Olive" pitchFamily="34" charset="0"/>
              <a:ea typeface="Lato Black" charset="0"/>
              <a:cs typeface="Lato Black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4930" y="5751923"/>
            <a:ext cx="5924550" cy="9715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2655" y="6633997"/>
            <a:ext cx="11012114" cy="3859789"/>
          </a:xfrm>
          <a:prstGeom prst="rect">
            <a:avLst/>
          </a:prstGeom>
        </p:spPr>
      </p:pic>
      <p:sp>
        <p:nvSpPr>
          <p:cNvPr id="5" name="Seta para a Direita 4"/>
          <p:cNvSpPr/>
          <p:nvPr/>
        </p:nvSpPr>
        <p:spPr>
          <a:xfrm>
            <a:off x="12773553" y="7599614"/>
            <a:ext cx="1762298" cy="1413164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79698" y="5751923"/>
            <a:ext cx="3486150" cy="90487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94635" y="6567174"/>
            <a:ext cx="8469353" cy="2703572"/>
          </a:xfrm>
          <a:prstGeom prst="rect">
            <a:avLst/>
          </a:prstGeom>
        </p:spPr>
      </p:pic>
      <p:sp>
        <p:nvSpPr>
          <p:cNvPr id="20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4921135" y="7317333"/>
            <a:ext cx="4213374" cy="1550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22"/>
          <p:cNvSpPr/>
          <p:nvPr/>
        </p:nvSpPr>
        <p:spPr>
          <a:xfrm>
            <a:off x="14875586" y="7372111"/>
            <a:ext cx="4213374" cy="1550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554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/>
          <p:cNvSpPr/>
          <p:nvPr/>
        </p:nvSpPr>
        <p:spPr>
          <a:xfrm>
            <a:off x="1" y="0"/>
            <a:ext cx="24377651" cy="1373486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2" name="Picture 3" descr="C:\Users\oberdan.silva\Desktop\u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654"/>
            <a:ext cx="24396701" cy="1611986"/>
          </a:xfrm>
          <a:prstGeom prst="rect">
            <a:avLst/>
          </a:prstGeom>
          <a:noFill/>
        </p:spPr>
      </p:pic>
      <p:pic>
        <p:nvPicPr>
          <p:cNvPr id="25" name="Picture 2" descr="C:\Users\oberdan.silva\Desktop\LogosSefaz_Prancheta 1 cópia 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78186" y="11685554"/>
            <a:ext cx="5360988" cy="2533650"/>
          </a:xfrm>
          <a:prstGeom prst="rect">
            <a:avLst/>
          </a:prstGeom>
          <a:noFill/>
        </p:spPr>
      </p:pic>
      <p:sp>
        <p:nvSpPr>
          <p:cNvPr id="29" name="Rectangle 4"/>
          <p:cNvSpPr/>
          <p:nvPr/>
        </p:nvSpPr>
        <p:spPr>
          <a:xfrm>
            <a:off x="-67296" y="2313027"/>
            <a:ext cx="15497795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3"/>
          <p:cNvSpPr txBox="1"/>
          <p:nvPr/>
        </p:nvSpPr>
        <p:spPr>
          <a:xfrm>
            <a:off x="1784553" y="3177725"/>
            <a:ext cx="112870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7º - Para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quem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 é o </a:t>
            </a:r>
            <a:r>
              <a:rPr lang="en-US" sz="5400" b="1" dirty="0" err="1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agendamento</a:t>
            </a:r>
            <a:r>
              <a:rPr lang="en-US" sz="5400" b="1" dirty="0">
                <a:solidFill>
                  <a:schemeClr val="accent4"/>
                </a:solidFill>
                <a:latin typeface="Antique Olive" pitchFamily="34" charset="0"/>
                <a:ea typeface="Lato Black" charset="0"/>
                <a:cs typeface="Lato Black" charset="0"/>
              </a:rPr>
              <a:t>?</a:t>
            </a:r>
          </a:p>
        </p:txBody>
      </p:sp>
      <p:sp>
        <p:nvSpPr>
          <p:cNvPr id="20" name="TextBox 3"/>
          <p:cNvSpPr txBox="1"/>
          <p:nvPr/>
        </p:nvSpPr>
        <p:spPr>
          <a:xfrm>
            <a:off x="1204940" y="1388808"/>
            <a:ext cx="119659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a </a:t>
            </a:r>
            <a:r>
              <a:rPr lang="en-US" sz="5000" dirty="0" err="1">
                <a:latin typeface="Antique Olive" pitchFamily="34" charset="0"/>
                <a:ea typeface="Lato Black" charset="0"/>
                <a:cs typeface="Lato Black" charset="0"/>
              </a:rPr>
              <a:t>passo</a:t>
            </a:r>
            <a:r>
              <a:rPr lang="en-US" sz="5000" dirty="0">
                <a:latin typeface="Antique Olive" pitchFamily="34" charset="0"/>
                <a:ea typeface="Lato Black" charset="0"/>
                <a:cs typeface="Lato Black" charset="0"/>
              </a:rPr>
              <a:t> – </a:t>
            </a:r>
            <a:r>
              <a:rPr lang="en-US" sz="5000" b="1" dirty="0">
                <a:latin typeface="Antique Olive" pitchFamily="34" charset="0"/>
                <a:ea typeface="Lato Black" charset="0"/>
                <a:cs typeface="Lato Black" charset="0"/>
              </a:rPr>
              <a:t>www.agenda.es.gov.br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4"/>
          <a:srcRect t="43766"/>
          <a:stretch/>
        </p:blipFill>
        <p:spPr>
          <a:xfrm>
            <a:off x="2477521" y="4427809"/>
            <a:ext cx="18246742" cy="2016501"/>
          </a:xfrm>
          <a:prstGeom prst="rect">
            <a:avLst/>
          </a:prstGeom>
        </p:spPr>
      </p:pic>
      <p:sp>
        <p:nvSpPr>
          <p:cNvPr id="17" name="Retângulo 16"/>
          <p:cNvSpPr/>
          <p:nvPr/>
        </p:nvSpPr>
        <p:spPr>
          <a:xfrm>
            <a:off x="2458471" y="4539391"/>
            <a:ext cx="6034711" cy="1550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8" name="Imagem 17" descr="Mouse Cursor Arow Fixed | Free SV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49254">
            <a:off x="1274126" y="6155207"/>
            <a:ext cx="2235458" cy="2235458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31115" y="8671174"/>
            <a:ext cx="6896427" cy="1367540"/>
          </a:xfrm>
          <a:prstGeom prst="rect">
            <a:avLst/>
          </a:prstGeom>
        </p:spPr>
      </p:pic>
      <p:sp>
        <p:nvSpPr>
          <p:cNvPr id="27" name="Seta para a Direita 26"/>
          <p:cNvSpPr/>
          <p:nvPr/>
        </p:nvSpPr>
        <p:spPr>
          <a:xfrm rot="5400000">
            <a:off x="5482150" y="7078693"/>
            <a:ext cx="1994358" cy="948756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30"/>
          <p:cNvSpPr/>
          <p:nvPr/>
        </p:nvSpPr>
        <p:spPr>
          <a:xfrm>
            <a:off x="2595547" y="8613746"/>
            <a:ext cx="7876981" cy="15503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70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7" grpId="0" animBg="1"/>
      <p:bldP spid="3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Personalizada 2">
      <a:dk1>
        <a:srgbClr val="0070C0"/>
      </a:dk1>
      <a:lt1>
        <a:srgbClr val="00B0F0"/>
      </a:lt1>
      <a:dk2>
        <a:srgbClr val="0070C0"/>
      </a:dk2>
      <a:lt2>
        <a:srgbClr val="FFFFFF"/>
      </a:lt2>
      <a:accent1>
        <a:srgbClr val="00B0F0"/>
      </a:accent1>
      <a:accent2>
        <a:srgbClr val="086AC4"/>
      </a:accent2>
      <a:accent3>
        <a:srgbClr val="1074E2"/>
      </a:accent3>
      <a:accent4>
        <a:srgbClr val="393A39"/>
      </a:accent4>
      <a:accent5>
        <a:srgbClr val="6F6F6F"/>
      </a:accent5>
      <a:accent6>
        <a:srgbClr val="F2F2F2"/>
      </a:accent6>
      <a:hlink>
        <a:srgbClr val="00B0F0"/>
      </a:hlink>
      <a:folHlink>
        <a:srgbClr val="00B0F0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25621</TotalTime>
  <Words>145</Words>
  <Application>Microsoft Office PowerPoint</Application>
  <PresentationFormat>Custom</PresentationFormat>
  <Paragraphs>27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Presentations</dc:title>
  <dc:creator>Rocketo Graphics</dc:creator>
  <cp:lastModifiedBy>pedrix .</cp:lastModifiedBy>
  <cp:revision>4613</cp:revision>
  <dcterms:created xsi:type="dcterms:W3CDTF">2014-11-12T21:47:38Z</dcterms:created>
  <dcterms:modified xsi:type="dcterms:W3CDTF">2022-09-06T11:44:32Z</dcterms:modified>
</cp:coreProperties>
</file>